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1"/>
  </p:notesMasterIdLst>
  <p:sldIdLst>
    <p:sldId id="257" r:id="rId2"/>
    <p:sldId id="258" r:id="rId3"/>
    <p:sldId id="499" r:id="rId4"/>
    <p:sldId id="494" r:id="rId5"/>
    <p:sldId id="259" r:id="rId6"/>
    <p:sldId id="436" r:id="rId7"/>
    <p:sldId id="434" r:id="rId8"/>
    <p:sldId id="435" r:id="rId9"/>
    <p:sldId id="405" r:id="rId10"/>
    <p:sldId id="406" r:id="rId11"/>
    <p:sldId id="373" r:id="rId12"/>
    <p:sldId id="407" r:id="rId13"/>
    <p:sldId id="34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1" r:id="rId51"/>
    <p:sldId id="256" r:id="rId52"/>
    <p:sldId id="260" r:id="rId53"/>
    <p:sldId id="261" r:id="rId54"/>
    <p:sldId id="262" r:id="rId55"/>
    <p:sldId id="263" r:id="rId56"/>
    <p:sldId id="264" r:id="rId57"/>
    <p:sldId id="265" r:id="rId58"/>
    <p:sldId id="266" r:id="rId59"/>
    <p:sldId id="267" r:id="rId60"/>
    <p:sldId id="268" r:id="rId61"/>
    <p:sldId id="269" r:id="rId62"/>
    <p:sldId id="270" r:id="rId63"/>
    <p:sldId id="344" r:id="rId64"/>
    <p:sldId id="438" r:id="rId65"/>
    <p:sldId id="271" r:id="rId66"/>
    <p:sldId id="275" r:id="rId67"/>
    <p:sldId id="276" r:id="rId68"/>
    <p:sldId id="278" r:id="rId69"/>
    <p:sldId id="277" r:id="rId70"/>
    <p:sldId id="279" r:id="rId71"/>
    <p:sldId id="272" r:id="rId72"/>
    <p:sldId id="285" r:id="rId73"/>
    <p:sldId id="273" r:id="rId74"/>
    <p:sldId id="274" r:id="rId75"/>
    <p:sldId id="286" r:id="rId76"/>
    <p:sldId id="287" r:id="rId77"/>
    <p:sldId id="288" r:id="rId78"/>
    <p:sldId id="289" r:id="rId79"/>
    <p:sldId id="290" r:id="rId80"/>
    <p:sldId id="291" r:id="rId81"/>
    <p:sldId id="300" r:id="rId82"/>
    <p:sldId id="301" r:id="rId83"/>
    <p:sldId id="302" r:id="rId84"/>
    <p:sldId id="280" r:id="rId85"/>
    <p:sldId id="495" r:id="rId86"/>
    <p:sldId id="496" r:id="rId87"/>
    <p:sldId id="497" r:id="rId88"/>
    <p:sldId id="387" r:id="rId89"/>
    <p:sldId id="346" r:id="rId90"/>
    <p:sldId id="347" r:id="rId91"/>
    <p:sldId id="348" r:id="rId92"/>
    <p:sldId id="349" r:id="rId93"/>
    <p:sldId id="350" r:id="rId94"/>
    <p:sldId id="355" r:id="rId95"/>
    <p:sldId id="352" r:id="rId96"/>
    <p:sldId id="353" r:id="rId97"/>
    <p:sldId id="354" r:id="rId98"/>
    <p:sldId id="426" r:id="rId99"/>
    <p:sldId id="427" r:id="rId100"/>
    <p:sldId id="356" r:id="rId101"/>
    <p:sldId id="357" r:id="rId102"/>
    <p:sldId id="360" r:id="rId103"/>
    <p:sldId id="361" r:id="rId104"/>
    <p:sldId id="362" r:id="rId105"/>
    <p:sldId id="363" r:id="rId106"/>
    <p:sldId id="364" r:id="rId107"/>
    <p:sldId id="396" r:id="rId108"/>
    <p:sldId id="397" r:id="rId109"/>
    <p:sldId id="398" r:id="rId110"/>
    <p:sldId id="399" r:id="rId111"/>
    <p:sldId id="400" r:id="rId112"/>
    <p:sldId id="401" r:id="rId113"/>
    <p:sldId id="402" r:id="rId114"/>
    <p:sldId id="403" r:id="rId115"/>
    <p:sldId id="365" r:id="rId116"/>
    <p:sldId id="366" r:id="rId117"/>
    <p:sldId id="367" r:id="rId118"/>
    <p:sldId id="368" r:id="rId119"/>
    <p:sldId id="369" r:id="rId120"/>
    <p:sldId id="370" r:id="rId121"/>
    <p:sldId id="417" r:id="rId122"/>
    <p:sldId id="371" r:id="rId123"/>
    <p:sldId id="372" r:id="rId124"/>
    <p:sldId id="418" r:id="rId125"/>
    <p:sldId id="374" r:id="rId126"/>
    <p:sldId id="375" r:id="rId127"/>
    <p:sldId id="376" r:id="rId128"/>
    <p:sldId id="377" r:id="rId129"/>
    <p:sldId id="378" r:id="rId130"/>
    <p:sldId id="379" r:id="rId131"/>
    <p:sldId id="380" r:id="rId132"/>
    <p:sldId id="381" r:id="rId133"/>
    <p:sldId id="382" r:id="rId134"/>
    <p:sldId id="483" r:id="rId135"/>
    <p:sldId id="484" r:id="rId136"/>
    <p:sldId id="485" r:id="rId137"/>
    <p:sldId id="486" r:id="rId138"/>
    <p:sldId id="487" r:id="rId139"/>
    <p:sldId id="386" r:id="rId140"/>
    <p:sldId id="384" r:id="rId141"/>
    <p:sldId id="385" r:id="rId142"/>
    <p:sldId id="383" r:id="rId143"/>
    <p:sldId id="408" r:id="rId144"/>
    <p:sldId id="409" r:id="rId145"/>
    <p:sldId id="410" r:id="rId146"/>
    <p:sldId id="411" r:id="rId147"/>
    <p:sldId id="437" r:id="rId148"/>
    <p:sldId id="413" r:id="rId149"/>
    <p:sldId id="414" r:id="rId150"/>
    <p:sldId id="415" r:id="rId151"/>
    <p:sldId id="419" r:id="rId152"/>
    <p:sldId id="425" r:id="rId153"/>
    <p:sldId id="420" r:id="rId154"/>
    <p:sldId id="421" r:id="rId155"/>
    <p:sldId id="422" r:id="rId156"/>
    <p:sldId id="423" r:id="rId157"/>
    <p:sldId id="424" r:id="rId158"/>
    <p:sldId id="498" r:id="rId159"/>
    <p:sldId id="488" r:id="rId160"/>
    <p:sldId id="489" r:id="rId161"/>
    <p:sldId id="490" r:id="rId162"/>
    <p:sldId id="491" r:id="rId163"/>
    <p:sldId id="492" r:id="rId164"/>
    <p:sldId id="493" r:id="rId165"/>
    <p:sldId id="452" r:id="rId166"/>
    <p:sldId id="453" r:id="rId167"/>
    <p:sldId id="454" r:id="rId168"/>
    <p:sldId id="455" r:id="rId169"/>
    <p:sldId id="456" r:id="rId170"/>
    <p:sldId id="457" r:id="rId171"/>
    <p:sldId id="458" r:id="rId172"/>
    <p:sldId id="459" r:id="rId173"/>
    <p:sldId id="460" r:id="rId174"/>
    <p:sldId id="461" r:id="rId175"/>
    <p:sldId id="462" r:id="rId176"/>
    <p:sldId id="463" r:id="rId177"/>
    <p:sldId id="464" r:id="rId178"/>
    <p:sldId id="465" r:id="rId179"/>
    <p:sldId id="466" r:id="rId180"/>
    <p:sldId id="467" r:id="rId181"/>
    <p:sldId id="468" r:id="rId182"/>
    <p:sldId id="471" r:id="rId183"/>
    <p:sldId id="472" r:id="rId184"/>
    <p:sldId id="473" r:id="rId185"/>
    <p:sldId id="474" r:id="rId186"/>
    <p:sldId id="475" r:id="rId187"/>
    <p:sldId id="476" r:id="rId188"/>
    <p:sldId id="477" r:id="rId189"/>
    <p:sldId id="478" r:id="rId190"/>
    <p:sldId id="479" r:id="rId191"/>
    <p:sldId id="480" r:id="rId192"/>
    <p:sldId id="481" r:id="rId193"/>
    <p:sldId id="482" r:id="rId194"/>
    <p:sldId id="388" r:id="rId195"/>
    <p:sldId id="282" r:id="rId196"/>
    <p:sldId id="283" r:id="rId197"/>
    <p:sldId id="292" r:id="rId198"/>
    <p:sldId id="293" r:id="rId199"/>
    <p:sldId id="294" r:id="rId200"/>
    <p:sldId id="295" r:id="rId201"/>
    <p:sldId id="296" r:id="rId202"/>
    <p:sldId id="297" r:id="rId203"/>
    <p:sldId id="298" r:id="rId204"/>
    <p:sldId id="299" r:id="rId205"/>
    <p:sldId id="284" r:id="rId206"/>
    <p:sldId id="429" r:id="rId207"/>
    <p:sldId id="430" r:id="rId208"/>
    <p:sldId id="431" r:id="rId209"/>
    <p:sldId id="432" r:id="rId210"/>
    <p:sldId id="433" r:id="rId211"/>
    <p:sldId id="469" r:id="rId212"/>
    <p:sldId id="470" r:id="rId213"/>
    <p:sldId id="448" r:id="rId214"/>
    <p:sldId id="449" r:id="rId215"/>
    <p:sldId id="446" r:id="rId216"/>
    <p:sldId id="447" r:id="rId217"/>
    <p:sldId id="450" r:id="rId218"/>
    <p:sldId id="451" r:id="rId219"/>
    <p:sldId id="445" r:id="rId2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94372" autoAdjust="0"/>
  </p:normalViewPr>
  <p:slideViewPr>
    <p:cSldViewPr snapToGrid="0" snapToObjects="1">
      <p:cViewPr>
        <p:scale>
          <a:sx n="65" d="100"/>
          <a:sy n="65" d="100"/>
        </p:scale>
        <p:origin x="1013" y="326"/>
      </p:cViewPr>
      <p:guideLst/>
    </p:cSldViewPr>
  </p:slideViewPr>
  <p:outlineViewPr>
    <p:cViewPr>
      <p:scale>
        <a:sx n="33" d="100"/>
        <a:sy n="33" d="100"/>
      </p:scale>
      <p:origin x="0" y="-88838"/>
    </p:cViewPr>
    <p:sldLst>
      <p:sld r:id="rId1" collapse="1"/>
    </p:sldLst>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6" d="100"/>
          <a:sy n="86" d="100"/>
        </p:scale>
        <p:origin x="2944"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_rels/viewProps.xml.rels><?xml version="1.0" encoding="UTF-8" standalone="yes"?>
<Relationships xmlns="http://schemas.openxmlformats.org/package/2006/relationships"><Relationship Id="rId1"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B99F-609D-AB47-B1AD-397A996266F7}" type="datetimeFigureOut">
              <a:rPr kumimoji="1" lang="zh-TW" altLang="en-US" smtClean="0"/>
              <a:t>2022/6/4</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6AF3E-AC43-4347-ADCF-2E8D14934895}" type="slidenum">
              <a:rPr kumimoji="1" lang="zh-TW" altLang="en-US" smtClean="0"/>
              <a:t>‹#›</a:t>
            </a:fld>
            <a:endParaRPr kumimoji="1" lang="zh-TW" altLang="en-US"/>
          </a:p>
        </p:txBody>
      </p:sp>
    </p:spTree>
    <p:extLst>
      <p:ext uri="{BB962C8B-B14F-4D97-AF65-F5344CB8AC3E}">
        <p14:creationId xmlns:p14="http://schemas.microsoft.com/office/powerpoint/2010/main" val="4009574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2</a:t>
            </a:fld>
            <a:endParaRPr kumimoji="1" lang="zh-TW" altLang="en-US"/>
          </a:p>
        </p:txBody>
      </p:sp>
    </p:spTree>
    <p:extLst>
      <p:ext uri="{BB962C8B-B14F-4D97-AF65-F5344CB8AC3E}">
        <p14:creationId xmlns:p14="http://schemas.microsoft.com/office/powerpoint/2010/main" val="58160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22</a:t>
            </a:fld>
            <a:endParaRPr lang="zh-TW" altLang="en-US"/>
          </a:p>
        </p:txBody>
      </p:sp>
    </p:spTree>
    <p:extLst>
      <p:ext uri="{BB962C8B-B14F-4D97-AF65-F5344CB8AC3E}">
        <p14:creationId xmlns:p14="http://schemas.microsoft.com/office/powerpoint/2010/main" val="419196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23</a:t>
            </a:fld>
            <a:endParaRPr lang="zh-TW" altLang="en-US"/>
          </a:p>
        </p:txBody>
      </p:sp>
    </p:spTree>
    <p:extLst>
      <p:ext uri="{BB962C8B-B14F-4D97-AF65-F5344CB8AC3E}">
        <p14:creationId xmlns:p14="http://schemas.microsoft.com/office/powerpoint/2010/main" val="379060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24</a:t>
            </a:fld>
            <a:endParaRPr lang="zh-TW" altLang="en-US"/>
          </a:p>
        </p:txBody>
      </p:sp>
    </p:spTree>
    <p:extLst>
      <p:ext uri="{BB962C8B-B14F-4D97-AF65-F5344CB8AC3E}">
        <p14:creationId xmlns:p14="http://schemas.microsoft.com/office/powerpoint/2010/main" val="195793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25</a:t>
            </a:fld>
            <a:endParaRPr lang="zh-TW" altLang="en-US"/>
          </a:p>
        </p:txBody>
      </p:sp>
    </p:spTree>
    <p:extLst>
      <p:ext uri="{BB962C8B-B14F-4D97-AF65-F5344CB8AC3E}">
        <p14:creationId xmlns:p14="http://schemas.microsoft.com/office/powerpoint/2010/main" val="160092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補充各個模型的說明</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26</a:t>
            </a:fld>
            <a:endParaRPr lang="zh-TW" altLang="en-US"/>
          </a:p>
        </p:txBody>
      </p:sp>
    </p:spTree>
    <p:extLst>
      <p:ext uri="{BB962C8B-B14F-4D97-AF65-F5344CB8AC3E}">
        <p14:creationId xmlns:p14="http://schemas.microsoft.com/office/powerpoint/2010/main" val="227543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27</a:t>
            </a:fld>
            <a:endParaRPr lang="zh-TW" altLang="en-US"/>
          </a:p>
        </p:txBody>
      </p:sp>
    </p:spTree>
    <p:extLst>
      <p:ext uri="{BB962C8B-B14F-4D97-AF65-F5344CB8AC3E}">
        <p14:creationId xmlns:p14="http://schemas.microsoft.com/office/powerpoint/2010/main" val="417503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28</a:t>
            </a:fld>
            <a:endParaRPr lang="zh-TW" altLang="en-US"/>
          </a:p>
        </p:txBody>
      </p:sp>
    </p:spTree>
    <p:extLst>
      <p:ext uri="{BB962C8B-B14F-4D97-AF65-F5344CB8AC3E}">
        <p14:creationId xmlns:p14="http://schemas.microsoft.com/office/powerpoint/2010/main" val="19813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29</a:t>
            </a:fld>
            <a:endParaRPr lang="zh-TW" altLang="en-US"/>
          </a:p>
        </p:txBody>
      </p:sp>
    </p:spTree>
    <p:extLst>
      <p:ext uri="{BB962C8B-B14F-4D97-AF65-F5344CB8AC3E}">
        <p14:creationId xmlns:p14="http://schemas.microsoft.com/office/powerpoint/2010/main" val="95669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30</a:t>
            </a:fld>
            <a:endParaRPr lang="zh-TW" altLang="en-US"/>
          </a:p>
        </p:txBody>
      </p:sp>
    </p:spTree>
    <p:extLst>
      <p:ext uri="{BB962C8B-B14F-4D97-AF65-F5344CB8AC3E}">
        <p14:creationId xmlns:p14="http://schemas.microsoft.com/office/powerpoint/2010/main" val="195054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31</a:t>
            </a:fld>
            <a:endParaRPr lang="zh-TW" altLang="en-US"/>
          </a:p>
        </p:txBody>
      </p:sp>
    </p:spTree>
    <p:extLst>
      <p:ext uri="{BB962C8B-B14F-4D97-AF65-F5344CB8AC3E}">
        <p14:creationId xmlns:p14="http://schemas.microsoft.com/office/powerpoint/2010/main" val="47617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3</a:t>
            </a:fld>
            <a:endParaRPr kumimoji="1" lang="zh-TW" altLang="en-US"/>
          </a:p>
        </p:txBody>
      </p:sp>
    </p:spTree>
    <p:extLst>
      <p:ext uri="{BB962C8B-B14F-4D97-AF65-F5344CB8AC3E}">
        <p14:creationId xmlns:p14="http://schemas.microsoft.com/office/powerpoint/2010/main" val="172553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33</a:t>
            </a:fld>
            <a:endParaRPr lang="zh-TW" altLang="en-US"/>
          </a:p>
        </p:txBody>
      </p:sp>
    </p:spTree>
    <p:extLst>
      <p:ext uri="{BB962C8B-B14F-4D97-AF65-F5344CB8AC3E}">
        <p14:creationId xmlns:p14="http://schemas.microsoft.com/office/powerpoint/2010/main" val="1312429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34</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35</a:t>
            </a:fld>
            <a:endParaRPr lang="zh-TW" altLang="en-US"/>
          </a:p>
        </p:txBody>
      </p:sp>
    </p:spTree>
    <p:extLst>
      <p:ext uri="{BB962C8B-B14F-4D97-AF65-F5344CB8AC3E}">
        <p14:creationId xmlns:p14="http://schemas.microsoft.com/office/powerpoint/2010/main" val="71774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36</a:t>
            </a:fld>
            <a:endParaRPr lang="zh-TW" altLang="en-US"/>
          </a:p>
        </p:txBody>
      </p:sp>
    </p:spTree>
    <p:extLst>
      <p:ext uri="{BB962C8B-B14F-4D97-AF65-F5344CB8AC3E}">
        <p14:creationId xmlns:p14="http://schemas.microsoft.com/office/powerpoint/2010/main" val="2982788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37</a:t>
            </a:fld>
            <a:endParaRPr lang="zh-TW" altLang="en-US"/>
          </a:p>
        </p:txBody>
      </p:sp>
    </p:spTree>
    <p:extLst>
      <p:ext uri="{BB962C8B-B14F-4D97-AF65-F5344CB8AC3E}">
        <p14:creationId xmlns:p14="http://schemas.microsoft.com/office/powerpoint/2010/main" val="282873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77</a:t>
            </a:fld>
            <a:endParaRPr kumimoji="1" lang="zh-TW" altLang="en-US"/>
          </a:p>
        </p:txBody>
      </p:sp>
    </p:spTree>
    <p:extLst>
      <p:ext uri="{BB962C8B-B14F-4D97-AF65-F5344CB8AC3E}">
        <p14:creationId xmlns:p14="http://schemas.microsoft.com/office/powerpoint/2010/main" val="123251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0666AF3E-AC43-4347-ADCF-2E8D14934895}" type="slidenum">
              <a:rPr kumimoji="1" lang="zh-TW" altLang="en-US" smtClean="0"/>
              <a:t>79</a:t>
            </a:fld>
            <a:endParaRPr kumimoji="1" lang="zh-TW" altLang="en-US"/>
          </a:p>
        </p:txBody>
      </p:sp>
    </p:spTree>
    <p:extLst>
      <p:ext uri="{BB962C8B-B14F-4D97-AF65-F5344CB8AC3E}">
        <p14:creationId xmlns:p14="http://schemas.microsoft.com/office/powerpoint/2010/main" val="1031738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140</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141</a:t>
            </a:fld>
            <a:endParaRPr lang="zh-TW" altLang="en-US"/>
          </a:p>
        </p:txBody>
      </p:sp>
    </p:spTree>
    <p:extLst>
      <p:ext uri="{BB962C8B-B14F-4D97-AF65-F5344CB8AC3E}">
        <p14:creationId xmlns:p14="http://schemas.microsoft.com/office/powerpoint/2010/main" val="281800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備註：感覺</a:t>
            </a:r>
            <a:r>
              <a:rPr lang="zh-TW" altLang="en-US" sz="1200" dirty="0">
                <a:solidFill>
                  <a:schemeClr val="bg1">
                    <a:lumMod val="65000"/>
                  </a:schemeClr>
                </a:solidFill>
                <a:latin typeface="微軟正黑體" panose="020B0604030504040204" pitchFamily="34" charset="-120"/>
                <a:ea typeface="微軟正黑體" panose="020B0604030504040204" pitchFamily="34" charset="-120"/>
              </a:rPr>
              <a:t>適應性分佈滯後模型應該是拿來做預測而非找出影響重要的因子</a:t>
            </a:r>
            <a:endParaRPr lang="en-US" altLang="zh-TW" sz="1200" dirty="0">
              <a:solidFill>
                <a:schemeClr val="bg1">
                  <a:lumMod val="65000"/>
                </a:schemeClr>
              </a:solidFill>
              <a:latin typeface="微軟正黑體" panose="020B0604030504040204" pitchFamily="34" charset="-120"/>
              <a:ea typeface="微軟正黑體" panose="020B0604030504040204" pitchFamily="34" charset="-120"/>
            </a:endParaRPr>
          </a:p>
          <a:p>
            <a:r>
              <a:rPr lang="zh-TW" altLang="en-US" dirty="0"/>
              <a:t>便因鑑定應該還是要使用</a:t>
            </a:r>
            <a:r>
              <a:rPr lang="en-US" altLang="zh-TW" dirty="0"/>
              <a:t>LASSO</a:t>
            </a:r>
            <a:r>
              <a:rPr lang="zh-TW" altLang="en-US" dirty="0"/>
              <a:t> 或彈力網</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15</a:t>
            </a:fld>
            <a:endParaRPr lang="zh-TW" altLang="en-US"/>
          </a:p>
        </p:txBody>
      </p:sp>
    </p:spTree>
    <p:extLst>
      <p:ext uri="{BB962C8B-B14F-4D97-AF65-F5344CB8AC3E}">
        <p14:creationId xmlns:p14="http://schemas.microsoft.com/office/powerpoint/2010/main" val="18804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16</a:t>
            </a:fld>
            <a:endParaRPr lang="zh-TW" altLang="en-US"/>
          </a:p>
        </p:txBody>
      </p:sp>
    </p:spTree>
    <p:extLst>
      <p:ext uri="{BB962C8B-B14F-4D97-AF65-F5344CB8AC3E}">
        <p14:creationId xmlns:p14="http://schemas.microsoft.com/office/powerpoint/2010/main" val="62139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17</a:t>
            </a:fld>
            <a:endParaRPr lang="zh-TW" altLang="en-US"/>
          </a:p>
        </p:txBody>
      </p:sp>
    </p:spTree>
    <p:extLst>
      <p:ext uri="{BB962C8B-B14F-4D97-AF65-F5344CB8AC3E}">
        <p14:creationId xmlns:p14="http://schemas.microsoft.com/office/powerpoint/2010/main" val="296607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18</a:t>
            </a:fld>
            <a:endParaRPr lang="zh-TW" altLang="en-US"/>
          </a:p>
        </p:txBody>
      </p:sp>
    </p:spTree>
    <p:extLst>
      <p:ext uri="{BB962C8B-B14F-4D97-AF65-F5344CB8AC3E}">
        <p14:creationId xmlns:p14="http://schemas.microsoft.com/office/powerpoint/2010/main" val="312780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19</a:t>
            </a:fld>
            <a:endParaRPr lang="zh-TW" altLang="en-US"/>
          </a:p>
        </p:txBody>
      </p:sp>
    </p:spTree>
    <p:extLst>
      <p:ext uri="{BB962C8B-B14F-4D97-AF65-F5344CB8AC3E}">
        <p14:creationId xmlns:p14="http://schemas.microsoft.com/office/powerpoint/2010/main" val="170973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20</a:t>
            </a:fld>
            <a:endParaRPr lang="zh-TW" altLang="en-US"/>
          </a:p>
        </p:txBody>
      </p:sp>
    </p:spTree>
    <p:extLst>
      <p:ext uri="{BB962C8B-B14F-4D97-AF65-F5344CB8AC3E}">
        <p14:creationId xmlns:p14="http://schemas.microsoft.com/office/powerpoint/2010/main" val="190457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到底這個相似是不是</a:t>
            </a:r>
            <a:r>
              <a:rPr lang="en-US" altLang="zh-TW" dirty="0"/>
              <a:t>KNN</a:t>
            </a:r>
            <a:r>
              <a:rPr lang="zh-TW" altLang="en-US" dirty="0"/>
              <a:t>的相似？</a:t>
            </a:r>
            <a:endParaRPr lang="en-US" altLang="zh-TW" dirty="0"/>
          </a:p>
          <a:p>
            <a:r>
              <a:rPr lang="zh-TW" altLang="en-US" dirty="0"/>
              <a:t>如果是 那是全域域區域都用</a:t>
            </a:r>
            <a:r>
              <a:rPr lang="en-US" altLang="zh-TW" dirty="0"/>
              <a:t>KNN</a:t>
            </a:r>
            <a:r>
              <a:rPr lang="zh-TW" altLang="en-US" dirty="0"/>
              <a:t>的資料？那這樣兩者又差在哪？</a:t>
            </a:r>
            <a:r>
              <a:rPr lang="en-US" altLang="zh-TW" dirty="0"/>
              <a:t>K</a:t>
            </a:r>
            <a:r>
              <a:rPr lang="zh-TW" altLang="en-US" dirty="0"/>
              <a:t>數值不同？</a:t>
            </a:r>
            <a:endParaRPr lang="en-US" altLang="zh-TW" dirty="0"/>
          </a:p>
          <a:p>
            <a:endParaRPr lang="en-US" altLang="zh-TW" dirty="0"/>
          </a:p>
          <a:p>
            <a:r>
              <a:rPr lang="zh-TW" altLang="en-US" dirty="0"/>
              <a:t>抑或是說全域是把所有資料都進去訓練？那後面表三的</a:t>
            </a:r>
            <a:r>
              <a:rPr lang="en-US" altLang="zh-TW" dirty="0"/>
              <a:t>K</a:t>
            </a:r>
            <a:r>
              <a:rPr lang="zh-TW" altLang="en-US" dirty="0"/>
              <a:t>又是甚麼？</a:t>
            </a:r>
            <a:endParaRPr lang="en-US" altLang="zh-TW" dirty="0"/>
          </a:p>
          <a:p>
            <a:endParaRPr lang="en-US" altLang="zh-TW" dirty="0"/>
          </a:p>
          <a:p>
            <a:r>
              <a:rPr lang="zh-TW" altLang="en-US" dirty="0"/>
              <a:t>三千多萬筆怎麼算的</a:t>
            </a:r>
          </a:p>
        </p:txBody>
      </p:sp>
      <p:sp>
        <p:nvSpPr>
          <p:cNvPr id="4" name="投影片編號版面配置區 3"/>
          <p:cNvSpPr>
            <a:spLocks noGrp="1"/>
          </p:cNvSpPr>
          <p:nvPr>
            <p:ph type="sldNum" sz="quarter" idx="5"/>
          </p:nvPr>
        </p:nvSpPr>
        <p:spPr/>
        <p:txBody>
          <a:bodyPr/>
          <a:lstStyle/>
          <a:p>
            <a:fld id="{1CA62F62-EA30-4F5C-B927-935D9C5DC65C}" type="slidenum">
              <a:rPr lang="zh-TW" altLang="en-US" smtClean="0"/>
              <a:t>21</a:t>
            </a:fld>
            <a:endParaRPr lang="zh-TW" altLang="en-US"/>
          </a:p>
        </p:txBody>
      </p:sp>
    </p:spTree>
    <p:extLst>
      <p:ext uri="{BB962C8B-B14F-4D97-AF65-F5344CB8AC3E}">
        <p14:creationId xmlns:p14="http://schemas.microsoft.com/office/powerpoint/2010/main" val="30862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E1554-56F0-5146-932E-9F1F6347F85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54655044-424F-404B-8875-C4DBFBCED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60091DB4-148E-CC44-B86A-0E7550DCFC9E}"/>
              </a:ext>
            </a:extLst>
          </p:cNvPr>
          <p:cNvSpPr>
            <a:spLocks noGrp="1"/>
          </p:cNvSpPr>
          <p:nvPr>
            <p:ph type="dt" sz="half" idx="10"/>
          </p:nvPr>
        </p:nvSpPr>
        <p:spPr/>
        <p:txBody>
          <a:bodyPr/>
          <a:lstStyle/>
          <a:p>
            <a:fld id="{B055C785-6877-D74D-BA02-5A253DEC894A}"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FC945A37-68D8-FC40-8E8C-AAEAF74569B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CE495A5-465D-6F45-A39B-7F62181205D3}"/>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1437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52556-6F9A-7640-BBC1-5F18E72D64CF}"/>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765E169-D895-5F44-A158-E903DD6A04FE}"/>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4C73EC8-85B0-BF4C-9F6F-93C2380624D3}"/>
              </a:ext>
            </a:extLst>
          </p:cNvPr>
          <p:cNvSpPr>
            <a:spLocks noGrp="1"/>
          </p:cNvSpPr>
          <p:nvPr>
            <p:ph type="dt" sz="half" idx="10"/>
          </p:nvPr>
        </p:nvSpPr>
        <p:spPr/>
        <p:txBody>
          <a:bodyPr/>
          <a:lstStyle/>
          <a:p>
            <a:fld id="{FC675F62-C20E-474D-A2DC-560D293D238B}"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F9D82AC5-DF89-C34E-8D55-B96BC15E0D2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3FF191D-09C2-1F4D-A6FA-C9C40899F7A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94152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2A5CF22-4E0A-724D-9B0D-AC4B9FF4822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A5DDDA0-116A-C74C-8F2C-944CB7B81F48}"/>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1807144-B0DF-8040-A115-F34A47C68F68}"/>
              </a:ext>
            </a:extLst>
          </p:cNvPr>
          <p:cNvSpPr>
            <a:spLocks noGrp="1"/>
          </p:cNvSpPr>
          <p:nvPr>
            <p:ph type="dt" sz="half" idx="10"/>
          </p:nvPr>
        </p:nvSpPr>
        <p:spPr/>
        <p:txBody>
          <a:bodyPr/>
          <a:lstStyle/>
          <a:p>
            <a:fld id="{B1B55B26-3B57-DE49-9C71-111B11FA1E73}"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93B467D4-FFDD-3544-B2F7-7B55230E7E0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F08F688-A508-734B-A8C3-2A8E007389E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83201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48A9D-2DDF-9D49-AFD0-D561D1A5325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B4674C5-0671-8947-8758-98F6FAC738A0}"/>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5D9A087-FA49-284B-9980-CD2B8190A0CB}"/>
              </a:ext>
            </a:extLst>
          </p:cNvPr>
          <p:cNvSpPr>
            <a:spLocks noGrp="1"/>
          </p:cNvSpPr>
          <p:nvPr>
            <p:ph type="dt" sz="half" idx="10"/>
          </p:nvPr>
        </p:nvSpPr>
        <p:spPr/>
        <p:txBody>
          <a:bodyPr/>
          <a:lstStyle/>
          <a:p>
            <a:fld id="{D88B5383-8DE1-C44F-A9E0-B225803A7871}"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8232FCED-717F-A64B-96D5-1C31B82EC24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DE35D38-A928-9A44-9B2E-A8C916C5E41C}"/>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60202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F7EDFA-811D-3142-904C-25729315A19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B266CFB-2EB9-C943-8ED9-C39FCA23A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4784BC33-129A-DF41-91C4-5E9B0949DA72}"/>
              </a:ext>
            </a:extLst>
          </p:cNvPr>
          <p:cNvSpPr>
            <a:spLocks noGrp="1"/>
          </p:cNvSpPr>
          <p:nvPr>
            <p:ph type="dt" sz="half" idx="10"/>
          </p:nvPr>
        </p:nvSpPr>
        <p:spPr/>
        <p:txBody>
          <a:bodyPr/>
          <a:lstStyle/>
          <a:p>
            <a:fld id="{E65168D2-526B-2A49-B588-882679DCCCE9}"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481CE0C0-CFB1-7649-9197-DA3606C9D56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5878FF4-8DA1-0C4F-9314-1708F2A1B81F}"/>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82652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750A3-AD4A-0949-BF68-C7B020578CE8}"/>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C969D11-9D38-724C-A90E-A8BFA9C03779}"/>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1CC2F4F2-1A73-8449-8D42-B26473EE898B}"/>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48D8B4BB-FEB7-DC4C-BB74-B6F55BEF802C}"/>
              </a:ext>
            </a:extLst>
          </p:cNvPr>
          <p:cNvSpPr>
            <a:spLocks noGrp="1"/>
          </p:cNvSpPr>
          <p:nvPr>
            <p:ph type="dt" sz="half" idx="10"/>
          </p:nvPr>
        </p:nvSpPr>
        <p:spPr/>
        <p:txBody>
          <a:bodyPr/>
          <a:lstStyle/>
          <a:p>
            <a:fld id="{CB5CD475-CC16-3044-BDE7-B039A04D1B5E}" type="datetime1">
              <a:rPr kumimoji="1" lang="zh-TW" altLang="en-US" smtClean="0"/>
              <a:t>2022/6/4</a:t>
            </a:fld>
            <a:endParaRPr kumimoji="1" lang="zh-TW" altLang="en-US"/>
          </a:p>
        </p:txBody>
      </p:sp>
      <p:sp>
        <p:nvSpPr>
          <p:cNvPr id="6" name="頁尾版面配置區 5">
            <a:extLst>
              <a:ext uri="{FF2B5EF4-FFF2-40B4-BE49-F238E27FC236}">
                <a16:creationId xmlns:a16="http://schemas.microsoft.com/office/drawing/2014/main" id="{3A69D09A-72BC-BA4B-822A-BC54851A3FB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FAFE423-6F25-5045-9A2E-0EA127E2F0C0}"/>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164487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86483-2F16-944A-A9D6-D133BAAEBDE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61B7D85-DC21-9446-8BF8-B078D222F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2128C52F-C809-9E4C-AA07-900AF9331BD9}"/>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1135DEE6-086D-2F44-A2D2-3A53650C5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7438D427-74EB-074C-A5A8-3D7BB8DDC19E}"/>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B4B5164A-C403-864F-A918-AF84AE28AF6E}"/>
              </a:ext>
            </a:extLst>
          </p:cNvPr>
          <p:cNvSpPr>
            <a:spLocks noGrp="1"/>
          </p:cNvSpPr>
          <p:nvPr>
            <p:ph type="dt" sz="half" idx="10"/>
          </p:nvPr>
        </p:nvSpPr>
        <p:spPr/>
        <p:txBody>
          <a:bodyPr/>
          <a:lstStyle/>
          <a:p>
            <a:fld id="{6C21916D-DB8F-9344-A82A-B20DBBF4ACEC}" type="datetime1">
              <a:rPr kumimoji="1" lang="zh-TW" altLang="en-US" smtClean="0"/>
              <a:t>2022/6/4</a:t>
            </a:fld>
            <a:endParaRPr kumimoji="1" lang="zh-TW" altLang="en-US"/>
          </a:p>
        </p:txBody>
      </p:sp>
      <p:sp>
        <p:nvSpPr>
          <p:cNvPr id="8" name="頁尾版面配置區 7">
            <a:extLst>
              <a:ext uri="{FF2B5EF4-FFF2-40B4-BE49-F238E27FC236}">
                <a16:creationId xmlns:a16="http://schemas.microsoft.com/office/drawing/2014/main" id="{74231D74-5559-F74D-A28D-57427945A19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4038114-8DB3-2D47-AB7A-F3B8305EC40A}"/>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57606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485265-92C0-244F-A5FF-F0CB15669126}"/>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B3911ED0-4FEA-F847-B84F-153F7AFC2A15}"/>
              </a:ext>
            </a:extLst>
          </p:cNvPr>
          <p:cNvSpPr>
            <a:spLocks noGrp="1"/>
          </p:cNvSpPr>
          <p:nvPr>
            <p:ph type="dt" sz="half" idx="10"/>
          </p:nvPr>
        </p:nvSpPr>
        <p:spPr/>
        <p:txBody>
          <a:bodyPr/>
          <a:lstStyle/>
          <a:p>
            <a:fld id="{EADD18FC-04C2-D34F-AADC-5E258B99CF01}" type="datetime1">
              <a:rPr kumimoji="1" lang="zh-TW" altLang="en-US" smtClean="0"/>
              <a:t>2022/6/4</a:t>
            </a:fld>
            <a:endParaRPr kumimoji="1" lang="zh-TW" altLang="en-US"/>
          </a:p>
        </p:txBody>
      </p:sp>
      <p:sp>
        <p:nvSpPr>
          <p:cNvPr id="4" name="頁尾版面配置區 3">
            <a:extLst>
              <a:ext uri="{FF2B5EF4-FFF2-40B4-BE49-F238E27FC236}">
                <a16:creationId xmlns:a16="http://schemas.microsoft.com/office/drawing/2014/main" id="{527DCEB1-C00B-8E4F-A6B9-072DFC97D687}"/>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5716D12D-59BC-AD43-8776-215D7ADEF4D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16968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1DBDE28-AFAD-944B-A596-E0DAC98A17EC}"/>
              </a:ext>
            </a:extLst>
          </p:cNvPr>
          <p:cNvSpPr>
            <a:spLocks noGrp="1"/>
          </p:cNvSpPr>
          <p:nvPr>
            <p:ph type="dt" sz="half" idx="10"/>
          </p:nvPr>
        </p:nvSpPr>
        <p:spPr/>
        <p:txBody>
          <a:bodyPr/>
          <a:lstStyle/>
          <a:p>
            <a:fld id="{4DB9E499-D45A-2E43-9241-1FB94B0362C8}" type="datetime1">
              <a:rPr kumimoji="1" lang="zh-TW" altLang="en-US" smtClean="0"/>
              <a:t>2022/6/4</a:t>
            </a:fld>
            <a:endParaRPr kumimoji="1" lang="zh-TW" altLang="en-US"/>
          </a:p>
        </p:txBody>
      </p:sp>
      <p:sp>
        <p:nvSpPr>
          <p:cNvPr id="3" name="頁尾版面配置區 2">
            <a:extLst>
              <a:ext uri="{FF2B5EF4-FFF2-40B4-BE49-F238E27FC236}">
                <a16:creationId xmlns:a16="http://schemas.microsoft.com/office/drawing/2014/main" id="{63545762-495C-D14F-9256-4BFEC3E905C9}"/>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12F1278-6B33-B744-8197-AF22ED0F483E}"/>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363423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7BAC22-44E8-DB49-8072-923DDAD5799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86E67B4-8FCD-8941-B85E-A15E9D5D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68CC876D-A58E-864C-A2F0-D89BF8D7C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F7068B4-B3B1-4B49-9ED5-41C348486DB6}"/>
              </a:ext>
            </a:extLst>
          </p:cNvPr>
          <p:cNvSpPr>
            <a:spLocks noGrp="1"/>
          </p:cNvSpPr>
          <p:nvPr>
            <p:ph type="dt" sz="half" idx="10"/>
          </p:nvPr>
        </p:nvSpPr>
        <p:spPr/>
        <p:txBody>
          <a:bodyPr/>
          <a:lstStyle/>
          <a:p>
            <a:fld id="{F32062C4-3D1A-544F-902E-9A002F63BEAC}" type="datetime1">
              <a:rPr kumimoji="1" lang="zh-TW" altLang="en-US" smtClean="0"/>
              <a:t>2022/6/4</a:t>
            </a:fld>
            <a:endParaRPr kumimoji="1" lang="zh-TW" altLang="en-US"/>
          </a:p>
        </p:txBody>
      </p:sp>
      <p:sp>
        <p:nvSpPr>
          <p:cNvPr id="6" name="頁尾版面配置區 5">
            <a:extLst>
              <a:ext uri="{FF2B5EF4-FFF2-40B4-BE49-F238E27FC236}">
                <a16:creationId xmlns:a16="http://schemas.microsoft.com/office/drawing/2014/main" id="{1BE94F25-7505-A541-9C88-A09C82511C1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5E0E5FB-E5FE-C749-962B-2A6447C6F027}"/>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299402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1D505-1FA3-C544-AC15-8C042CF400B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A3AB14A8-076F-CC47-9DE2-2B20F4569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4C91F12D-AACB-1D41-B3FA-C3EBA9C09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8C85A572-D1DF-E146-A44B-6B0A8A61A0B9}"/>
              </a:ext>
            </a:extLst>
          </p:cNvPr>
          <p:cNvSpPr>
            <a:spLocks noGrp="1"/>
          </p:cNvSpPr>
          <p:nvPr>
            <p:ph type="dt" sz="half" idx="10"/>
          </p:nvPr>
        </p:nvSpPr>
        <p:spPr/>
        <p:txBody>
          <a:bodyPr/>
          <a:lstStyle/>
          <a:p>
            <a:fld id="{B0FF983C-7BDD-6C47-A71D-963900DD2927}" type="datetime1">
              <a:rPr kumimoji="1" lang="zh-TW" altLang="en-US" smtClean="0"/>
              <a:t>2022/6/4</a:t>
            </a:fld>
            <a:endParaRPr kumimoji="1" lang="zh-TW" altLang="en-US"/>
          </a:p>
        </p:txBody>
      </p:sp>
      <p:sp>
        <p:nvSpPr>
          <p:cNvPr id="6" name="頁尾版面配置區 5">
            <a:extLst>
              <a:ext uri="{FF2B5EF4-FFF2-40B4-BE49-F238E27FC236}">
                <a16:creationId xmlns:a16="http://schemas.microsoft.com/office/drawing/2014/main" id="{94EFC8F8-B37B-1044-9652-335837BC16C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67F7C846-8F0E-7046-8B33-ADCD67CE0344}"/>
              </a:ext>
            </a:extLst>
          </p:cNvPr>
          <p:cNvSpPr>
            <a:spLocks noGrp="1"/>
          </p:cNvSpPr>
          <p:nvPr>
            <p:ph type="sldNum" sz="quarter" idx="12"/>
          </p:nvPr>
        </p:nvSpPr>
        <p:spPr/>
        <p:txBody>
          <a:body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67404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1A33997-BC4C-E947-84D5-340AEDE14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373EC746-10A6-034D-B078-36424CCFD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AA4AC07-6361-034C-8CBC-ED01B3436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34889-CA99-C547-9AFF-0C9E303BA42C}" type="datetime1">
              <a:rPr kumimoji="1" lang="zh-TW" altLang="en-US" smtClean="0"/>
              <a:t>2022/6/4</a:t>
            </a:fld>
            <a:endParaRPr kumimoji="1" lang="zh-TW" altLang="en-US"/>
          </a:p>
        </p:txBody>
      </p:sp>
      <p:sp>
        <p:nvSpPr>
          <p:cNvPr id="5" name="頁尾版面配置區 4">
            <a:extLst>
              <a:ext uri="{FF2B5EF4-FFF2-40B4-BE49-F238E27FC236}">
                <a16:creationId xmlns:a16="http://schemas.microsoft.com/office/drawing/2014/main" id="{DFEDB6F9-5581-574A-A58D-9C77F3F417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44677E31-9B53-8143-85CA-6B747E8AC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36E5B-D4B7-FA44-A0C9-2630295C2636}" type="slidenum">
              <a:rPr kumimoji="1" lang="zh-TW" altLang="en-US" smtClean="0"/>
              <a:t>‹#›</a:t>
            </a:fld>
            <a:endParaRPr kumimoji="1" lang="zh-TW" altLang="en-US"/>
          </a:p>
        </p:txBody>
      </p:sp>
    </p:spTree>
    <p:extLst>
      <p:ext uri="{BB962C8B-B14F-4D97-AF65-F5344CB8AC3E}">
        <p14:creationId xmlns:p14="http://schemas.microsoft.com/office/powerpoint/2010/main" val="429153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hackmd.io/@zNBPdFcsSb-BLfsSsupEKg/BkhJuR4Iq"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1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10.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8.png"/><Relationship Id="rId4" Type="http://schemas.openxmlformats.org/officeDocument/2006/relationships/image" Target="../media/image5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hyperlink" Target="http://plsteaching.blogspot.com/2014/06/pls-sem-algorithm.html" TargetMode="External"/><Relationship Id="rId13" Type="http://schemas.openxmlformats.org/officeDocument/2006/relationships/hyperlink" Target="https://kknews.cc/zh-tw/code/o5ooqm5.html?fbclid=IwAR2_xFGUd25rjKoHfiazmhzzKqF6mlx8k6JzlPfg35YS54JdG07pKO4Ssd4" TargetMode="External"/><Relationship Id="rId3" Type="http://schemas.openxmlformats.org/officeDocument/2006/relationships/hyperlink" Target="https://en.wikipedia.org/wiki/Stepwise_regression" TargetMode="External"/><Relationship Id="rId7" Type="http://schemas.openxmlformats.org/officeDocument/2006/relationships/hyperlink" Target="https://www.ibm.com/docs/zh-tw/spss-statistics/SaaS?topic=features-partial-least-squares-regression" TargetMode="External"/><Relationship Id="rId12" Type="http://schemas.openxmlformats.org/officeDocument/2006/relationships/hyperlink" Target="https://hhtucode.blogspot.com/2013/06/ml-classification-regression-trees-cart.html?fbclid=IwAR17AEu2xXYu4d8nzHNWMgTTczownQ3fjWTKnR6HDXaW56bqfDk_AcOZOn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ncbi.nlm.nih.gov/pmc/articles/PMC6867947/" TargetMode="External"/><Relationship Id="rId11" Type="http://schemas.openxmlformats.org/officeDocument/2006/relationships/hyperlink" Target="https://medium.com/r-%E8%AA%9E%E8%A8%80%E8%87%AA%E5%AD%B8%E7%B3%BB%E5%88%97/r%E8%AA%9E%E8%A8%80%E8%87%AA%E5%AD%B8%E6%97%A5%E8%A8%98-20-%E6%A9%9F%E5%99%A8%E5%AD%B8%E7%BF%92-%E4%B8%80-%E6%94%AF%E6%8C%81%E5%90%91%E9%87%8F%E8%BF%B4%E6%AD%B8-support-vector-regression-30cd834a918" TargetMode="External"/><Relationship Id="rId5" Type="http://schemas.openxmlformats.org/officeDocument/2006/relationships/hyperlink" Target="https://en.wikipedia.org/wiki/Lasso_(statistics)" TargetMode="External"/><Relationship Id="rId10" Type="http://schemas.openxmlformats.org/officeDocument/2006/relationships/hyperlink" Target="https://www.twblogs.net/a/5d1122a2bd9eee1e5c820a15" TargetMode="External"/><Relationship Id="rId4" Type="http://schemas.openxmlformats.org/officeDocument/2006/relationships/hyperlink" Target="https://medium.com/kkproject/%E7%89%B9%E5%BE%B5%E7%AF%A9%E9%81%B8-stepwise-selection-%E6%BC%94%E7%AE%97%E6%B3%95-stepclass%E5%AF%A6%E4%BD%9C-%E4%BA%8C-83b247b492fa" TargetMode="External"/><Relationship Id="rId9" Type="http://schemas.openxmlformats.org/officeDocument/2006/relationships/hyperlink" Target="https://en.wikipedia.org/wiki/Partial_least_squares_regress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NULL"/><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NUL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2546BC-4435-0F45-A266-D9E627663382}"/>
              </a:ext>
            </a:extLst>
          </p:cNvPr>
          <p:cNvSpPr>
            <a:spLocks noGrp="1"/>
          </p:cNvSpPr>
          <p:nvPr>
            <p:ph type="title"/>
          </p:nvPr>
        </p:nvSpPr>
        <p:spPr>
          <a:xfrm>
            <a:off x="838200" y="778484"/>
            <a:ext cx="10515600" cy="1325563"/>
          </a:xfrm>
        </p:spPr>
        <p:txBody>
          <a:bodyPr/>
          <a:lstStyle/>
          <a:p>
            <a:pPr algn="ctr"/>
            <a:r>
              <a:rPr lang="zh-TW" altLang="zh-TW" dirty="0">
                <a:latin typeface="Microsoft JhengHei" panose="020B0604030504040204" pitchFamily="34" charset="-120"/>
                <a:ea typeface="Microsoft JhengHei" panose="020B0604030504040204" pitchFamily="34" charset="-120"/>
              </a:rPr>
              <a:t>煉鋼焦爐氣預測</a:t>
            </a:r>
            <a:r>
              <a:rPr lang="en-US" altLang="zh-TW" dirty="0">
                <a:latin typeface="Microsoft JhengHei" panose="020B0604030504040204" pitchFamily="34" charset="-120"/>
                <a:ea typeface="Microsoft JhengHei" panose="020B0604030504040204" pitchFamily="34" charset="-120"/>
              </a:rPr>
              <a:t>-10(B)</a:t>
            </a:r>
            <a:r>
              <a:rPr lang="zh-TW" altLang="en-US" dirty="0">
                <a:latin typeface="Microsoft JhengHei" panose="020B0604030504040204" pitchFamily="34" charset="-120"/>
                <a:ea typeface="Microsoft JhengHei" panose="020B0604030504040204" pitchFamily="34" charset="-120"/>
              </a:rPr>
              <a:t>都不是統計系的</a:t>
            </a:r>
            <a:r>
              <a:rPr lang="zh-TW" altLang="zh-TW" dirty="0">
                <a:latin typeface="Microsoft JhengHei" panose="020B0604030504040204" pitchFamily="34" charset="-120"/>
                <a:ea typeface="Microsoft JhengHei" panose="020B0604030504040204" pitchFamily="34" charset="-120"/>
              </a:rPr>
              <a:t> </a:t>
            </a:r>
            <a:endParaRPr kumimoji="1" lang="en-US" altLang="zh-TW" dirty="0">
              <a:latin typeface="Microsoft JhengHei" panose="020B0604030504040204" pitchFamily="34" charset="-120"/>
              <a:ea typeface="Microsoft JhengHei" panose="020B0604030504040204" pitchFamily="34" charset="-120"/>
            </a:endParaRPr>
          </a:p>
        </p:txBody>
      </p:sp>
      <p:sp>
        <p:nvSpPr>
          <p:cNvPr id="3" name="內容版面配置區 2">
            <a:extLst>
              <a:ext uri="{FF2B5EF4-FFF2-40B4-BE49-F238E27FC236}">
                <a16:creationId xmlns:a16="http://schemas.microsoft.com/office/drawing/2014/main" id="{F505BCB9-9B60-1B49-8970-A5F5DABB0792}"/>
              </a:ext>
            </a:extLst>
          </p:cNvPr>
          <p:cNvSpPr>
            <a:spLocks noGrp="1"/>
          </p:cNvSpPr>
          <p:nvPr>
            <p:ph idx="1"/>
          </p:nvPr>
        </p:nvSpPr>
        <p:spPr>
          <a:xfrm>
            <a:off x="838200" y="2470389"/>
            <a:ext cx="10515600" cy="3609127"/>
          </a:xfrm>
        </p:spPr>
        <p:txBody>
          <a:bodyPr/>
          <a:lstStyle/>
          <a:p>
            <a:r>
              <a:rPr kumimoji="1" lang="zh-TW" altLang="en-US" dirty="0">
                <a:latin typeface="Microsoft JhengHei" panose="020B0604030504040204" pitchFamily="34" charset="-120"/>
                <a:ea typeface="Microsoft JhengHei" panose="020B0604030504040204" pitchFamily="34" charset="-120"/>
              </a:rPr>
              <a:t>課程  ：機器學習     授課老師：鄭順林 副教授</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組長</a:t>
            </a:r>
            <a:r>
              <a:rPr kumimoji="1" lang="en-US" altLang="zh-TW" dirty="0">
                <a:latin typeface="Microsoft JhengHei" panose="020B0604030504040204" pitchFamily="34" charset="-12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a:t>
            </a:r>
            <a:r>
              <a:rPr kumimoji="1" lang="zh-TW" altLang="en-US" dirty="0">
                <a:latin typeface="Microsoft JhengHei" panose="020B0604030504040204" pitchFamily="34" charset="-120"/>
                <a:ea typeface="Microsoft JhengHei" panose="020B0604030504040204" pitchFamily="34" charset="-120"/>
              </a:rPr>
              <a:t> </a:t>
            </a:r>
            <a:r>
              <a:rPr kumimoji="1" lang="en-US" altLang="zh-TW" dirty="0">
                <a:latin typeface="Microsoft JhengHei" panose="020B0604030504040204" pitchFamily="34" charset="-120"/>
                <a:ea typeface="Microsoft JhengHei" panose="020B0604030504040204" pitchFamily="34" charset="-120"/>
              </a:rPr>
              <a:t>C14076049 </a:t>
            </a:r>
            <a:r>
              <a:rPr kumimoji="1" lang="zh-TW" altLang="en-US" dirty="0">
                <a:latin typeface="Microsoft JhengHei" panose="020B0604030504040204" pitchFamily="34" charset="-120"/>
                <a:ea typeface="Microsoft JhengHei" panose="020B0604030504040204" pitchFamily="34" charset="-120"/>
              </a:rPr>
              <a:t>鄭力綱</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1</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C14076146 </a:t>
            </a:r>
            <a:r>
              <a:rPr kumimoji="1" lang="zh-TW" altLang="en-US" dirty="0">
                <a:latin typeface="Microsoft JhengHei" panose="020B0604030504040204" pitchFamily="34" charset="-120"/>
                <a:ea typeface="Microsoft JhengHei" panose="020B0604030504040204" pitchFamily="34" charset="-120"/>
              </a:rPr>
              <a:t>廖翊廷</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2</a:t>
            </a:r>
            <a:r>
              <a:rPr kumimoji="1" lang="zh-TW" altLang="en-US" dirty="0">
                <a:latin typeface="Microsoft JhengHei" panose="020B0604030504040204" pitchFamily="34" charset="-120"/>
                <a:ea typeface="Microsoft JhengHei" panose="020B0604030504040204" pitchFamily="34" charset="-120"/>
              </a:rPr>
              <a:t>：工資</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H34071039 </a:t>
            </a:r>
            <a:r>
              <a:rPr kumimoji="1" lang="zh-TW" altLang="en-US" dirty="0">
                <a:latin typeface="Microsoft JhengHei" panose="020B0604030504040204" pitchFamily="34" charset="-120"/>
                <a:ea typeface="Microsoft JhengHei" panose="020B0604030504040204" pitchFamily="34" charset="-120"/>
              </a:rPr>
              <a:t>李若瑜</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3</a:t>
            </a:r>
            <a:r>
              <a:rPr kumimoji="1" lang="zh-TW" altLang="en-US" dirty="0">
                <a:latin typeface="Microsoft JhengHei" panose="020B0604030504040204" pitchFamily="34" charset="-120"/>
                <a:ea typeface="Microsoft JhengHei" panose="020B0604030504040204" pitchFamily="34" charset="-120"/>
              </a:rPr>
              <a:t>：數學</a:t>
            </a:r>
            <a:r>
              <a:rPr kumimoji="1" lang="en-US" altLang="zh-TW" dirty="0">
                <a:latin typeface="Microsoft JhengHei" panose="020B0604030504040204" pitchFamily="34" charset="-120"/>
                <a:ea typeface="Microsoft JhengHei" panose="020B0604030504040204" pitchFamily="34" charset="-120"/>
              </a:rPr>
              <a:t>111 </a:t>
            </a:r>
            <a:r>
              <a:rPr kumimoji="1" lang="en" altLang="zh-TW" dirty="0">
                <a:latin typeface="Microsoft JhengHei" panose="020B0604030504040204" pitchFamily="34" charset="-120"/>
                <a:ea typeface="Microsoft JhengHei" panose="020B0604030504040204" pitchFamily="34" charset="-120"/>
              </a:rPr>
              <a:t>C14076023 </a:t>
            </a:r>
            <a:r>
              <a:rPr kumimoji="1" lang="zh-TW" altLang="en-US" dirty="0">
                <a:latin typeface="Microsoft JhengHei" panose="020B0604030504040204" pitchFamily="34" charset="-120"/>
                <a:ea typeface="Microsoft JhengHei" panose="020B0604030504040204" pitchFamily="34" charset="-120"/>
              </a:rPr>
              <a:t>陳冠霖</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4</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H14086030 </a:t>
            </a:r>
            <a:r>
              <a:rPr kumimoji="1" lang="zh-TW" altLang="en-US" dirty="0">
                <a:latin typeface="Microsoft JhengHei" panose="020B0604030504040204" pitchFamily="34" charset="-120"/>
                <a:ea typeface="Microsoft JhengHei" panose="020B0604030504040204" pitchFamily="34" charset="-120"/>
              </a:rPr>
              <a:t>郭庭維</a:t>
            </a:r>
            <a:endParaRPr kumimoji="1" lang="en-US" altLang="zh-TW" dirty="0">
              <a:latin typeface="Microsoft JhengHei" panose="020B0604030504040204" pitchFamily="34" charset="-120"/>
              <a:ea typeface="Microsoft JhengHei" panose="020B0604030504040204" pitchFamily="34" charset="-120"/>
            </a:endParaRPr>
          </a:p>
          <a:p>
            <a:r>
              <a:rPr kumimoji="1" lang="zh-TW" altLang="en-US" dirty="0">
                <a:latin typeface="Microsoft JhengHei" panose="020B0604030504040204" pitchFamily="34" charset="-120"/>
                <a:ea typeface="Microsoft JhengHei" panose="020B0604030504040204" pitchFamily="34" charset="-120"/>
              </a:rPr>
              <a:t>組員</a:t>
            </a:r>
            <a:r>
              <a:rPr kumimoji="1" lang="en-US" altLang="zh-TW" dirty="0">
                <a:latin typeface="Microsoft JhengHei" panose="020B0604030504040204" pitchFamily="34" charset="-120"/>
                <a:ea typeface="Microsoft JhengHei" panose="020B0604030504040204" pitchFamily="34" charset="-120"/>
              </a:rPr>
              <a:t>5</a:t>
            </a:r>
            <a:r>
              <a:rPr kumimoji="1" lang="zh-TW" altLang="en-US" dirty="0">
                <a:latin typeface="Microsoft JhengHei" panose="020B0604030504040204" pitchFamily="34" charset="-120"/>
                <a:ea typeface="Microsoft JhengHei" panose="020B0604030504040204" pitchFamily="34" charset="-120"/>
              </a:rPr>
              <a:t>：會計</a:t>
            </a:r>
            <a:r>
              <a:rPr kumimoji="1" lang="en-US" altLang="zh-TW" dirty="0">
                <a:latin typeface="Microsoft JhengHei" panose="020B0604030504040204" pitchFamily="34" charset="-120"/>
                <a:ea typeface="Microsoft JhengHei" panose="020B0604030504040204" pitchFamily="34" charset="-120"/>
              </a:rPr>
              <a:t>112 </a:t>
            </a:r>
            <a:r>
              <a:rPr kumimoji="1" lang="en" altLang="zh-TW" dirty="0">
                <a:latin typeface="Microsoft JhengHei" panose="020B0604030504040204" pitchFamily="34" charset="-120"/>
                <a:ea typeface="Microsoft JhengHei" panose="020B0604030504040204" pitchFamily="34" charset="-120"/>
              </a:rPr>
              <a:t>H14081234 </a:t>
            </a:r>
            <a:r>
              <a:rPr kumimoji="1" lang="zh-TW" altLang="en-US" dirty="0">
                <a:latin typeface="Microsoft JhengHei" panose="020B0604030504040204" pitchFamily="34" charset="-120"/>
                <a:ea typeface="Microsoft JhengHei" panose="020B0604030504040204" pitchFamily="34" charset="-120"/>
              </a:rPr>
              <a:t>游靜娟</a:t>
            </a:r>
          </a:p>
        </p:txBody>
      </p:sp>
      <p:sp>
        <p:nvSpPr>
          <p:cNvPr id="5" name="投影片編號版面配置區 4">
            <a:extLst>
              <a:ext uri="{FF2B5EF4-FFF2-40B4-BE49-F238E27FC236}">
                <a16:creationId xmlns:a16="http://schemas.microsoft.com/office/drawing/2014/main" id="{FEB903BE-48A4-2445-9801-1D9BD4C985F9}"/>
              </a:ext>
            </a:extLst>
          </p:cNvPr>
          <p:cNvSpPr>
            <a:spLocks noGrp="1"/>
          </p:cNvSpPr>
          <p:nvPr>
            <p:ph type="sldNum" sz="quarter" idx="12"/>
          </p:nvPr>
        </p:nvSpPr>
        <p:spPr/>
        <p:txBody>
          <a:bodyPr/>
          <a:lstStyle/>
          <a:p>
            <a:fld id="{C3836E5B-D4B7-FA44-A0C9-2630295C2636}" type="slidenum">
              <a:rPr kumimoji="1" lang="zh-TW" altLang="en-US" smtClean="0"/>
              <a:t>1</a:t>
            </a:fld>
            <a:endParaRPr kumimoji="1" lang="zh-TW" altLang="en-US"/>
          </a:p>
        </p:txBody>
      </p:sp>
    </p:spTree>
    <p:extLst>
      <p:ext uri="{BB962C8B-B14F-4D97-AF65-F5344CB8AC3E}">
        <p14:creationId xmlns:p14="http://schemas.microsoft.com/office/powerpoint/2010/main" val="49885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12A331-8784-7CD8-2E75-37F1300400DA}"/>
              </a:ext>
            </a:extLst>
          </p:cNvPr>
          <p:cNvSpPr>
            <a:spLocks noGrp="1"/>
          </p:cNvSpPr>
          <p:nvPr>
            <p:ph type="title"/>
          </p:nvPr>
        </p:nvSpPr>
        <p:spPr/>
        <p:txBody>
          <a:bodyPr/>
          <a:lstStyle/>
          <a:p>
            <a:r>
              <a:rPr lang="zh-TW" altLang="en-US" dirty="0"/>
              <a:t>日、週週期變數</a:t>
            </a:r>
            <a:r>
              <a:rPr lang="en-US" altLang="zh-TW" dirty="0"/>
              <a:t>2</a:t>
            </a:r>
            <a:endParaRPr lang="zh-TW" altLang="en-US" dirty="0"/>
          </a:p>
        </p:txBody>
      </p:sp>
      <p:sp>
        <p:nvSpPr>
          <p:cNvPr id="3" name="內容版面配置區 2">
            <a:extLst>
              <a:ext uri="{FF2B5EF4-FFF2-40B4-BE49-F238E27FC236}">
                <a16:creationId xmlns:a16="http://schemas.microsoft.com/office/drawing/2014/main" id="{8168E517-465E-4CB6-752C-F1FF1F61F426}"/>
              </a:ext>
            </a:extLst>
          </p:cNvPr>
          <p:cNvSpPr>
            <a:spLocks noGrp="1"/>
          </p:cNvSpPr>
          <p:nvPr>
            <p:ph idx="1"/>
          </p:nvPr>
        </p:nvSpPr>
        <p:spPr>
          <a:xfrm>
            <a:off x="838200" y="1825625"/>
            <a:ext cx="10515600" cy="4379966"/>
          </a:xfrm>
        </p:spPr>
        <p:txBody>
          <a:bodyPr>
            <a:normAutofit/>
          </a:bodyPr>
          <a:lstStyle/>
          <a:p>
            <a:pPr marL="514350" indent="-514350">
              <a:buFont typeface="+mj-lt"/>
              <a:buAutoNum type="arabicPeriod"/>
            </a:pPr>
            <a:r>
              <a:rPr lang="zh-TW" altLang="en-US" sz="2400" dirty="0"/>
              <a:t>首先將前</a:t>
            </a:r>
            <a:r>
              <a:rPr lang="en-US" altLang="zh-TW" sz="2400" dirty="0"/>
              <a:t>10</a:t>
            </a:r>
            <a:r>
              <a:rPr lang="zh-TW" altLang="en-US" sz="2400" dirty="0"/>
              <a:t>天抽出以一天為</a:t>
            </a:r>
            <a:r>
              <a:rPr lang="en-US" altLang="zh-TW" sz="2400" dirty="0"/>
              <a:t>frequency</a:t>
            </a:r>
            <a:r>
              <a:rPr lang="zh-TW" altLang="en-US" sz="2400" dirty="0"/>
              <a:t>作成</a:t>
            </a:r>
            <a:r>
              <a:rPr lang="en-US" altLang="zh-TW" sz="2400" dirty="0"/>
              <a:t>time series</a:t>
            </a:r>
            <a:r>
              <a:rPr lang="zh-TW" altLang="en-US" sz="2400" dirty="0"/>
              <a:t>。</a:t>
            </a:r>
            <a:endParaRPr lang="en-US" altLang="zh-TW" sz="2400" dirty="0"/>
          </a:p>
          <a:p>
            <a:pPr marL="514350" indent="-514350">
              <a:buFont typeface="+mj-lt"/>
              <a:buAutoNum type="arabicPeriod"/>
            </a:pPr>
            <a:r>
              <a:rPr lang="zh-TW" altLang="en-US" sz="2400" dirty="0"/>
              <a:t>測試</a:t>
            </a:r>
            <a:r>
              <a:rPr lang="en-US" altLang="zh-TW" sz="2400" dirty="0"/>
              <a:t>decompose</a:t>
            </a:r>
            <a:r>
              <a:rPr lang="zh-TW" altLang="en-US" sz="2400" dirty="0"/>
              <a:t>及</a:t>
            </a:r>
            <a:r>
              <a:rPr lang="en-US" altLang="zh-TW" sz="2400" dirty="0" err="1"/>
              <a:t>stl</a:t>
            </a:r>
            <a:r>
              <a:rPr lang="zh-TW" altLang="en-US" sz="2400" dirty="0"/>
              <a:t>兩種分解並對其作圖。</a:t>
            </a:r>
            <a:endParaRPr lang="en-US" altLang="zh-TW" sz="2400" dirty="0"/>
          </a:p>
        </p:txBody>
      </p:sp>
      <p:sp>
        <p:nvSpPr>
          <p:cNvPr id="4" name="投影片編號版面配置區 3">
            <a:extLst>
              <a:ext uri="{FF2B5EF4-FFF2-40B4-BE49-F238E27FC236}">
                <a16:creationId xmlns:a16="http://schemas.microsoft.com/office/drawing/2014/main" id="{B66DED49-9D8C-C0F6-00E1-24B2E2ABBB50}"/>
              </a:ext>
            </a:extLst>
          </p:cNvPr>
          <p:cNvSpPr>
            <a:spLocks noGrp="1"/>
          </p:cNvSpPr>
          <p:nvPr>
            <p:ph type="sldNum" sz="quarter" idx="12"/>
          </p:nvPr>
        </p:nvSpPr>
        <p:spPr/>
        <p:txBody>
          <a:bodyPr/>
          <a:lstStyle/>
          <a:p>
            <a:fld id="{C3836E5B-D4B7-FA44-A0C9-2630295C2636}" type="slidenum">
              <a:rPr kumimoji="1" lang="zh-TW" altLang="en-US" smtClean="0"/>
              <a:t>10</a:t>
            </a:fld>
            <a:endParaRPr kumimoji="1" lang="zh-TW" altLang="en-US"/>
          </a:p>
        </p:txBody>
      </p:sp>
      <p:pic>
        <p:nvPicPr>
          <p:cNvPr id="6" name="圖片 5">
            <a:extLst>
              <a:ext uri="{FF2B5EF4-FFF2-40B4-BE49-F238E27FC236}">
                <a16:creationId xmlns:a16="http://schemas.microsoft.com/office/drawing/2014/main" id="{0F0C1814-B0BE-DCC0-1C5E-A390C8710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580" y="2946344"/>
            <a:ext cx="3636363" cy="2727272"/>
          </a:xfrm>
          <a:prstGeom prst="rect">
            <a:avLst/>
          </a:prstGeom>
        </p:spPr>
      </p:pic>
      <p:pic>
        <p:nvPicPr>
          <p:cNvPr id="8" name="圖片 7">
            <a:extLst>
              <a:ext uri="{FF2B5EF4-FFF2-40B4-BE49-F238E27FC236}">
                <a16:creationId xmlns:a16="http://schemas.microsoft.com/office/drawing/2014/main" id="{E860365A-CCF4-3FA1-6462-02AC4F25D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726" y="2946344"/>
            <a:ext cx="3636363" cy="2727272"/>
          </a:xfrm>
          <a:prstGeom prst="rect">
            <a:avLst/>
          </a:prstGeom>
        </p:spPr>
      </p:pic>
      <p:sp>
        <p:nvSpPr>
          <p:cNvPr id="9" name="文字方塊 8">
            <a:extLst>
              <a:ext uri="{FF2B5EF4-FFF2-40B4-BE49-F238E27FC236}">
                <a16:creationId xmlns:a16="http://schemas.microsoft.com/office/drawing/2014/main" id="{FF6D1377-10CD-A403-010B-51033A524A99}"/>
              </a:ext>
            </a:extLst>
          </p:cNvPr>
          <p:cNvSpPr txBox="1"/>
          <p:nvPr/>
        </p:nvSpPr>
        <p:spPr>
          <a:xfrm rot="10800000">
            <a:off x="1723310" y="3281651"/>
            <a:ext cx="461665" cy="1670005"/>
          </a:xfrm>
          <a:prstGeom prst="rect">
            <a:avLst/>
          </a:prstGeom>
          <a:noFill/>
        </p:spPr>
        <p:txBody>
          <a:bodyPr vert="eaVert" wrap="square" rtlCol="0">
            <a:spAutoFit/>
          </a:bodyPr>
          <a:lstStyle/>
          <a:p>
            <a:pPr algn="ctr"/>
            <a:r>
              <a:rPr lang="en-US" altLang="zh-TW" dirty="0"/>
              <a:t>By </a:t>
            </a:r>
            <a:r>
              <a:rPr lang="en-US" altLang="zh-TW" dirty="0" err="1"/>
              <a:t>stl</a:t>
            </a:r>
            <a:endParaRPr lang="zh-TW" altLang="en-US" dirty="0"/>
          </a:p>
        </p:txBody>
      </p:sp>
      <p:sp>
        <p:nvSpPr>
          <p:cNvPr id="10" name="文字方塊 9">
            <a:extLst>
              <a:ext uri="{FF2B5EF4-FFF2-40B4-BE49-F238E27FC236}">
                <a16:creationId xmlns:a16="http://schemas.microsoft.com/office/drawing/2014/main" id="{39E9A3DD-94ED-A9F3-2719-B51519FE4514}"/>
              </a:ext>
            </a:extLst>
          </p:cNvPr>
          <p:cNvSpPr txBox="1"/>
          <p:nvPr/>
        </p:nvSpPr>
        <p:spPr>
          <a:xfrm rot="10800000">
            <a:off x="5983672" y="3281651"/>
            <a:ext cx="461665" cy="1670005"/>
          </a:xfrm>
          <a:prstGeom prst="rect">
            <a:avLst/>
          </a:prstGeom>
          <a:noFill/>
        </p:spPr>
        <p:txBody>
          <a:bodyPr vert="eaVert" wrap="square" rtlCol="0">
            <a:spAutoFit/>
          </a:bodyPr>
          <a:lstStyle/>
          <a:p>
            <a:pPr algn="ctr"/>
            <a:r>
              <a:rPr lang="en-US" altLang="zh-TW" dirty="0"/>
              <a:t>By decompose</a:t>
            </a:r>
            <a:endParaRPr lang="zh-TW" altLang="en-US" dirty="0"/>
          </a:p>
        </p:txBody>
      </p:sp>
      <p:sp>
        <p:nvSpPr>
          <p:cNvPr id="11" name="文字方塊 10">
            <a:extLst>
              <a:ext uri="{FF2B5EF4-FFF2-40B4-BE49-F238E27FC236}">
                <a16:creationId xmlns:a16="http://schemas.microsoft.com/office/drawing/2014/main" id="{129A50DC-5784-91ED-2FC1-ECAFABC22D8C}"/>
              </a:ext>
            </a:extLst>
          </p:cNvPr>
          <p:cNvSpPr txBox="1"/>
          <p:nvPr/>
        </p:nvSpPr>
        <p:spPr>
          <a:xfrm>
            <a:off x="425217" y="5824375"/>
            <a:ext cx="11341566" cy="369332"/>
          </a:xfrm>
          <a:prstGeom prst="rect">
            <a:avLst/>
          </a:prstGeom>
          <a:noFill/>
        </p:spPr>
        <p:txBody>
          <a:bodyPr wrap="none" rtlCol="0">
            <a:spAutoFit/>
          </a:bodyPr>
          <a:lstStyle/>
          <a:p>
            <a:pPr algn="ctr"/>
            <a:r>
              <a:rPr lang="zh-TW" altLang="en-US" dirty="0"/>
              <a:t>可以發現各取縣看起來差異不大，但明顯</a:t>
            </a:r>
            <a:r>
              <a:rPr lang="en-US" altLang="zh-TW" dirty="0"/>
              <a:t>decompose</a:t>
            </a:r>
            <a:r>
              <a:rPr lang="zh-TW" altLang="en-US" dirty="0"/>
              <a:t>中的</a:t>
            </a:r>
            <a:r>
              <a:rPr lang="en-US" altLang="zh-TW" dirty="0"/>
              <a:t>trend</a:t>
            </a:r>
            <a:r>
              <a:rPr lang="zh-TW" altLang="en-US" dirty="0"/>
              <a:t>及</a:t>
            </a:r>
            <a:r>
              <a:rPr lang="en-US" altLang="zh-TW" dirty="0"/>
              <a:t>remainder</a:t>
            </a:r>
            <a:r>
              <a:rPr lang="zh-TW" altLang="en-US" dirty="0"/>
              <a:t>頭尾皆為</a:t>
            </a:r>
            <a:r>
              <a:rPr lang="en-US" altLang="zh-TW" dirty="0"/>
              <a:t>NA</a:t>
            </a:r>
            <a:r>
              <a:rPr lang="zh-TW" altLang="en-US" dirty="0"/>
              <a:t>，因次選擇了</a:t>
            </a:r>
            <a:r>
              <a:rPr lang="en-US" altLang="zh-TW" dirty="0" err="1"/>
              <a:t>stl</a:t>
            </a:r>
            <a:r>
              <a:rPr lang="zh-TW" altLang="en-US" dirty="0"/>
              <a:t>方法</a:t>
            </a:r>
          </a:p>
        </p:txBody>
      </p:sp>
    </p:spTree>
    <p:extLst>
      <p:ext uri="{BB962C8B-B14F-4D97-AF65-F5344CB8AC3E}">
        <p14:creationId xmlns:p14="http://schemas.microsoft.com/office/powerpoint/2010/main" val="27283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預測液位升降結果</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100</a:t>
            </a:fld>
            <a:endParaRPr kumimoji="1" lang="zh-TW" altLang="en-US"/>
          </a:p>
        </p:txBody>
      </p:sp>
      <p:pic>
        <p:nvPicPr>
          <p:cNvPr id="7" name="圖片 6">
            <a:extLst>
              <a:ext uri="{FF2B5EF4-FFF2-40B4-BE49-F238E27FC236}">
                <a16:creationId xmlns:a16="http://schemas.microsoft.com/office/drawing/2014/main" id="{538C224E-CFE0-1676-DAD4-B8586F792C9A}"/>
              </a:ext>
            </a:extLst>
          </p:cNvPr>
          <p:cNvPicPr>
            <a:picLocks noChangeAspect="1"/>
          </p:cNvPicPr>
          <p:nvPr/>
        </p:nvPicPr>
        <p:blipFill>
          <a:blip r:embed="rId2"/>
          <a:stretch>
            <a:fillRect/>
          </a:stretch>
        </p:blipFill>
        <p:spPr>
          <a:xfrm>
            <a:off x="2286000" y="1454150"/>
            <a:ext cx="7620000" cy="4902200"/>
          </a:xfrm>
          <a:prstGeom prst="rect">
            <a:avLst/>
          </a:prstGeom>
        </p:spPr>
      </p:pic>
    </p:spTree>
    <p:extLst>
      <p:ext uri="{BB962C8B-B14F-4D97-AF65-F5344CB8AC3E}">
        <p14:creationId xmlns:p14="http://schemas.microsoft.com/office/powerpoint/2010/main" val="805093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 </a:t>
            </a:r>
            <a:r>
              <a:rPr kumimoji="1" lang="en-US" altLang="zh-TW" dirty="0"/>
              <a:t>-</a:t>
            </a:r>
            <a:r>
              <a:rPr kumimoji="1" lang="zh-TW" altLang="en-US" dirty="0"/>
              <a:t> 預測液位升降結論</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101</a:t>
            </a:fld>
            <a:endParaRPr kumimoji="1" lang="zh-TW" altLang="en-US"/>
          </a:p>
        </p:txBody>
      </p:sp>
      <p:sp>
        <p:nvSpPr>
          <p:cNvPr id="6" name="文字方塊 5">
            <a:extLst>
              <a:ext uri="{FF2B5EF4-FFF2-40B4-BE49-F238E27FC236}">
                <a16:creationId xmlns:a16="http://schemas.microsoft.com/office/drawing/2014/main" id="{91AF4ED4-0CA9-FD82-6026-21BEA0CA4435}"/>
              </a:ext>
            </a:extLst>
          </p:cNvPr>
          <p:cNvSpPr txBox="1"/>
          <p:nvPr/>
        </p:nvSpPr>
        <p:spPr>
          <a:xfrm>
            <a:off x="838200" y="1727733"/>
            <a:ext cx="10720242" cy="3347840"/>
          </a:xfrm>
          <a:prstGeom prst="rect">
            <a:avLst/>
          </a:prstGeom>
          <a:noFill/>
        </p:spPr>
        <p:txBody>
          <a:bodyPr wrap="none" rtlCol="0">
            <a:spAutoFit/>
          </a:bodyPr>
          <a:lstStyle/>
          <a:p>
            <a:pPr>
              <a:lnSpc>
                <a:spcPct val="150000"/>
              </a:lnSpc>
            </a:pPr>
            <a:r>
              <a:rPr kumimoji="1" lang="zh-TW" altLang="en-US" sz="2400" dirty="0"/>
              <a:t>當我們在</a:t>
            </a:r>
            <a:r>
              <a:rPr kumimoji="1" lang="zh-TW" altLang="en-US" sz="2400" b="1" dirty="0"/>
              <a:t>預測一到五分鐘的</a:t>
            </a:r>
            <a:r>
              <a:rPr kumimoji="1" lang="en-US" altLang="zh-TW" sz="2400" b="1" dirty="0"/>
              <a:t>Holder</a:t>
            </a:r>
            <a:r>
              <a:rPr kumimoji="1" lang="zh-TW" altLang="en-US" sz="2400" b="1" dirty="0"/>
              <a:t>液位升降時，使用</a:t>
            </a:r>
            <a:r>
              <a:rPr kumimoji="1" lang="en-US" altLang="zh-TW" sz="2400" b="1" dirty="0"/>
              <a:t>logistic</a:t>
            </a:r>
            <a:r>
              <a:rPr kumimoji="1" lang="zh-TW" altLang="en-US" sz="2400" b="1" dirty="0"/>
              <a:t> </a:t>
            </a:r>
            <a:r>
              <a:rPr kumimoji="1" lang="en-US" altLang="zh-TW" sz="2400" b="1" dirty="0"/>
              <a:t>regression</a:t>
            </a:r>
            <a:r>
              <a:rPr kumimoji="1" lang="zh-TW" altLang="en-US" sz="2400" b="1" dirty="0"/>
              <a:t>進行</a:t>
            </a:r>
            <a:br>
              <a:rPr kumimoji="1" lang="en-US" altLang="zh-TW" sz="2400" b="1" dirty="0"/>
            </a:br>
            <a:r>
              <a:rPr kumimoji="1" lang="zh-TW" altLang="en-US" sz="2400" b="1" dirty="0"/>
              <a:t>分類非常的準確</a:t>
            </a:r>
            <a:r>
              <a:rPr kumimoji="1" lang="zh-TW" altLang="en-US" sz="2400" dirty="0"/>
              <a:t>，無論是</a:t>
            </a:r>
            <a:r>
              <a:rPr kumimoji="1" lang="en-US" altLang="zh-TW" sz="2400" dirty="0"/>
              <a:t>Accuracy</a:t>
            </a:r>
            <a:r>
              <a:rPr kumimoji="1" lang="zh-TW" altLang="en-US" sz="2400" dirty="0"/>
              <a:t>、</a:t>
            </a:r>
            <a:r>
              <a:rPr kumimoji="1" lang="en-US" altLang="zh-TW" sz="2400" dirty="0"/>
              <a:t>Kappa</a:t>
            </a:r>
            <a:r>
              <a:rPr kumimoji="1" lang="zh-TW" altLang="en-US" sz="2400" dirty="0"/>
              <a:t>、</a:t>
            </a:r>
            <a:r>
              <a:rPr kumimoji="1" lang="en-US" altLang="zh-TW" sz="2400" dirty="0"/>
              <a:t>AUC</a:t>
            </a:r>
            <a:r>
              <a:rPr kumimoji="1" lang="zh-TW" altLang="en-US" sz="2400" dirty="0"/>
              <a:t>都可以說明預測的準確。但</a:t>
            </a:r>
            <a:endParaRPr kumimoji="1" lang="en-US" altLang="zh-TW" sz="2400" dirty="0"/>
          </a:p>
          <a:p>
            <a:pPr>
              <a:lnSpc>
                <a:spcPct val="150000"/>
              </a:lnSpc>
            </a:pPr>
            <a:r>
              <a:rPr kumimoji="1" lang="zh-TW" altLang="en-US" sz="2400" dirty="0"/>
              <a:t>當我</a:t>
            </a:r>
            <a:r>
              <a:rPr kumimoji="1" lang="zh-TW" altLang="en-US" sz="2400" b="1" dirty="0"/>
              <a:t>預測到十分鐘時</a:t>
            </a:r>
            <a:r>
              <a:rPr kumimoji="1" lang="en-US" altLang="zh-TW" sz="2400" b="1" dirty="0"/>
              <a:t>Kappa</a:t>
            </a:r>
            <a:r>
              <a:rPr kumimoji="1" lang="zh-TW" altLang="en-US" sz="2400" b="1" dirty="0"/>
              <a:t>、</a:t>
            </a:r>
            <a:r>
              <a:rPr lang="en-US" altLang="zh-TW" sz="2400" b="1" dirty="0"/>
              <a:t> AUC</a:t>
            </a:r>
            <a:r>
              <a:rPr lang="zh-TW" altLang="en-US" sz="2400" b="1" dirty="0"/>
              <a:t>這兩個數值開始說明預測開始漸漸不準確，</a:t>
            </a:r>
            <a:endParaRPr lang="en-US" altLang="zh-TW" sz="2400" b="1" dirty="0"/>
          </a:p>
          <a:p>
            <a:pPr>
              <a:lnSpc>
                <a:spcPct val="150000"/>
              </a:lnSpc>
            </a:pPr>
            <a:r>
              <a:rPr kumimoji="1" lang="zh-TW" altLang="en-US" sz="2400" b="1" dirty="0"/>
              <a:t>到三十分鐘時此模型對於液位升降並無法有效預測</a:t>
            </a:r>
            <a:r>
              <a:rPr kumimoji="1" lang="zh-TW" altLang="en-US" sz="2400" dirty="0"/>
              <a:t>，考量到液位升降是</a:t>
            </a:r>
            <a:r>
              <a:rPr kumimoji="1" lang="zh-TW" altLang="en-US" sz="2400" b="1" dirty="0"/>
              <a:t>變化</a:t>
            </a:r>
            <a:endParaRPr kumimoji="1" lang="en-US" altLang="zh-TW" sz="2400" b="1" dirty="0"/>
          </a:p>
          <a:p>
            <a:pPr>
              <a:lnSpc>
                <a:spcPct val="150000"/>
              </a:lnSpc>
            </a:pPr>
            <a:r>
              <a:rPr kumimoji="1" lang="zh-TW" altLang="en-US" sz="2400" b="1" dirty="0"/>
              <a:t>很快速的資料</a:t>
            </a:r>
            <a:r>
              <a:rPr kumimoji="1" lang="zh-TW" altLang="en-US" sz="2400" dirty="0"/>
              <a:t>，可能前十幾分鐘液位都在下降，但隔幾分鐘後液位卻突然升高</a:t>
            </a:r>
            <a:endParaRPr kumimoji="1" lang="en-US" altLang="zh-TW" sz="2400" dirty="0"/>
          </a:p>
          <a:p>
            <a:pPr>
              <a:lnSpc>
                <a:spcPct val="150000"/>
              </a:lnSpc>
            </a:pPr>
            <a:r>
              <a:rPr kumimoji="1" lang="zh-TW" altLang="en-US" sz="2400" dirty="0"/>
              <a:t>然後再隔幾分鐘就突然下降，故</a:t>
            </a:r>
            <a:r>
              <a:rPr kumimoji="1" lang="zh-TW" altLang="en-US" sz="2400" b="1" dirty="0"/>
              <a:t>無法進行長時間預測</a:t>
            </a:r>
            <a:r>
              <a:rPr kumimoji="1" lang="zh-TW" altLang="en-US" sz="2400" dirty="0"/>
              <a:t>。</a:t>
            </a:r>
            <a:endParaRPr kumimoji="1" lang="en-US" altLang="zh-TW" sz="2400" dirty="0"/>
          </a:p>
        </p:txBody>
      </p:sp>
    </p:spTree>
    <p:extLst>
      <p:ext uri="{BB962C8B-B14F-4D97-AF65-F5344CB8AC3E}">
        <p14:creationId xmlns:p14="http://schemas.microsoft.com/office/powerpoint/2010/main" val="2443432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a:xfrm>
            <a:off x="1007806" y="1407499"/>
            <a:ext cx="10176387" cy="2387600"/>
          </a:xfrm>
        </p:spPr>
        <p:txBody>
          <a:bodyPr/>
          <a:lstStyle/>
          <a:p>
            <a:pPr>
              <a:lnSpc>
                <a:spcPct val="100000"/>
              </a:lnSpc>
            </a:pPr>
            <a:r>
              <a:rPr kumimoji="1" lang="en-US" altLang="zh-TW" dirty="0"/>
              <a:t>LDA</a:t>
            </a:r>
            <a:r>
              <a:rPr lang="en-US" altLang="zh-TW" dirty="0">
                <a:latin typeface="微軟正黑體" panose="020B0604030504040204" pitchFamily="34" charset="-120"/>
              </a:rPr>
              <a:t> &amp; </a:t>
            </a:r>
            <a:r>
              <a:rPr kumimoji="1" lang="en-US" altLang="zh-TW" dirty="0"/>
              <a:t>QDA</a:t>
            </a:r>
            <a:r>
              <a:rPr kumimoji="1" lang="zh-TW" altLang="en-US" dirty="0"/>
              <a:t> </a:t>
            </a:r>
            <a:r>
              <a:rPr kumimoji="1" lang="en-US" altLang="zh-TW" dirty="0"/>
              <a:t>&amp;</a:t>
            </a:r>
            <a:r>
              <a:rPr kumimoji="1" lang="zh-TW" altLang="en-US" dirty="0"/>
              <a:t> </a:t>
            </a:r>
            <a:r>
              <a:rPr kumimoji="1" lang="en-US" altLang="zh-TW" dirty="0">
                <a:latin typeface="微軟正黑體" panose="020B0604030504040204" pitchFamily="34" charset="-120"/>
                <a:ea typeface="微軟正黑體" panose="020B0604030504040204" pitchFamily="34" charset="-120"/>
              </a:rPr>
              <a:t>N</a:t>
            </a:r>
            <a:r>
              <a:rPr kumimoji="1" lang="en-US" altLang="zh-TW" sz="6000" dirty="0">
                <a:latin typeface="微軟正黑體" panose="020B0604030504040204" pitchFamily="34" charset="-120"/>
                <a:ea typeface="微軟正黑體" panose="020B0604030504040204" pitchFamily="34" charset="-120"/>
              </a:rPr>
              <a:t>aïve</a:t>
            </a:r>
            <a:r>
              <a:rPr kumimoji="1" lang="zh-TW" altLang="en-US" sz="6000" dirty="0">
                <a:latin typeface="微軟正黑體" panose="020B0604030504040204" pitchFamily="34" charset="-120"/>
                <a:ea typeface="微軟正黑體" panose="020B0604030504040204" pitchFamily="34" charset="-120"/>
              </a:rPr>
              <a:t> </a:t>
            </a:r>
            <a:r>
              <a:rPr kumimoji="1" lang="en-US" altLang="zh-TW" sz="6000" dirty="0">
                <a:latin typeface="微軟正黑體" panose="020B0604030504040204" pitchFamily="34" charset="-120"/>
                <a:ea typeface="微軟正黑體" panose="020B0604030504040204" pitchFamily="34" charset="-120"/>
              </a:rPr>
              <a:t>Bayes </a:t>
            </a:r>
            <a:endParaRPr kumimoji="1" lang="en-US" altLang="zh-TW"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3316BF5-B8ED-01DA-5578-3C9A4CCC4AEF}"/>
              </a:ext>
            </a:extLst>
          </p:cNvPr>
          <p:cNvSpPr>
            <a:spLocks noGrp="1"/>
          </p:cNvSpPr>
          <p:nvPr>
            <p:ph type="sldNum" sz="quarter" idx="12"/>
          </p:nvPr>
        </p:nvSpPr>
        <p:spPr/>
        <p:txBody>
          <a:bodyPr/>
          <a:lstStyle/>
          <a:p>
            <a:fld id="{C3836E5B-D4B7-FA44-A0C9-2630295C2636}" type="slidenum">
              <a:rPr kumimoji="1" lang="zh-TW" altLang="en-US" smtClean="0"/>
              <a:t>102</a:t>
            </a:fld>
            <a:endParaRPr kumimoji="1" lang="zh-TW" altLang="en-US"/>
          </a:p>
        </p:txBody>
      </p:sp>
    </p:spTree>
    <p:extLst>
      <p:ext uri="{BB962C8B-B14F-4D97-AF65-F5344CB8AC3E}">
        <p14:creationId xmlns:p14="http://schemas.microsoft.com/office/powerpoint/2010/main" val="4095191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8EF31-57BE-4FA3-85E9-D4F296647B3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rPr>
              <a:t>模型初步結果</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EB553BC-AE33-42E3-A893-2826ED1F50D7}"/>
              </a:ext>
            </a:extLst>
          </p:cNvPr>
          <p:cNvSpPr>
            <a:spLocks noGrp="1"/>
          </p:cNvSpPr>
          <p:nvPr>
            <p:ph idx="1"/>
          </p:nvPr>
        </p:nvSpPr>
        <p:spPr/>
        <p:txBody>
          <a:bodyPr/>
          <a:lstStyle/>
          <a:p>
            <a:pPr>
              <a:lnSpc>
                <a:spcPct val="150000"/>
              </a:lnSpc>
            </a:pPr>
            <a:r>
              <a:rPr kumimoji="1" lang="zh-TW" altLang="en-US" sz="2800" dirty="0">
                <a:latin typeface="微軟正黑體" panose="020B0604030504040204" pitchFamily="34" charset="-120"/>
                <a:ea typeface="微軟正黑體" panose="020B0604030504040204" pitchFamily="34" charset="-120"/>
              </a:rPr>
              <a:t>模型概念：此處先分析 </a:t>
            </a:r>
            <a:r>
              <a:rPr lang="en-US" altLang="zh-TW" dirty="0">
                <a:latin typeface="微軟正黑體" panose="020B0604030504040204" pitchFamily="34" charset="-120"/>
                <a:ea typeface="微軟正黑體" panose="020B0604030504040204" pitchFamily="34" charset="-120"/>
              </a:rPr>
              <a:t>LDA</a:t>
            </a:r>
            <a:r>
              <a:rPr lang="zh-TW" altLang="en-US" dirty="0">
                <a:latin typeface="微軟正黑體" panose="020B0604030504040204" pitchFamily="34" charset="-120"/>
                <a:ea typeface="微軟正黑體" panose="020B0604030504040204" pitchFamily="34" charset="-120"/>
              </a:rPr>
              <a:t>及</a:t>
            </a:r>
            <a:r>
              <a:rPr lang="en-US" altLang="zh-TW" dirty="0">
                <a:latin typeface="微軟正黑體" panose="020B0604030504040204" pitchFamily="34" charset="-120"/>
                <a:ea typeface="微軟正黑體" panose="020B0604030504040204" pitchFamily="34" charset="-120"/>
              </a:rPr>
              <a:t>QDA</a:t>
            </a:r>
            <a:r>
              <a:rPr lang="zh-TW" altLang="en-US" dirty="0">
                <a:latin typeface="微軟正黑體" panose="020B0604030504040204" pitchFamily="34" charset="-120"/>
                <a:ea typeface="微軟正黑體" panose="020B0604030504040204" pitchFamily="34" charset="-120"/>
              </a:rPr>
              <a:t>，並</a:t>
            </a:r>
            <a:r>
              <a:rPr kumimoji="1" lang="zh-TW" altLang="en-US" sz="2800" dirty="0">
                <a:latin typeface="微軟正黑體" panose="020B0604030504040204" pitchFamily="34" charset="-120"/>
                <a:ea typeface="微軟正黑體" panose="020B0604030504040204" pitchFamily="34" charset="-120"/>
              </a:rPr>
              <a:t>把 </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 液位的上升下降視為類別變數，把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溫度、壓力、液位，工廠產量及下游工廠的使用量當作類別變數，</a:t>
            </a:r>
            <a:r>
              <a:rPr kumimoji="1" lang="zh-TW" altLang="en-US" dirty="0">
                <a:latin typeface="微軟正黑體" panose="020B0604030504040204" pitchFamily="34" charset="-120"/>
                <a:ea typeface="微軟正黑體" panose="020B0604030504040204" pitchFamily="34" charset="-120"/>
              </a:rPr>
              <a:t>分別</a:t>
            </a:r>
            <a:r>
              <a:rPr kumimoji="1" lang="zh-TW" altLang="en-US" sz="2800" dirty="0">
                <a:latin typeface="微軟正黑體" panose="020B0604030504040204" pitchFamily="34" charset="-120"/>
                <a:ea typeface="微軟正黑體" panose="020B0604030504040204" pitchFamily="34" charset="-120"/>
              </a:rPr>
              <a:t>進行</a:t>
            </a:r>
            <a:r>
              <a:rPr kumimoji="1" lang="en-US" altLang="zh-TW" sz="2800" dirty="0">
                <a:latin typeface="微軟正黑體" panose="020B0604030504040204" pitchFamily="34" charset="-120"/>
                <a:ea typeface="微軟正黑體" panose="020B0604030504040204" pitchFamily="34" charset="-120"/>
              </a:rPr>
              <a:t>LDA</a:t>
            </a:r>
            <a:r>
              <a:rPr kumimoji="1" lang="zh-TW" altLang="en-US" sz="2800"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微軟正黑體" panose="020B0604030504040204" pitchFamily="34" charset="-120"/>
              </a:rPr>
              <a:t>QDA</a:t>
            </a:r>
            <a:r>
              <a:rPr kumimoji="1" lang="zh-TW" altLang="en-US" sz="2800" dirty="0">
                <a:latin typeface="微軟正黑體" panose="020B0604030504040204" pitchFamily="34" charset="-120"/>
                <a:ea typeface="微軟正黑體" panose="020B0604030504040204" pitchFamily="34" charset="-120"/>
              </a:rPr>
              <a:t>分析及預測</a:t>
            </a:r>
            <a:endParaRPr kumimoji="1" lang="en-US" altLang="zh-TW" sz="2800" dirty="0">
              <a:latin typeface="微軟正黑體" panose="020B0604030504040204" pitchFamily="34" charset="-120"/>
              <a:ea typeface="微軟正黑體" panose="020B0604030504040204" pitchFamily="34" charset="-120"/>
            </a:endParaRPr>
          </a:p>
          <a:p>
            <a:pPr>
              <a:lnSpc>
                <a:spcPct val="150000"/>
              </a:lnSpc>
            </a:pPr>
            <a:r>
              <a:rPr kumimoji="1" lang="zh-TW" altLang="en-US" sz="2800" dirty="0">
                <a:latin typeface="微軟正黑體" panose="020B0604030504040204" pitchFamily="34" charset="-120"/>
                <a:ea typeface="微軟正黑體" panose="020B0604030504040204" pitchFamily="34" charset="-120"/>
              </a:rPr>
              <a:t>期望效果：希望預測結果正確之機率愈高愈好</a:t>
            </a:r>
            <a:endParaRPr kumimoji="1" lang="en-US" altLang="zh-TW" sz="2800" dirty="0">
              <a:latin typeface="微軟正黑體" panose="020B0604030504040204" pitchFamily="34" charset="-120"/>
              <a:ea typeface="微軟正黑體" panose="020B0604030504040204" pitchFamily="34" charset="-120"/>
            </a:endParaRP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903B7D1-E3DD-FDD5-AAA9-38A471857D1F}"/>
              </a:ext>
            </a:extLst>
          </p:cNvPr>
          <p:cNvSpPr>
            <a:spLocks noGrp="1"/>
          </p:cNvSpPr>
          <p:nvPr>
            <p:ph type="sldNum" sz="quarter" idx="12"/>
          </p:nvPr>
        </p:nvSpPr>
        <p:spPr/>
        <p:txBody>
          <a:bodyPr/>
          <a:lstStyle/>
          <a:p>
            <a:fld id="{C3836E5B-D4B7-FA44-A0C9-2630295C2636}" type="slidenum">
              <a:rPr kumimoji="1" lang="zh-TW" altLang="en-US" smtClean="0"/>
              <a:t>103</a:t>
            </a:fld>
            <a:endParaRPr kumimoji="1" lang="zh-TW" altLang="en-US"/>
          </a:p>
        </p:txBody>
      </p:sp>
    </p:spTree>
    <p:extLst>
      <p:ext uri="{BB962C8B-B14F-4D97-AF65-F5344CB8AC3E}">
        <p14:creationId xmlns:p14="http://schemas.microsoft.com/office/powerpoint/2010/main" val="4492263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01C2D-9C26-4423-8147-C44A70533AF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模型方法</a:t>
            </a:r>
          </a:p>
        </p:txBody>
      </p:sp>
      <p:sp>
        <p:nvSpPr>
          <p:cNvPr id="3" name="內容版面配置區 2">
            <a:extLst>
              <a:ext uri="{FF2B5EF4-FFF2-40B4-BE49-F238E27FC236}">
                <a16:creationId xmlns:a16="http://schemas.microsoft.com/office/drawing/2014/main" id="{408BAD30-6935-4510-B842-E50724EAE2A2}"/>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首先設定液位</a:t>
            </a:r>
            <a:r>
              <a:rPr kumimoji="1" lang="zh-TW" altLang="en-US" sz="2800" dirty="0">
                <a:latin typeface="微軟正黑體" panose="020B0604030504040204" pitchFamily="34" charset="-120"/>
                <a:ea typeface="微軟正黑體" panose="020B0604030504040204" pitchFamily="34" charset="-120"/>
              </a:rPr>
              <a:t>上升下降是為類別變數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264965</a:t>
            </a:r>
            <a:r>
              <a:rPr kumimoji="1" lang="zh-TW" altLang="en-US" dirty="0">
                <a:latin typeface="微軟正黑體" panose="020B0604030504040204" pitchFamily="34" charset="-120"/>
                <a:ea typeface="微軟正黑體" panose="020B0604030504040204" pitchFamily="34" charset="-120"/>
              </a:rPr>
              <a:t>筆資料中的前</a:t>
            </a:r>
            <a:r>
              <a:rPr kumimoji="1" lang="en-US" altLang="zh-TW" dirty="0">
                <a:latin typeface="微軟正黑體" panose="020B0604030504040204" pitchFamily="34" charset="-120"/>
                <a:ea typeface="微軟正黑體" panose="020B0604030504040204" pitchFamily="34" charset="-120"/>
              </a:rPr>
              <a:t>262966</a:t>
            </a:r>
            <a:r>
              <a:rPr kumimoji="1" lang="zh-TW" altLang="en-US" dirty="0">
                <a:latin typeface="微軟正黑體" panose="020B0604030504040204" pitchFamily="34" charset="-120"/>
                <a:ea typeface="微軟正黑體" panose="020B0604030504040204" pitchFamily="34" charset="-120"/>
              </a:rPr>
              <a:t>筆資料隨機抽樣</a:t>
            </a:r>
            <a:r>
              <a:rPr kumimoji="1" lang="en-US" altLang="zh-TW" dirty="0">
                <a:latin typeface="微軟正黑體" panose="020B0604030504040204" pitchFamily="34" charset="-120"/>
                <a:ea typeface="微軟正黑體" panose="020B0604030504040204" pitchFamily="34" charset="-120"/>
              </a:rPr>
              <a:t>20000</a:t>
            </a:r>
            <a:r>
              <a:rPr kumimoji="1" lang="zh-TW" altLang="en-US" dirty="0">
                <a:latin typeface="微軟正黑體" panose="020B0604030504040204" pitchFamily="34" charset="-120"/>
                <a:ea typeface="微軟正黑體" panose="020B0604030504040204" pitchFamily="34" charset="-120"/>
              </a:rPr>
              <a:t>筆作為訓練模型，再對剩下的</a:t>
            </a:r>
            <a:r>
              <a:rPr kumimoji="1" lang="en-US" altLang="zh-TW" dirty="0">
                <a:latin typeface="微軟正黑體" panose="020B0604030504040204" pitchFamily="34" charset="-120"/>
                <a:ea typeface="微軟正黑體" panose="020B0604030504040204" pitchFamily="34" charset="-120"/>
              </a:rPr>
              <a:t>2000</a:t>
            </a:r>
            <a:r>
              <a:rPr kumimoji="1" lang="zh-TW" altLang="en-US" dirty="0">
                <a:latin typeface="微軟正黑體" panose="020B0604030504040204" pitchFamily="34" charset="-120"/>
                <a:ea typeface="微軟正黑體" panose="020B0604030504040204" pitchFamily="34" charset="-120"/>
              </a:rPr>
              <a:t>筆資料進行預測</a:t>
            </a:r>
            <a:endParaRPr kumimoji="1" lang="en-US" altLang="zh-TW"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3C62E5E4-B98A-4831-934F-56857D384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29" y="3797316"/>
            <a:ext cx="4473301" cy="1162232"/>
          </a:xfrm>
          <a:prstGeom prst="rect">
            <a:avLst/>
          </a:prstGeom>
        </p:spPr>
      </p:pic>
      <p:pic>
        <p:nvPicPr>
          <p:cNvPr id="7" name="圖片 6">
            <a:extLst>
              <a:ext uri="{FF2B5EF4-FFF2-40B4-BE49-F238E27FC236}">
                <a16:creationId xmlns:a16="http://schemas.microsoft.com/office/drawing/2014/main" id="{089DFFF1-A287-43F4-B718-C2A74D9A5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499" y="3792151"/>
            <a:ext cx="4493963" cy="1167397"/>
          </a:xfrm>
          <a:prstGeom prst="rect">
            <a:avLst/>
          </a:prstGeom>
        </p:spPr>
      </p:pic>
      <p:sp>
        <p:nvSpPr>
          <p:cNvPr id="8" name="文字方塊 7">
            <a:extLst>
              <a:ext uri="{FF2B5EF4-FFF2-40B4-BE49-F238E27FC236}">
                <a16:creationId xmlns:a16="http://schemas.microsoft.com/office/drawing/2014/main" id="{6D4ACF8B-1780-4A28-84A5-F77BA6F16135}"/>
              </a:ext>
            </a:extLst>
          </p:cNvPr>
          <p:cNvSpPr txBox="1"/>
          <p:nvPr/>
        </p:nvSpPr>
        <p:spPr>
          <a:xfrm>
            <a:off x="3162185" y="5337423"/>
            <a:ext cx="586763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據上圖可見兩種分析的先驗機率相當接近</a:t>
            </a:r>
          </a:p>
        </p:txBody>
      </p:sp>
      <p:sp>
        <p:nvSpPr>
          <p:cNvPr id="4" name="投影片編號版面配置區 3">
            <a:extLst>
              <a:ext uri="{FF2B5EF4-FFF2-40B4-BE49-F238E27FC236}">
                <a16:creationId xmlns:a16="http://schemas.microsoft.com/office/drawing/2014/main" id="{1D23F2E8-FBD0-CB78-10F7-0D1FC7CE394A}"/>
              </a:ext>
            </a:extLst>
          </p:cNvPr>
          <p:cNvSpPr>
            <a:spLocks noGrp="1"/>
          </p:cNvSpPr>
          <p:nvPr>
            <p:ph type="sldNum" sz="quarter" idx="12"/>
          </p:nvPr>
        </p:nvSpPr>
        <p:spPr/>
        <p:txBody>
          <a:bodyPr/>
          <a:lstStyle/>
          <a:p>
            <a:fld id="{C3836E5B-D4B7-FA44-A0C9-2630295C2636}" type="slidenum">
              <a:rPr kumimoji="1" lang="zh-TW" altLang="en-US" smtClean="0"/>
              <a:t>104</a:t>
            </a:fld>
            <a:endParaRPr kumimoji="1" lang="zh-TW" altLang="en-US"/>
          </a:p>
        </p:txBody>
      </p:sp>
    </p:spTree>
    <p:extLst>
      <p:ext uri="{BB962C8B-B14F-4D97-AF65-F5344CB8AC3E}">
        <p14:creationId xmlns:p14="http://schemas.microsoft.com/office/powerpoint/2010/main" val="3386534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1200647" y="4210995"/>
            <a:ext cx="10349565"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根據分析結果</a:t>
            </a:r>
            <a:r>
              <a:rPr lang="en-US" altLang="zh-TW" sz="2800" dirty="0">
                <a:latin typeface="微軟正黑體" panose="020B0604030504040204" pitchFamily="34" charset="-120"/>
                <a:ea typeface="微軟正黑體" panose="020B0604030504040204" pitchFamily="34" charset="-120"/>
              </a:rPr>
              <a:t>LDA</a:t>
            </a:r>
            <a:r>
              <a:rPr lang="zh-TW" altLang="en-US" sz="2800" dirty="0">
                <a:latin typeface="微軟正黑體" panose="020B0604030504040204" pitchFamily="34" charset="-120"/>
                <a:ea typeface="微軟正黑體" panose="020B0604030504040204" pitchFamily="34" charset="-120"/>
              </a:rPr>
              <a:t>及</a:t>
            </a:r>
            <a:r>
              <a:rPr lang="en-US" altLang="zh-TW" sz="2800" dirty="0">
                <a:latin typeface="微軟正黑體" panose="020B0604030504040204" pitchFamily="34" charset="-120"/>
                <a:ea typeface="微軟正黑體" panose="020B0604030504040204" pitchFamily="34" charset="-120"/>
              </a:rPr>
              <a:t>QDA</a:t>
            </a:r>
            <a:r>
              <a:rPr lang="zh-TW" altLang="en-US" sz="2800" dirty="0">
                <a:latin typeface="微軟正黑體" panose="020B0604030504040204" pitchFamily="34" charset="-120"/>
                <a:ea typeface="微軟正黑體" panose="020B0604030504040204" pitchFamily="34" charset="-120"/>
              </a:rPr>
              <a:t>預測正確比率皆只有</a:t>
            </a:r>
            <a:r>
              <a:rPr lang="en-US" altLang="zh-TW" sz="2800" dirty="0">
                <a:latin typeface="微軟正黑體" panose="020B0604030504040204" pitchFamily="34" charset="-120"/>
                <a:ea typeface="微軟正黑體" panose="020B0604030504040204" pitchFamily="34" charset="-120"/>
              </a:rPr>
              <a:t>0.1545</a:t>
            </a:r>
            <a:r>
              <a:rPr lang="zh-TW" altLang="en-US" sz="2800" dirty="0">
                <a:latin typeface="微軟正黑體" panose="020B0604030504040204" pitchFamily="34" charset="-120"/>
                <a:ea typeface="微軟正黑體" panose="020B0604030504040204" pitchFamily="34" charset="-120"/>
              </a:rPr>
              <a:t>相當不準確</a:t>
            </a: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fld id="{C3836E5B-D4B7-FA44-A0C9-2630295C2636}" type="slidenum">
              <a:rPr kumimoji="1" lang="zh-TW" altLang="en-US" smtClean="0"/>
              <a:t>105</a:t>
            </a:fld>
            <a:endParaRPr kumimoji="1" lang="zh-TW" altLang="en-US"/>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extLst>
              <p:ext uri="{D42A27DB-BD31-4B8C-83A1-F6EECF244321}">
                <p14:modId xmlns:p14="http://schemas.microsoft.com/office/powerpoint/2010/main" val="1646650393"/>
              </p:ext>
            </p:extLst>
          </p:nvPr>
        </p:nvGraphicFramePr>
        <p:xfrm>
          <a:off x="2815310" y="2135344"/>
          <a:ext cx="6561379" cy="1630994"/>
        </p:xfrm>
        <a:graphic>
          <a:graphicData uri="http://schemas.openxmlformats.org/drawingml/2006/table">
            <a:tbl>
              <a:tblPr firstRow="1" bandRow="1">
                <a:tableStyleId>{073A0DAA-6AF3-43AB-8588-CEC1D06C72B9}</a:tableStyleId>
              </a:tblPr>
              <a:tblGrid>
                <a:gridCol w="3026501">
                  <a:extLst>
                    <a:ext uri="{9D8B030D-6E8A-4147-A177-3AD203B41FA5}">
                      <a16:colId xmlns:a16="http://schemas.microsoft.com/office/drawing/2014/main" val="4245084959"/>
                    </a:ext>
                  </a:extLst>
                </a:gridCol>
                <a:gridCol w="1767439">
                  <a:extLst>
                    <a:ext uri="{9D8B030D-6E8A-4147-A177-3AD203B41FA5}">
                      <a16:colId xmlns:a16="http://schemas.microsoft.com/office/drawing/2014/main" val="3536511325"/>
                    </a:ext>
                  </a:extLst>
                </a:gridCol>
                <a:gridCol w="1767439">
                  <a:extLst>
                    <a:ext uri="{9D8B030D-6E8A-4147-A177-3AD203B41FA5}">
                      <a16:colId xmlns:a16="http://schemas.microsoft.com/office/drawing/2014/main" val="702300073"/>
                    </a:ext>
                  </a:extLst>
                </a:gridCol>
              </a:tblGrid>
              <a:tr h="815497">
                <a:tc>
                  <a:txBody>
                    <a:bodyPr/>
                    <a:lstStyle/>
                    <a:p>
                      <a:pPr algn="ctr"/>
                      <a:endParaRPr lang="zh-TW" altLang="en-US" sz="3200" dirty="0"/>
                    </a:p>
                  </a:txBody>
                  <a:tcPr/>
                </a:tc>
                <a:tc>
                  <a:txBody>
                    <a:bodyPr/>
                    <a:lstStyle/>
                    <a:p>
                      <a:pPr algn="ctr"/>
                      <a:r>
                        <a:rPr lang="en-US" altLang="zh-TW" sz="3200" dirty="0"/>
                        <a:t>LDA</a:t>
                      </a:r>
                      <a:endParaRPr lang="zh-TW" altLang="en-US" sz="3200" dirty="0"/>
                    </a:p>
                  </a:txBody>
                  <a:tcPr/>
                </a:tc>
                <a:tc>
                  <a:txBody>
                    <a:bodyPr/>
                    <a:lstStyle/>
                    <a:p>
                      <a:pPr algn="ctr"/>
                      <a:r>
                        <a:rPr lang="en-US" altLang="zh-TW" sz="3200" dirty="0"/>
                        <a:t>QDA</a:t>
                      </a:r>
                      <a:endParaRPr lang="zh-TW" altLang="en-US" sz="3200" dirty="0"/>
                    </a:p>
                  </a:txBody>
                  <a:tcPr/>
                </a:tc>
                <a:extLst>
                  <a:ext uri="{0D108BD9-81ED-4DB2-BD59-A6C34878D82A}">
                    <a16:rowId xmlns:a16="http://schemas.microsoft.com/office/drawing/2014/main" val="3038756722"/>
                  </a:ext>
                </a:extLst>
              </a:tr>
              <a:tr h="815497">
                <a:tc>
                  <a:txBody>
                    <a:bodyPr/>
                    <a:lstStyle/>
                    <a:p>
                      <a:pPr algn="ctr"/>
                      <a:r>
                        <a:rPr lang="zh-TW" altLang="en-US" sz="3200" dirty="0"/>
                        <a:t>預測正確機率</a:t>
                      </a:r>
                    </a:p>
                  </a:txBody>
                  <a:tcPr/>
                </a:tc>
                <a:tc>
                  <a:txBody>
                    <a:bodyPr/>
                    <a:lstStyle/>
                    <a:p>
                      <a:pPr algn="ctr"/>
                      <a:r>
                        <a:rPr lang="en-US" altLang="zh-TW" sz="3200" dirty="0"/>
                        <a:t>0.1545</a:t>
                      </a:r>
                      <a:endParaRPr lang="zh-TW" altLang="en-US" sz="3200" dirty="0"/>
                    </a:p>
                  </a:txBody>
                  <a:tcPr/>
                </a:tc>
                <a:tc>
                  <a:txBody>
                    <a:bodyPr/>
                    <a:lstStyle/>
                    <a:p>
                      <a:pPr algn="ctr"/>
                      <a:r>
                        <a:rPr lang="en-US" altLang="zh-TW" sz="3200" dirty="0"/>
                        <a:t>0.1545</a:t>
                      </a:r>
                      <a:endParaRPr lang="zh-TW" altLang="en-US" sz="3200" dirty="0"/>
                    </a:p>
                  </a:txBody>
                  <a:tcPr/>
                </a:tc>
                <a:extLst>
                  <a:ext uri="{0D108BD9-81ED-4DB2-BD59-A6C34878D82A}">
                    <a16:rowId xmlns:a16="http://schemas.microsoft.com/office/drawing/2014/main" val="402497924"/>
                  </a:ext>
                </a:extLst>
              </a:tr>
            </a:tbl>
          </a:graphicData>
        </a:graphic>
      </p:graphicFrame>
    </p:spTree>
    <p:extLst>
      <p:ext uri="{BB962C8B-B14F-4D97-AF65-F5344CB8AC3E}">
        <p14:creationId xmlns:p14="http://schemas.microsoft.com/office/powerpoint/2010/main" val="3246798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8139E-2B53-41FF-B937-D5531A3FDF8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t>
            </a:r>
            <a:r>
              <a:rPr kumimoji="1" lang="zh-TW" altLang="en-US" dirty="0">
                <a:latin typeface="微軟正黑體" panose="020B0604030504040204" pitchFamily="34" charset="-120"/>
              </a:rPr>
              <a:t>模型總結</a:t>
            </a:r>
            <a:endParaRPr lang="zh-TW" altLang="en-US" dirty="0"/>
          </a:p>
        </p:txBody>
      </p:sp>
      <p:sp>
        <p:nvSpPr>
          <p:cNvPr id="3" name="內容版面配置區 2">
            <a:extLst>
              <a:ext uri="{FF2B5EF4-FFF2-40B4-BE49-F238E27FC236}">
                <a16:creationId xmlns:a16="http://schemas.microsoft.com/office/drawing/2014/main" id="{CCC68882-6FA7-46E1-8BD7-8670C692061B}"/>
              </a:ext>
            </a:extLst>
          </p:cNvPr>
          <p:cNvSpPr>
            <a:spLocks noGrp="1"/>
          </p:cNvSpPr>
          <p:nvPr>
            <p:ph idx="1"/>
          </p:nvPr>
        </p:nvSpPr>
        <p:spPr/>
        <p:txBody>
          <a:bodyPr/>
          <a:lstStyle/>
          <a:p>
            <a:pPr>
              <a:lnSpc>
                <a:spcPct val="150000"/>
              </a:lnSpc>
            </a:pP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與</a:t>
            </a:r>
            <a:r>
              <a:rPr kumimoji="1" lang="en-US" altLang="zh-TW" dirty="0">
                <a:latin typeface="微軟正黑體" panose="020B0604030504040204" pitchFamily="34" charset="-120"/>
                <a:ea typeface="微軟正黑體" panose="020B0604030504040204" pitchFamily="34" charset="-120"/>
              </a:rPr>
              <a:t>Logistic regression</a:t>
            </a:r>
            <a:r>
              <a:rPr kumimoji="1" lang="zh-TW" altLang="en-US" dirty="0">
                <a:latin typeface="微軟正黑體" panose="020B0604030504040204" pitchFamily="34" charset="-120"/>
                <a:ea typeface="微軟正黑體" panose="020B0604030504040204" pitchFamily="34" charset="-120"/>
              </a:rPr>
              <a:t>相似，</a:t>
            </a:r>
            <a:r>
              <a:rPr kumimoji="1" lang="en-US" altLang="zh-TW" dirty="0">
                <a:latin typeface="微軟正黑體" panose="020B0604030504040204" pitchFamily="34" charset="-120"/>
                <a:ea typeface="微軟正黑體" panose="020B0604030504040204" pitchFamily="34" charset="-120"/>
              </a:rPr>
              <a:t> Logistic regression</a:t>
            </a:r>
            <a:r>
              <a:rPr kumimoji="1" lang="zh-TW" altLang="en-US" dirty="0">
                <a:latin typeface="微軟正黑體" panose="020B0604030504040204" pitchFamily="34" charset="-120"/>
                <a:ea typeface="微軟正黑體" panose="020B0604030504040204" pitchFamily="34" charset="-120"/>
              </a:rPr>
              <a:t>若變數間</a:t>
            </a:r>
            <a:r>
              <a:rPr kumimoji="1" lang="zh-TW" altLang="en-US" sz="2800" dirty="0">
                <a:latin typeface="微軟正黑體" panose="020B0604030504040204" pitchFamily="34" charset="-120"/>
                <a:ea typeface="微軟正黑體" panose="020B0604030504040204" pitchFamily="34" charset="-120"/>
              </a:rPr>
              <a:t>無顯著線性關係</a:t>
            </a:r>
            <a:r>
              <a:rPr kumimoji="1" lang="zh-TW" altLang="en-US" dirty="0">
                <a:latin typeface="微軟正黑體" panose="020B0604030504040204" pitchFamily="34" charset="-120"/>
                <a:ea typeface="微軟正黑體" panose="020B0604030504040204" pitchFamily="34" charset="-120"/>
              </a:rPr>
              <a:t>，則解釋變異率低，相同的</a:t>
            </a:r>
            <a:r>
              <a:rPr lang="en-US" altLang="zh-TW" dirty="0">
                <a:latin typeface="微軟正黑體" panose="020B0604030504040204" pitchFamily="34" charset="-120"/>
                <a:ea typeface="微軟正黑體" panose="020B0604030504040204" pitchFamily="34" charset="-120"/>
              </a:rPr>
              <a:t>LDA&amp;QDA</a:t>
            </a:r>
            <a:r>
              <a:rPr lang="zh-TW" altLang="en-US" dirty="0">
                <a:latin typeface="微軟正黑體" panose="020B0604030504040204" pitchFamily="34" charset="-120"/>
                <a:ea typeface="微軟正黑體" panose="020B0604030504040204" pitchFamily="34" charset="-120"/>
              </a:rPr>
              <a:t>預測結果較為不準確</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b="0" i="0" dirty="0">
                <a:solidFill>
                  <a:srgbClr val="202122"/>
                </a:solidFill>
                <a:effectLst/>
                <a:latin typeface="微軟正黑體" panose="020B0604030504040204" pitchFamily="34" charset="-120"/>
                <a:ea typeface="微軟正黑體" panose="020B0604030504040204" pitchFamily="34" charset="-120"/>
              </a:rPr>
              <a:t>LDA</a:t>
            </a:r>
            <a:r>
              <a:rPr lang="en-US" altLang="zh-TW" dirty="0">
                <a:latin typeface="微軟正黑體" panose="020B0604030504040204" pitchFamily="34" charset="-120"/>
                <a:ea typeface="微軟正黑體" panose="020B0604030504040204" pitchFamily="34" charset="-120"/>
              </a:rPr>
              <a:t> &amp;QDA</a:t>
            </a:r>
            <a:r>
              <a:rPr lang="zh-TW" altLang="en-US" b="0" i="0" dirty="0">
                <a:solidFill>
                  <a:srgbClr val="202122"/>
                </a:solidFill>
                <a:effectLst/>
                <a:latin typeface="微軟正黑體" panose="020B0604030504040204" pitchFamily="34" charset="-120"/>
                <a:ea typeface="微軟正黑體" panose="020B0604030504040204" pitchFamily="34" charset="-120"/>
              </a:rPr>
              <a:t>的基本假設為自變數</a:t>
            </a:r>
            <a:r>
              <a:rPr lang="zh-TW" altLang="en-US" dirty="0">
                <a:solidFill>
                  <a:srgbClr val="202122"/>
                </a:solidFill>
                <a:latin typeface="微軟正黑體" panose="020B0604030504040204" pitchFamily="34" charset="-120"/>
                <a:ea typeface="微軟正黑體" panose="020B0604030504040204" pitchFamily="34" charset="-120"/>
              </a:rPr>
              <a:t>為</a:t>
            </a:r>
            <a:r>
              <a:rPr lang="zh-TW" altLang="en-US" b="0" i="0" dirty="0">
                <a:solidFill>
                  <a:srgbClr val="202122"/>
                </a:solidFill>
                <a:effectLst/>
                <a:latin typeface="微軟正黑體" panose="020B0604030504040204" pitchFamily="34" charset="-120"/>
                <a:ea typeface="微軟正黑體" panose="020B0604030504040204" pitchFamily="34" charset="-120"/>
              </a:rPr>
              <a:t>常態分布及</a:t>
            </a:r>
            <a:r>
              <a:rPr lang="en-US" altLang="zh-TW" b="0" i="0" dirty="0">
                <a:solidFill>
                  <a:srgbClr val="202122"/>
                </a:solidFill>
                <a:effectLst/>
                <a:latin typeface="微軟正黑體" panose="020B0604030504040204" pitchFamily="34" charset="-120"/>
                <a:ea typeface="微軟正黑體" panose="020B0604030504040204" pitchFamily="34" charset="-120"/>
              </a:rPr>
              <a:t>Residual</a:t>
            </a:r>
            <a:r>
              <a:rPr lang="zh-TW" altLang="en-US" b="0" i="0" dirty="0">
                <a:solidFill>
                  <a:srgbClr val="202122"/>
                </a:solidFill>
                <a:effectLst/>
                <a:latin typeface="微軟正黑體" panose="020B0604030504040204" pitchFamily="34" charset="-120"/>
                <a:ea typeface="微軟正黑體" panose="020B0604030504040204" pitchFamily="34" charset="-120"/>
              </a:rPr>
              <a:t>獨立</a:t>
            </a:r>
            <a:r>
              <a:rPr lang="zh-TW" altLang="en-US" dirty="0">
                <a:solidFill>
                  <a:srgbClr val="202122"/>
                </a:solidFill>
                <a:latin typeface="微軟正黑體" panose="020B0604030504040204" pitchFamily="34" charset="-120"/>
                <a:ea typeface="微軟正黑體" panose="020B0604030504040204" pitchFamily="34" charset="-120"/>
              </a:rPr>
              <a:t>與</a:t>
            </a:r>
            <a:r>
              <a:rPr lang="en-US" altLang="zh-TW" dirty="0">
                <a:solidFill>
                  <a:srgbClr val="202122"/>
                </a:solidFill>
                <a:latin typeface="微軟正黑體" panose="020B0604030504040204" pitchFamily="34" charset="-120"/>
                <a:ea typeface="微軟正黑體" panose="020B0604030504040204" pitchFamily="34" charset="-120"/>
              </a:rPr>
              <a:t>Constant Variance</a:t>
            </a:r>
            <a:r>
              <a:rPr lang="zh-TW" altLang="en-US" b="0" i="0" dirty="0">
                <a:solidFill>
                  <a:srgbClr val="202122"/>
                </a:solidFill>
                <a:effectLst/>
                <a:latin typeface="微軟正黑體" panose="020B0604030504040204" pitchFamily="34" charset="-120"/>
                <a:ea typeface="微軟正黑體" panose="020B0604030504040204" pitchFamily="34" charset="-120"/>
              </a:rPr>
              <a:t>，若無法滿足時，則此方法較不適宜</a:t>
            </a:r>
            <a:endParaRPr lang="en-US" altLang="zh-TW" b="0" i="0" dirty="0">
              <a:solidFill>
                <a:srgbClr val="20212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16A6849-8E89-463A-7161-5691C3614CE6}"/>
              </a:ext>
            </a:extLst>
          </p:cNvPr>
          <p:cNvSpPr>
            <a:spLocks noGrp="1"/>
          </p:cNvSpPr>
          <p:nvPr>
            <p:ph type="sldNum" sz="quarter" idx="12"/>
          </p:nvPr>
        </p:nvSpPr>
        <p:spPr/>
        <p:txBody>
          <a:bodyPr/>
          <a:lstStyle/>
          <a:p>
            <a:fld id="{C3836E5B-D4B7-FA44-A0C9-2630295C2636}" type="slidenum">
              <a:rPr kumimoji="1" lang="zh-TW" altLang="en-US" smtClean="0"/>
              <a:t>106</a:t>
            </a:fld>
            <a:endParaRPr kumimoji="1" lang="zh-TW" altLang="en-US"/>
          </a:p>
        </p:txBody>
      </p:sp>
    </p:spTree>
    <p:extLst>
      <p:ext uri="{BB962C8B-B14F-4D97-AF65-F5344CB8AC3E}">
        <p14:creationId xmlns:p14="http://schemas.microsoft.com/office/powerpoint/2010/main" val="437245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8EF31-57BE-4FA3-85E9-D4F296647B3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LDA&amp;QDA&amp;</a:t>
            </a:r>
            <a:r>
              <a:rPr kumimoji="1" lang="en-US" altLang="zh-TW" dirty="0">
                <a:latin typeface="微軟正黑體" panose="020B0604030504040204" pitchFamily="34" charset="-120"/>
                <a:ea typeface="微軟正黑體" panose="020B0604030504040204" pitchFamily="34" charset="-120"/>
              </a:rPr>
              <a:t> 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rPr>
              <a:t>模型初步結果</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EB553BC-AE33-42E3-A893-2826ED1F50D7}"/>
              </a:ext>
            </a:extLst>
          </p:cNvPr>
          <p:cNvSpPr>
            <a:spLocks noGrp="1"/>
          </p:cNvSpPr>
          <p:nvPr>
            <p:ph idx="1"/>
          </p:nvPr>
        </p:nvSpPr>
        <p:spPr/>
        <p:txBody>
          <a:bodyPr/>
          <a:lstStyle/>
          <a:p>
            <a:pPr>
              <a:lnSpc>
                <a:spcPct val="150000"/>
              </a:lnSpc>
            </a:pPr>
            <a:r>
              <a:rPr kumimoji="1" lang="zh-TW" altLang="en-US" sz="2800" dirty="0">
                <a:latin typeface="微軟正黑體" panose="020B0604030504040204" pitchFamily="34" charset="-120"/>
                <a:ea typeface="微軟正黑體" panose="020B0604030504040204" pitchFamily="34" charset="-120"/>
              </a:rPr>
              <a:t>模型概念：此處加上</a:t>
            </a:r>
            <a:r>
              <a:rPr kumimoji="1" lang="en-US" altLang="zh-TW" dirty="0">
                <a:latin typeface="微軟正黑體" panose="020B0604030504040204" pitchFamily="34" charset="-120"/>
                <a:ea typeface="微軟正黑體" panose="020B0604030504040204" pitchFamily="34" charset="-120"/>
              </a:rPr>
              <a:t>N</a:t>
            </a:r>
            <a:r>
              <a:rPr kumimoji="1" lang="en-US" altLang="zh-TW" sz="2800" dirty="0">
                <a:latin typeface="微軟正黑體" panose="020B0604030504040204" pitchFamily="34" charset="-120"/>
                <a:ea typeface="微軟正黑體" panose="020B0604030504040204" pitchFamily="34" charset="-120"/>
              </a:rPr>
              <a:t>aïve</a:t>
            </a:r>
            <a:r>
              <a:rPr kumimoji="1" lang="zh-TW" altLang="en-US" sz="2800" dirty="0">
                <a:latin typeface="微軟正黑體" panose="020B0604030504040204" pitchFamily="34" charset="-120"/>
                <a:ea typeface="微軟正黑體" panose="020B0604030504040204" pitchFamily="34" charset="-120"/>
              </a:rPr>
              <a:t> </a:t>
            </a:r>
            <a:r>
              <a:rPr kumimoji="1" lang="en-US" altLang="zh-TW" sz="2800" dirty="0">
                <a:latin typeface="微軟正黑體" panose="020B0604030504040204" pitchFamily="34" charset="-120"/>
                <a:ea typeface="微軟正黑體" panose="020B0604030504040204" pitchFamily="34" charset="-120"/>
              </a:rPr>
              <a:t>Bayes</a:t>
            </a:r>
            <a:r>
              <a:rPr kumimoji="1" lang="zh-TW" altLang="en-US" sz="2800" dirty="0">
                <a:latin typeface="微軟正黑體" panose="020B0604030504040204" pitchFamily="34" charset="-120"/>
                <a:ea typeface="微軟正黑體" panose="020B0604030504040204" pitchFamily="34" charset="-120"/>
              </a:rPr>
              <a:t>，並改成把 </a:t>
            </a:r>
            <a:r>
              <a:rPr kumimoji="1" lang="en-US" altLang="zh-TW" sz="2800" dirty="0">
                <a:latin typeface="微軟正黑體" panose="020B0604030504040204" pitchFamily="34" charset="-120"/>
                <a:ea typeface="微軟正黑體" panose="020B0604030504040204" pitchFamily="34" charset="-120"/>
              </a:rPr>
              <a:t>Holder2</a:t>
            </a:r>
            <a:r>
              <a:rPr kumimoji="1" lang="zh-TW" altLang="en-US" sz="2800" dirty="0">
                <a:latin typeface="微軟正黑體" panose="020B0604030504040204" pitchFamily="34" charset="-120"/>
                <a:ea typeface="微軟正黑體" panose="020B0604030504040204" pitchFamily="34" charset="-120"/>
              </a:rPr>
              <a:t> 液位的上升下降</a:t>
            </a:r>
            <a:r>
              <a:rPr kumimoji="1" lang="zh-TW" altLang="en-US" dirty="0">
                <a:latin typeface="微軟正黑體" panose="020B0604030504040204" pitchFamily="34" charset="-120"/>
                <a:ea typeface="微軟正黑體" panose="020B0604030504040204" pitchFamily="34" charset="-120"/>
              </a:rPr>
              <a:t>及 </a:t>
            </a:r>
            <a:r>
              <a:rPr kumimoji="1" lang="en-US" altLang="zh-TW" sz="2800" dirty="0">
                <a:latin typeface="微軟正黑體" panose="020B0604030504040204" pitchFamily="34" charset="-120"/>
                <a:ea typeface="微軟正黑體" panose="020B0604030504040204" pitchFamily="34" charset="-120"/>
              </a:rPr>
              <a:t>Holder2</a:t>
            </a:r>
            <a:r>
              <a:rPr kumimoji="1" lang="zh-TW" altLang="en-US" sz="2800" dirty="0">
                <a:latin typeface="微軟正黑體" panose="020B0604030504040204" pitchFamily="34" charset="-120"/>
                <a:ea typeface="微軟正黑體" panose="020B0604030504040204" pitchFamily="34" charset="-120"/>
              </a:rPr>
              <a:t> 液位是否正常，當作類別變數</a:t>
            </a:r>
            <a:r>
              <a:rPr kumimoji="1" lang="zh-TW" altLang="en-US" dirty="0">
                <a:latin typeface="微軟正黑體" panose="020B0604030504040204" pitchFamily="34" charset="-120"/>
                <a:ea typeface="微軟正黑體" panose="020B0604030504040204" pitchFamily="34" charset="-120"/>
              </a:rPr>
              <a:t>；</a:t>
            </a:r>
            <a:r>
              <a:rPr kumimoji="1" lang="zh-TW" altLang="en-US" sz="2800" dirty="0">
                <a:latin typeface="微軟正黑體" panose="020B0604030504040204" pitchFamily="34" charset="-120"/>
                <a:ea typeface="微軟正黑體" panose="020B0604030504040204" pitchFamily="34" charset="-120"/>
              </a:rPr>
              <a:t>把</a:t>
            </a:r>
            <a:r>
              <a:rPr kumimoji="1" lang="en-US" altLang="zh-TW" sz="2800" dirty="0">
                <a:latin typeface="微軟正黑體" panose="020B0604030504040204" pitchFamily="34" charset="-120"/>
                <a:ea typeface="微軟正黑體" panose="020B0604030504040204" pitchFamily="34" charset="-120"/>
              </a:rPr>
              <a:t>Holder</a:t>
            </a:r>
            <a:r>
              <a:rPr kumimoji="1" lang="zh-TW" altLang="en-US" sz="2800" dirty="0">
                <a:latin typeface="微軟正黑體" panose="020B0604030504040204" pitchFamily="34" charset="-120"/>
                <a:ea typeface="微軟正黑體" panose="020B0604030504040204" pitchFamily="34" charset="-120"/>
              </a:rPr>
              <a:t>溫度、壓力、液位，工廠產量</a:t>
            </a:r>
            <a:r>
              <a:rPr kumimoji="1" lang="zh-TW" altLang="en-US" dirty="0">
                <a:latin typeface="微軟正黑體" panose="020B0604030504040204" pitchFamily="34" charset="-120"/>
                <a:ea typeface="微軟正黑體" panose="020B0604030504040204" pitchFamily="34" charset="-120"/>
              </a:rPr>
              <a:t>，</a:t>
            </a:r>
            <a:r>
              <a:rPr kumimoji="1" lang="zh-TW" altLang="en-US" sz="2800" dirty="0">
                <a:latin typeface="微軟正黑體" panose="020B0604030504040204" pitchFamily="34" charset="-120"/>
                <a:ea typeface="微軟正黑體" panose="020B0604030504040204" pitchFamily="34" charset="-120"/>
              </a:rPr>
              <a:t>下游工廠的使用量</a:t>
            </a:r>
            <a:r>
              <a:rPr kumimoji="1" lang="zh-TW" altLang="en-US" dirty="0">
                <a:latin typeface="微軟正黑體" panose="020B0604030504040204" pitchFamily="34" charset="-120"/>
                <a:ea typeface="微軟正黑體" panose="020B0604030504040204" pitchFamily="34" charset="-120"/>
              </a:rPr>
              <a:t>及</a:t>
            </a:r>
            <a:r>
              <a:rPr kumimoji="1" lang="en-US" altLang="zh-TW" dirty="0">
                <a:latin typeface="微軟正黑體" panose="020B0604030504040204" pitchFamily="34" charset="-120"/>
                <a:ea typeface="微軟正黑體" panose="020B0604030504040204" pitchFamily="34" charset="-120"/>
              </a:rPr>
              <a:t>1~5</a:t>
            </a:r>
            <a:r>
              <a:rPr kumimoji="1" lang="zh-TW" altLang="en-US" dirty="0">
                <a:latin typeface="微軟正黑體" panose="020B0604030504040204" pitchFamily="34" charset="-120"/>
                <a:ea typeface="微軟正黑體" panose="020B0604030504040204" pitchFamily="34" charset="-120"/>
              </a:rPr>
              <a:t>分鐘的 </a:t>
            </a:r>
            <a:r>
              <a:rPr kumimoji="1" lang="en-US" altLang="zh-TW" dirty="0">
                <a:latin typeface="微軟正黑體" panose="020B0604030504040204" pitchFamily="34" charset="-120"/>
                <a:ea typeface="微軟正黑體" panose="020B0604030504040204" pitchFamily="34" charset="-120"/>
              </a:rPr>
              <a:t>lag time</a:t>
            </a:r>
            <a:r>
              <a:rPr kumimoji="1" lang="zh-TW" altLang="en-US" sz="2800" dirty="0">
                <a:latin typeface="微軟正黑體" panose="020B0604030504040204" pitchFamily="34" charset="-120"/>
                <a:ea typeface="微軟正黑體" panose="020B0604030504040204" pitchFamily="34" charset="-120"/>
              </a:rPr>
              <a:t>當作變數，並加入兩種不同的日週期性變數，</a:t>
            </a:r>
            <a:r>
              <a:rPr kumimoji="1" lang="zh-TW" altLang="en-US" dirty="0">
                <a:latin typeface="微軟正黑體" panose="020B0604030504040204" pitchFamily="34" charset="-120"/>
                <a:ea typeface="微軟正黑體" panose="020B0604030504040204" pitchFamily="34" charset="-120"/>
              </a:rPr>
              <a:t>分別</a:t>
            </a:r>
            <a:r>
              <a:rPr kumimoji="1" lang="zh-TW" altLang="en-US" sz="2800" dirty="0">
                <a:latin typeface="微軟正黑體" panose="020B0604030504040204" pitchFamily="34" charset="-120"/>
                <a:ea typeface="微軟正黑體" panose="020B0604030504040204" pitchFamily="34" charset="-120"/>
              </a:rPr>
              <a:t>進行</a:t>
            </a:r>
            <a:r>
              <a:rPr kumimoji="1" lang="en-US" altLang="zh-TW" sz="2800" dirty="0">
                <a:latin typeface="微軟正黑體" panose="020B0604030504040204" pitchFamily="34" charset="-120"/>
                <a:ea typeface="微軟正黑體" panose="020B0604030504040204" pitchFamily="34" charset="-120"/>
              </a:rPr>
              <a:t>LDA</a:t>
            </a:r>
            <a:r>
              <a:rPr kumimoji="1" lang="zh-TW" altLang="en-US" sz="2800" dirty="0">
                <a:latin typeface="微軟正黑體" panose="020B0604030504040204" pitchFamily="34" charset="-120"/>
                <a:ea typeface="微軟正黑體" panose="020B0604030504040204" pitchFamily="34" charset="-120"/>
              </a:rPr>
              <a:t>、</a:t>
            </a:r>
            <a:r>
              <a:rPr kumimoji="1" lang="en-US" altLang="zh-TW" sz="2800" dirty="0">
                <a:latin typeface="微軟正黑體" panose="020B0604030504040204" pitchFamily="34" charset="-120"/>
                <a:ea typeface="微軟正黑體" panose="020B0604030504040204" pitchFamily="34" charset="-120"/>
              </a:rPr>
              <a:t>QDA</a:t>
            </a:r>
            <a:r>
              <a:rPr kumimoji="1" lang="zh-TW" altLang="en-US" sz="2800" dirty="0">
                <a:latin typeface="微軟正黑體" panose="020B0604030504040204" pitchFamily="34" charset="-120"/>
                <a:ea typeface="微軟正黑體" panose="020B0604030504040204" pitchFamily="34" charset="-120"/>
              </a:rPr>
              <a:t>及</a:t>
            </a:r>
            <a:r>
              <a:rPr kumimoji="1" lang="en-US" altLang="zh-TW" dirty="0">
                <a:latin typeface="微軟正黑體" panose="020B0604030504040204" pitchFamily="34" charset="-120"/>
                <a:ea typeface="微軟正黑體" panose="020B0604030504040204" pitchFamily="34" charset="-120"/>
              </a:rPr>
              <a:t>N</a:t>
            </a:r>
            <a:r>
              <a:rPr kumimoji="1" lang="en-US" altLang="zh-TW" sz="2800" dirty="0">
                <a:latin typeface="微軟正黑體" panose="020B0604030504040204" pitchFamily="34" charset="-120"/>
                <a:ea typeface="微軟正黑體" panose="020B0604030504040204" pitchFamily="34" charset="-120"/>
              </a:rPr>
              <a:t>aïve</a:t>
            </a:r>
            <a:r>
              <a:rPr kumimoji="1" lang="zh-TW" altLang="en-US" sz="2800" dirty="0">
                <a:latin typeface="微軟正黑體" panose="020B0604030504040204" pitchFamily="34" charset="-120"/>
                <a:ea typeface="微軟正黑體" panose="020B0604030504040204" pitchFamily="34" charset="-120"/>
              </a:rPr>
              <a:t> </a:t>
            </a:r>
            <a:r>
              <a:rPr kumimoji="1" lang="en-US" altLang="zh-TW" sz="2800" dirty="0">
                <a:latin typeface="微軟正黑體" panose="020B0604030504040204" pitchFamily="34" charset="-120"/>
                <a:ea typeface="微軟正黑體" panose="020B0604030504040204" pitchFamily="34" charset="-120"/>
              </a:rPr>
              <a:t>Bayes</a:t>
            </a:r>
            <a:r>
              <a:rPr kumimoji="1" lang="zh-TW" altLang="en-US" sz="2800" dirty="0">
                <a:latin typeface="微軟正黑體" panose="020B0604030504040204" pitchFamily="34" charset="-120"/>
                <a:ea typeface="微軟正黑體" panose="020B0604030504040204" pitchFamily="34" charset="-120"/>
              </a:rPr>
              <a:t>分析，並進行兩種不同的預測</a:t>
            </a:r>
            <a:endParaRPr kumimoji="1" lang="en-US" altLang="zh-TW" sz="2800" dirty="0">
              <a:latin typeface="微軟正黑體" panose="020B0604030504040204" pitchFamily="34" charset="-120"/>
              <a:ea typeface="微軟正黑體" panose="020B0604030504040204" pitchFamily="34" charset="-120"/>
            </a:endParaRPr>
          </a:p>
          <a:p>
            <a:pPr>
              <a:lnSpc>
                <a:spcPct val="150000"/>
              </a:lnSpc>
            </a:pPr>
            <a:r>
              <a:rPr kumimoji="1" lang="zh-TW" altLang="en-US" sz="2800" dirty="0">
                <a:latin typeface="微軟正黑體" panose="020B0604030504040204" pitchFamily="34" charset="-120"/>
                <a:ea typeface="微軟正黑體" panose="020B0604030504040204" pitchFamily="34" charset="-120"/>
              </a:rPr>
              <a:t>期望效果：希望預測結果正確之機率愈高愈好</a:t>
            </a:r>
            <a:endParaRPr kumimoji="1" lang="en-US" altLang="zh-TW" sz="2800" dirty="0">
              <a:latin typeface="微軟正黑體" panose="020B0604030504040204" pitchFamily="34" charset="-120"/>
              <a:ea typeface="微軟正黑體" panose="020B0604030504040204" pitchFamily="34" charset="-120"/>
            </a:endParaRP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903B7D1-E3DD-FDD5-AAA9-38A471857D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381644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01C2D-9C26-4423-8147-C44A70533AFA}"/>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LDA&amp;QDA&amp;</a:t>
            </a:r>
            <a:r>
              <a:rPr kumimoji="1" lang="en-US" altLang="zh-TW" dirty="0">
                <a:latin typeface="微軟正黑體" panose="020B0604030504040204" pitchFamily="34" charset="-120"/>
                <a:ea typeface="微軟正黑體" panose="020B0604030504040204" pitchFamily="34" charset="-120"/>
              </a:rPr>
              <a:t> 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模型方法</a:t>
            </a:r>
          </a:p>
        </p:txBody>
      </p:sp>
      <p:sp>
        <p:nvSpPr>
          <p:cNvPr id="3" name="內容版面配置區 2">
            <a:extLst>
              <a:ext uri="{FF2B5EF4-FFF2-40B4-BE49-F238E27FC236}">
                <a16:creationId xmlns:a16="http://schemas.microsoft.com/office/drawing/2014/main" id="{408BAD30-6935-4510-B842-E50724EAE2A2}"/>
              </a:ext>
            </a:extLst>
          </p:cNvPr>
          <p:cNvSpPr>
            <a:spLocks noGrp="1"/>
          </p:cNvSpPr>
          <p:nvPr>
            <p:ph idx="1"/>
          </p:nvPr>
        </p:nvSpPr>
        <p:spPr/>
        <p:txBody>
          <a:bodyPr/>
          <a:lstStyle/>
          <a:p>
            <a:pPr>
              <a:lnSpc>
                <a:spcPct val="150000"/>
              </a:lnSpc>
            </a:pPr>
            <a:r>
              <a:rPr lang="en-US" altLang="zh-TW" dirty="0">
                <a:latin typeface="微軟正黑體" panose="020B0604030504040204" pitchFamily="34" charset="-120"/>
                <a:ea typeface="微軟正黑體" panose="020B0604030504040204" pitchFamily="34" charset="-120"/>
              </a:rPr>
              <a:t>Type 1</a:t>
            </a:r>
            <a:r>
              <a:rPr lang="zh-TW" altLang="en-US" dirty="0">
                <a:latin typeface="微軟正黑體" panose="020B0604030504040204" pitchFamily="34" charset="-120"/>
                <a:ea typeface="微軟正黑體" panose="020B0604030504040204" pitchFamily="34" charset="-120"/>
              </a:rPr>
              <a:t>：先設定液位</a:t>
            </a:r>
            <a:r>
              <a:rPr kumimoji="1" lang="zh-TW" altLang="en-US" sz="2800" dirty="0">
                <a:latin typeface="微軟正黑體" panose="020B0604030504040204" pitchFamily="34" charset="-120"/>
                <a:ea typeface="微軟正黑體" panose="020B0604030504040204" pitchFamily="34" charset="-120"/>
              </a:rPr>
              <a:t>上升下降視為類別變數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7~11</a:t>
            </a:r>
            <a:r>
              <a:rPr kumimoji="1" lang="zh-TW" altLang="en-US" dirty="0">
                <a:latin typeface="微軟正黑體" panose="020B0604030504040204" pitchFamily="34" charset="-120"/>
                <a:ea typeface="微軟正黑體" panose="020B0604030504040204" pitchFamily="34" charset="-120"/>
              </a:rPr>
              <a:t>月作為</a:t>
            </a:r>
            <a:endParaRPr kumimoji="1"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kumimoji="1"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ea typeface="微軟正黑體" panose="020B0604030504040204" pitchFamily="34" charset="-120"/>
              </a:rPr>
              <a:t>              訓練模型，再對剩下的</a:t>
            </a:r>
            <a:r>
              <a:rPr kumimoji="1" lang="en-US" altLang="zh-TW" dirty="0">
                <a:latin typeface="微軟正黑體" panose="020B0604030504040204" pitchFamily="34" charset="-120"/>
                <a:ea typeface="微軟正黑體" panose="020B0604030504040204" pitchFamily="34" charset="-120"/>
              </a:rPr>
              <a:t>12</a:t>
            </a:r>
            <a:r>
              <a:rPr kumimoji="1" lang="zh-TW" altLang="en-US" dirty="0">
                <a:latin typeface="微軟正黑體" panose="020B0604030504040204" pitchFamily="34" charset="-120"/>
                <a:ea typeface="微軟正黑體" panose="020B0604030504040204" pitchFamily="34" charset="-120"/>
              </a:rPr>
              <a:t>月資料進行預測</a:t>
            </a:r>
            <a:endParaRPr kumimoji="1"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Type 2 </a:t>
            </a:r>
            <a:r>
              <a:rPr lang="zh-TW" altLang="en-US" dirty="0">
                <a:latin typeface="微軟正黑體" panose="020B0604030504040204" pitchFamily="34" charset="-120"/>
                <a:ea typeface="微軟正黑體" panose="020B0604030504040204" pitchFamily="34" charset="-120"/>
              </a:rPr>
              <a:t>：先設定液位高於</a:t>
            </a:r>
            <a:r>
              <a:rPr lang="en-US" altLang="zh-TW" dirty="0">
                <a:latin typeface="微軟正黑體" panose="020B0604030504040204" pitchFamily="34" charset="-120"/>
                <a:ea typeface="微軟正黑體" panose="020B0604030504040204" pitchFamily="34" charset="-120"/>
              </a:rPr>
              <a:t>80%</a:t>
            </a:r>
            <a:r>
              <a:rPr lang="zh-TW" altLang="en-US" dirty="0">
                <a:latin typeface="微軟正黑體" panose="020B0604030504040204" pitchFamily="34" charset="-120"/>
                <a:ea typeface="微軟正黑體" panose="020B0604030504040204" pitchFamily="34" charset="-120"/>
              </a:rPr>
              <a:t>及低於</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abnormal</a:t>
            </a:r>
            <a:r>
              <a:rPr lang="zh-TW" altLang="en-US" dirty="0">
                <a:latin typeface="微軟正黑體" panose="020B0604030504040204" pitchFamily="34" charset="-120"/>
                <a:ea typeface="微軟正黑體" panose="020B0604030504040204" pitchFamily="34" charset="-120"/>
              </a:rPr>
              <a:t>，其餘則</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a:t>
            </a:r>
            <a:r>
              <a:rPr lang="en-US" altLang="zh-TW" dirty="0">
                <a:latin typeface="微軟正黑體" panose="020B0604030504040204" pitchFamily="34" charset="-120"/>
                <a:ea typeface="微軟正黑體" panose="020B0604030504040204" pitchFamily="34" charset="-120"/>
              </a:rPr>
              <a:t>normal</a:t>
            </a:r>
            <a:r>
              <a:rPr lang="zh-TW" altLang="en-US" dirty="0">
                <a:latin typeface="微軟正黑體" panose="020B0604030504040204" pitchFamily="34" charset="-120"/>
                <a:ea typeface="微軟正黑體" panose="020B0604030504040204" pitchFamily="34" charset="-120"/>
              </a:rPr>
              <a:t>，並</a:t>
            </a:r>
            <a:r>
              <a:rPr kumimoji="1" lang="zh-TW" altLang="en-US" sz="2800" dirty="0">
                <a:latin typeface="微軟正黑體" panose="020B0604030504040204" pitchFamily="34" charset="-120"/>
                <a:ea typeface="微軟正黑體" panose="020B0604030504040204" pitchFamily="34" charset="-120"/>
              </a:rPr>
              <a:t>是為類別變數</a:t>
            </a:r>
            <a:r>
              <a:rPr kumimoji="1" lang="zh-TW" altLang="en-US" dirty="0">
                <a:latin typeface="微軟正黑體" panose="020B0604030504040204" pitchFamily="34" charset="-120"/>
                <a:ea typeface="微軟正黑體" panose="020B0604030504040204" pitchFamily="34" charset="-120"/>
              </a:rPr>
              <a:t>，並將</a:t>
            </a:r>
            <a:r>
              <a:rPr kumimoji="1" lang="en-US" altLang="zh-TW" dirty="0">
                <a:latin typeface="微軟正黑體" panose="020B0604030504040204" pitchFamily="34" charset="-120"/>
                <a:ea typeface="微軟正黑體" panose="020B0604030504040204" pitchFamily="34" charset="-120"/>
              </a:rPr>
              <a:t>7~11</a:t>
            </a:r>
            <a:r>
              <a:rPr kumimoji="1" lang="zh-TW" altLang="en-US" dirty="0">
                <a:latin typeface="微軟正黑體" panose="020B0604030504040204" pitchFamily="34" charset="-120"/>
                <a:ea typeface="微軟正黑體" panose="020B0604030504040204" pitchFamily="34" charset="-120"/>
              </a:rPr>
              <a:t>月作為訓練模</a:t>
            </a:r>
            <a:endParaRPr kumimoji="1"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kumimoji="1"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ea typeface="微軟正黑體" panose="020B0604030504040204" pitchFamily="34" charset="-120"/>
              </a:rPr>
              <a:t>型，再對剩下的</a:t>
            </a:r>
            <a:r>
              <a:rPr kumimoji="1" lang="en-US" altLang="zh-TW" dirty="0">
                <a:latin typeface="微軟正黑體" panose="020B0604030504040204" pitchFamily="34" charset="-120"/>
                <a:ea typeface="微軟正黑體" panose="020B0604030504040204" pitchFamily="34" charset="-120"/>
              </a:rPr>
              <a:t>12</a:t>
            </a:r>
            <a:r>
              <a:rPr kumimoji="1" lang="zh-TW" altLang="en-US" dirty="0">
                <a:latin typeface="微軟正黑體" panose="020B0604030504040204" pitchFamily="34" charset="-120"/>
                <a:ea typeface="微軟正黑體" panose="020B0604030504040204" pitchFamily="34" charset="-120"/>
              </a:rPr>
              <a:t>月資料進行預測</a:t>
            </a:r>
            <a:endParaRPr kumimoji="1" lang="en-US" altLang="zh-TW" dirty="0">
              <a:latin typeface="微軟正黑體" panose="020B0604030504040204" pitchFamily="34" charset="-120"/>
              <a:ea typeface="微軟正黑體" panose="020B0604030504040204" pitchFamily="34" charset="-120"/>
            </a:endParaRPr>
          </a:p>
          <a:p>
            <a:pPr>
              <a:lnSpc>
                <a:spcPct val="150000"/>
              </a:lnSpc>
            </a:pPr>
            <a:endParaRPr kumimoji="1"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D23F2E8-FBD0-CB78-10F7-0D1FC7CE3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4084433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LDA-</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12331</a:t>
                      </a:r>
                      <a:endParaRPr lang="zh-TW" altLang="en-US" sz="3200" dirty="0"/>
                    </a:p>
                  </a:txBody>
                  <a:tcPr anchor="ctr"/>
                </a:tc>
                <a:tc>
                  <a:txBody>
                    <a:bodyPr/>
                    <a:lstStyle/>
                    <a:p>
                      <a:pPr algn="ctr"/>
                      <a:r>
                        <a:rPr lang="en-US" altLang="zh-TW" sz="3200" dirty="0"/>
                        <a:t>2265</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975</a:t>
                      </a:r>
                      <a:endParaRPr lang="zh-TW" altLang="en-US" sz="3200" dirty="0"/>
                    </a:p>
                  </a:txBody>
                  <a:tcPr anchor="ctr"/>
                </a:tc>
                <a:tc>
                  <a:txBody>
                    <a:bodyPr/>
                    <a:lstStyle/>
                    <a:p>
                      <a:pPr algn="ctr"/>
                      <a:r>
                        <a:rPr lang="en-US" altLang="zh-TW" sz="3200" dirty="0"/>
                        <a:t>11069</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4"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0</a:t>
                      </a:r>
                      <a:endParaRPr lang="zh-TW" altLang="en-US" sz="3200" dirty="0"/>
                    </a:p>
                  </a:txBody>
                  <a:tcPr anchor="ctr"/>
                </a:tc>
                <a:tc>
                  <a:txBody>
                    <a:bodyPr/>
                    <a:lstStyle/>
                    <a:p>
                      <a:pPr algn="ctr"/>
                      <a:r>
                        <a:rPr lang="en-US" altLang="zh-TW" sz="3200" dirty="0"/>
                        <a:t>2836</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4</a:t>
                      </a:r>
                      <a:endParaRPr lang="zh-TW" altLang="en-US" sz="3200" dirty="0"/>
                    </a:p>
                  </a:txBody>
                  <a:tcPr anchor="ctr"/>
                </a:tc>
                <a:tc>
                  <a:txBody>
                    <a:bodyPr/>
                    <a:lstStyle/>
                    <a:p>
                      <a:pPr algn="ctr"/>
                      <a:r>
                        <a:rPr lang="en-US" altLang="zh-TW" sz="3200" dirty="0"/>
                        <a:t>23800</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375429"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503119" y="1367522"/>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87817"/>
            <a:ext cx="1292662" cy="2221121"/>
          </a:xfrm>
          <a:prstGeom prst="rect">
            <a:avLst/>
          </a:prstGeom>
          <a:noFill/>
        </p:spPr>
        <p:txBody>
          <a:bodyPr vert="vert270" wrap="none" rtlCol="0">
            <a:spAutoFit/>
          </a:bodyPr>
          <a:lstStyle/>
          <a:p>
            <a:r>
              <a:rPr lang="en-US" altLang="zh-TW" sz="3600" dirty="0"/>
              <a:t>Reference</a:t>
            </a:r>
          </a:p>
          <a:p>
            <a:endParaRPr lang="en-US" altLang="zh-TW" sz="3600" dirty="0"/>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90477"/>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64228" y="5490477"/>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414536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45402-3A1A-ACC5-9827-0FC51FECC0A7}"/>
              </a:ext>
            </a:extLst>
          </p:cNvPr>
          <p:cNvSpPr>
            <a:spLocks noGrp="1"/>
          </p:cNvSpPr>
          <p:nvPr>
            <p:ph type="title"/>
          </p:nvPr>
        </p:nvSpPr>
        <p:spPr/>
        <p:txBody>
          <a:bodyPr/>
          <a:lstStyle/>
          <a:p>
            <a:r>
              <a:rPr lang="zh-TW" altLang="en-US" dirty="0"/>
              <a:t>日、週週期變數</a:t>
            </a:r>
            <a:r>
              <a:rPr lang="en-US" altLang="zh-TW" dirty="0"/>
              <a:t>2</a:t>
            </a:r>
            <a:endParaRPr lang="zh-TW" altLang="en-US" dirty="0"/>
          </a:p>
        </p:txBody>
      </p:sp>
      <p:sp>
        <p:nvSpPr>
          <p:cNvPr id="3" name="內容版面配置區 2">
            <a:extLst>
              <a:ext uri="{FF2B5EF4-FFF2-40B4-BE49-F238E27FC236}">
                <a16:creationId xmlns:a16="http://schemas.microsoft.com/office/drawing/2014/main" id="{57CF1F98-83BA-9C9F-9E84-564ECFF8834D}"/>
              </a:ext>
            </a:extLst>
          </p:cNvPr>
          <p:cNvSpPr>
            <a:spLocks noGrp="1"/>
          </p:cNvSpPr>
          <p:nvPr>
            <p:ph idx="1"/>
          </p:nvPr>
        </p:nvSpPr>
        <p:spPr/>
        <p:txBody>
          <a:bodyPr/>
          <a:lstStyle/>
          <a:p>
            <a:pPr marL="514350" indent="-514350">
              <a:buAutoNum type="arabicPeriod" startAt="3"/>
            </a:pPr>
            <a:r>
              <a:rPr lang="zh-TW" altLang="en-US" sz="2400" dirty="0"/>
              <a:t>確認方法後將</a:t>
            </a:r>
            <a:r>
              <a:rPr lang="en-US" altLang="zh-TW" sz="2400" dirty="0"/>
              <a:t>training data (7~11</a:t>
            </a:r>
            <a:r>
              <a:rPr lang="zh-TW" altLang="en-US" sz="2400" dirty="0"/>
              <a:t>月</a:t>
            </a:r>
            <a:r>
              <a:rPr lang="en-US" altLang="zh-TW" sz="2400" dirty="0"/>
              <a:t>)</a:t>
            </a:r>
            <a:r>
              <a:rPr lang="zh-TW" altLang="en-US" sz="2400" dirty="0"/>
              <a:t>放入以一天及一周為</a:t>
            </a:r>
            <a:r>
              <a:rPr lang="en-US" altLang="zh-TW" sz="2400" dirty="0"/>
              <a:t>frequency</a:t>
            </a:r>
            <a:r>
              <a:rPr lang="zh-TW" altLang="en-US" sz="2400" dirty="0"/>
              <a:t>成</a:t>
            </a:r>
            <a:r>
              <a:rPr lang="en-US" altLang="zh-TW" sz="2400" dirty="0"/>
              <a:t>time series</a:t>
            </a:r>
            <a:r>
              <a:rPr lang="zh-TW" altLang="en-US" sz="2400" dirty="0"/>
              <a:t>並用</a:t>
            </a:r>
            <a:r>
              <a:rPr lang="en-US" altLang="zh-TW" sz="2400" dirty="0" err="1"/>
              <a:t>stl</a:t>
            </a:r>
            <a:r>
              <a:rPr lang="zh-TW" altLang="en-US" sz="2400" dirty="0"/>
              <a:t>分解，提取</a:t>
            </a:r>
            <a:r>
              <a:rPr lang="en-US" altLang="zh-TW" sz="2400" dirty="0"/>
              <a:t>seasonality</a:t>
            </a:r>
            <a:r>
              <a:rPr lang="zh-TW" altLang="en-US" sz="2400" dirty="0"/>
              <a:t>作為新變數，並對其繪圖觀察。</a:t>
            </a:r>
            <a:endParaRPr lang="en-US" altLang="zh-TW" sz="2400" dirty="0"/>
          </a:p>
          <a:p>
            <a:pPr marL="514350" indent="-514350">
              <a:buFont typeface="+mj-lt"/>
              <a:buAutoNum type="arabicPeriod"/>
            </a:pPr>
            <a:endParaRPr lang="zh-TW" altLang="en-US" dirty="0"/>
          </a:p>
        </p:txBody>
      </p:sp>
      <p:sp>
        <p:nvSpPr>
          <p:cNvPr id="4" name="投影片編號版面配置區 3">
            <a:extLst>
              <a:ext uri="{FF2B5EF4-FFF2-40B4-BE49-F238E27FC236}">
                <a16:creationId xmlns:a16="http://schemas.microsoft.com/office/drawing/2014/main" id="{1095F8BE-46A5-BF0C-DFD0-9E31BB374C41}"/>
              </a:ext>
            </a:extLst>
          </p:cNvPr>
          <p:cNvSpPr>
            <a:spLocks noGrp="1"/>
          </p:cNvSpPr>
          <p:nvPr>
            <p:ph type="sldNum" sz="quarter" idx="12"/>
          </p:nvPr>
        </p:nvSpPr>
        <p:spPr/>
        <p:txBody>
          <a:bodyPr/>
          <a:lstStyle/>
          <a:p>
            <a:fld id="{C3836E5B-D4B7-FA44-A0C9-2630295C2636}" type="slidenum">
              <a:rPr kumimoji="1" lang="zh-TW" altLang="en-US" smtClean="0"/>
              <a:t>11</a:t>
            </a:fld>
            <a:endParaRPr kumimoji="1" lang="zh-TW" altLang="en-US"/>
          </a:p>
        </p:txBody>
      </p:sp>
      <p:pic>
        <p:nvPicPr>
          <p:cNvPr id="16" name="圖片 15">
            <a:extLst>
              <a:ext uri="{FF2B5EF4-FFF2-40B4-BE49-F238E27FC236}">
                <a16:creationId xmlns:a16="http://schemas.microsoft.com/office/drawing/2014/main" id="{4AA0DB4E-EB65-A8DF-2282-C55AFA724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5" y="3189642"/>
            <a:ext cx="4222278" cy="3166708"/>
          </a:xfrm>
          <a:prstGeom prst="rect">
            <a:avLst/>
          </a:prstGeom>
        </p:spPr>
      </p:pic>
      <p:pic>
        <p:nvPicPr>
          <p:cNvPr id="17" name="圖片 16">
            <a:extLst>
              <a:ext uri="{FF2B5EF4-FFF2-40B4-BE49-F238E27FC236}">
                <a16:creationId xmlns:a16="http://schemas.microsoft.com/office/drawing/2014/main" id="{2C9CE9D3-4A70-0008-0073-D2F523CE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67" y="3189642"/>
            <a:ext cx="4222278" cy="3166708"/>
          </a:xfrm>
          <a:prstGeom prst="rect">
            <a:avLst/>
          </a:prstGeom>
        </p:spPr>
      </p:pic>
      <p:sp>
        <p:nvSpPr>
          <p:cNvPr id="20" name="文字方塊 19">
            <a:extLst>
              <a:ext uri="{FF2B5EF4-FFF2-40B4-BE49-F238E27FC236}">
                <a16:creationId xmlns:a16="http://schemas.microsoft.com/office/drawing/2014/main" id="{81FDBF60-9107-6D2A-C3BC-6FB2C790FB66}"/>
              </a:ext>
            </a:extLst>
          </p:cNvPr>
          <p:cNvSpPr txBox="1"/>
          <p:nvPr/>
        </p:nvSpPr>
        <p:spPr>
          <a:xfrm>
            <a:off x="2946068" y="6341476"/>
            <a:ext cx="1351652" cy="369332"/>
          </a:xfrm>
          <a:prstGeom prst="rect">
            <a:avLst/>
          </a:prstGeom>
          <a:noFill/>
        </p:spPr>
        <p:txBody>
          <a:bodyPr wrap="none" rtlCol="0">
            <a:spAutoFit/>
          </a:bodyPr>
          <a:lstStyle/>
          <a:p>
            <a:pPr algn="ctr"/>
            <a:r>
              <a:rPr lang="en-US" altLang="zh-TW" dirty="0"/>
              <a:t>Holder1_</a:t>
            </a:r>
            <a:r>
              <a:rPr lang="zh-TW" altLang="en-US" dirty="0"/>
              <a:t>日</a:t>
            </a:r>
          </a:p>
        </p:txBody>
      </p:sp>
      <p:sp>
        <p:nvSpPr>
          <p:cNvPr id="23" name="文字方塊 22">
            <a:extLst>
              <a:ext uri="{FF2B5EF4-FFF2-40B4-BE49-F238E27FC236}">
                <a16:creationId xmlns:a16="http://schemas.microsoft.com/office/drawing/2014/main" id="{5E4D8913-F7F2-2B01-50A2-56159D701DF7}"/>
              </a:ext>
            </a:extLst>
          </p:cNvPr>
          <p:cNvSpPr txBox="1"/>
          <p:nvPr/>
        </p:nvSpPr>
        <p:spPr>
          <a:xfrm>
            <a:off x="7934775" y="6351020"/>
            <a:ext cx="1351652" cy="369332"/>
          </a:xfrm>
          <a:prstGeom prst="rect">
            <a:avLst/>
          </a:prstGeom>
          <a:noFill/>
        </p:spPr>
        <p:txBody>
          <a:bodyPr wrap="none" rtlCol="0">
            <a:spAutoFit/>
          </a:bodyPr>
          <a:lstStyle/>
          <a:p>
            <a:pPr algn="ctr"/>
            <a:r>
              <a:rPr lang="en-US" altLang="zh-TW" dirty="0"/>
              <a:t>Holder1_</a:t>
            </a:r>
            <a:r>
              <a:rPr lang="zh-TW" altLang="en-US" dirty="0"/>
              <a:t>周</a:t>
            </a:r>
          </a:p>
        </p:txBody>
      </p:sp>
    </p:spTree>
    <p:extLst>
      <p:ext uri="{BB962C8B-B14F-4D97-AF65-F5344CB8AC3E}">
        <p14:creationId xmlns:p14="http://schemas.microsoft.com/office/powerpoint/2010/main" val="288790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QDA-</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9429</a:t>
                      </a:r>
                      <a:endParaRPr lang="zh-TW" altLang="en-US" sz="3200" dirty="0"/>
                    </a:p>
                  </a:txBody>
                  <a:tcPr anchor="ctr"/>
                </a:tc>
                <a:tc>
                  <a:txBody>
                    <a:bodyPr/>
                    <a:lstStyle/>
                    <a:p>
                      <a:pPr algn="ctr"/>
                      <a:r>
                        <a:rPr lang="en-US" altLang="zh-TW" sz="3200" dirty="0"/>
                        <a:t>5167</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1361</a:t>
                      </a:r>
                      <a:endParaRPr lang="zh-TW" altLang="en-US" sz="3200" dirty="0"/>
                    </a:p>
                  </a:txBody>
                  <a:tcPr anchor="ctr"/>
                </a:tc>
                <a:tc>
                  <a:txBody>
                    <a:bodyPr/>
                    <a:lstStyle/>
                    <a:p>
                      <a:pPr algn="ctr"/>
                      <a:r>
                        <a:rPr lang="en-US" altLang="zh-TW" sz="3200" dirty="0"/>
                        <a:t>10683</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2" y="2000238"/>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1669</a:t>
                      </a:r>
                      <a:endParaRPr lang="zh-TW" altLang="en-US" sz="3200" dirty="0"/>
                    </a:p>
                  </a:txBody>
                  <a:tcPr anchor="ctr"/>
                </a:tc>
                <a:tc>
                  <a:txBody>
                    <a:bodyPr/>
                    <a:lstStyle/>
                    <a:p>
                      <a:pPr algn="ctr"/>
                      <a:r>
                        <a:rPr lang="en-US" altLang="zh-TW" sz="3200" dirty="0"/>
                        <a:t>1167</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4500</a:t>
                      </a:r>
                      <a:endParaRPr lang="zh-TW" altLang="en-US" sz="3200" dirty="0"/>
                    </a:p>
                  </a:txBody>
                  <a:tcPr anchor="ctr"/>
                </a:tc>
                <a:tc>
                  <a:txBody>
                    <a:bodyPr/>
                    <a:lstStyle/>
                    <a:p>
                      <a:pPr algn="ctr"/>
                      <a:r>
                        <a:rPr lang="en-US" altLang="zh-TW" sz="3200" dirty="0"/>
                        <a:t>19304</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375429"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503117" y="1372409"/>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95673"/>
            <a:ext cx="738664" cy="2221121"/>
          </a:xfrm>
          <a:prstGeom prst="rect">
            <a:avLst/>
          </a:prstGeom>
          <a:noFill/>
        </p:spPr>
        <p:txBody>
          <a:bodyPr vert="vert270" wrap="none" rtlCol="0">
            <a:spAutoFit/>
          </a:bodyPr>
          <a:lstStyle/>
          <a:p>
            <a:r>
              <a:rPr lang="en-US" altLang="zh-TW" sz="3600" dirty="0"/>
              <a:t>Reference</a:t>
            </a:r>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84782"/>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64226" y="5484782"/>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35415630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a:xfrm>
            <a:off x="838199" y="365125"/>
            <a:ext cx="10977081" cy="1325563"/>
          </a:xfrm>
        </p:spPr>
        <p:txBody>
          <a:bodyPr/>
          <a:lstStyle/>
          <a:p>
            <a:r>
              <a:rPr kumimoji="1" lang="en-US" altLang="zh-TW" dirty="0">
                <a:latin typeface="微軟正黑體" panose="020B0604030504040204" pitchFamily="34" charset="-120"/>
                <a:ea typeface="微軟正黑體" panose="020B0604030504040204" pitchFamily="34" charset="-120"/>
              </a:rPr>
              <a:t>N</a:t>
            </a:r>
            <a:r>
              <a:rPr kumimoji="1" lang="en-US" altLang="zh-TW" sz="4400" dirty="0">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kumimoji="1" lang="zh-TW" altLang="en-US" dirty="0">
                <a:latin typeface="微軟正黑體" panose="020B0604030504040204" pitchFamily="34" charset="-120"/>
              </a:rPr>
              <a:t>模型結果</a:t>
            </a:r>
            <a:r>
              <a:rPr kumimoji="1" lang="en-US" altLang="zh-TW" dirty="0">
                <a:latin typeface="微軟正黑體" panose="020B0604030504040204" pitchFamily="34" charset="-120"/>
              </a:rPr>
              <a:t>(Confusion Matrix)</a:t>
            </a:r>
            <a:endParaRPr lang="zh-TW" altLang="en-US" dirty="0"/>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1320273" y="1992382"/>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a:t>down</a:t>
                      </a:r>
                      <a:endParaRPr lang="zh-TW" altLang="en-US" sz="3200" dirty="0"/>
                    </a:p>
                  </a:txBody>
                  <a:tcPr anchor="ctr"/>
                </a:tc>
                <a:tc>
                  <a:txBody>
                    <a:bodyPr/>
                    <a:lstStyle/>
                    <a:p>
                      <a:pPr algn="ctr"/>
                      <a:r>
                        <a:rPr lang="en-US" altLang="zh-TW" sz="3200" dirty="0"/>
                        <a:t>up</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a:t>down</a:t>
                      </a:r>
                      <a:endParaRPr lang="zh-TW" altLang="en-US" sz="3200" dirty="0"/>
                    </a:p>
                  </a:txBody>
                  <a:tcPr anchor="ctr"/>
                </a:tc>
                <a:tc>
                  <a:txBody>
                    <a:bodyPr/>
                    <a:lstStyle/>
                    <a:p>
                      <a:pPr algn="ctr"/>
                      <a:r>
                        <a:rPr lang="en-US" altLang="zh-TW" sz="3200" dirty="0"/>
                        <a:t>8087</a:t>
                      </a:r>
                      <a:endParaRPr lang="zh-TW" altLang="en-US" sz="3200" dirty="0"/>
                    </a:p>
                  </a:txBody>
                  <a:tcPr anchor="ctr"/>
                </a:tc>
                <a:tc>
                  <a:txBody>
                    <a:bodyPr/>
                    <a:lstStyle/>
                    <a:p>
                      <a:pPr algn="ctr"/>
                      <a:r>
                        <a:rPr lang="en-US" altLang="zh-TW" sz="3200" dirty="0"/>
                        <a:t>6509</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up</a:t>
                      </a:r>
                      <a:endParaRPr lang="zh-TW" altLang="en-US" sz="3200" dirty="0"/>
                    </a:p>
                  </a:txBody>
                  <a:tcPr anchor="ctr"/>
                </a:tc>
                <a:tc>
                  <a:txBody>
                    <a:bodyPr/>
                    <a:lstStyle/>
                    <a:p>
                      <a:pPr algn="ctr"/>
                      <a:r>
                        <a:rPr lang="en-US" altLang="zh-TW" sz="3200" dirty="0"/>
                        <a:t>511</a:t>
                      </a:r>
                      <a:endParaRPr lang="zh-TW" altLang="en-US" sz="3200" dirty="0"/>
                    </a:p>
                  </a:txBody>
                  <a:tcPr anchor="ctr"/>
                </a:tc>
                <a:tc>
                  <a:txBody>
                    <a:bodyPr/>
                    <a:lstStyle/>
                    <a:p>
                      <a:pPr algn="ctr"/>
                      <a:r>
                        <a:rPr lang="en-US" altLang="zh-TW" sz="3200" dirty="0"/>
                        <a:t>11533</a:t>
                      </a:r>
                      <a:endParaRPr lang="zh-TW" altLang="en-US" sz="3200" dirty="0"/>
                    </a:p>
                  </a:txBody>
                  <a:tcPr anchor="ctr"/>
                </a:tc>
                <a:extLst>
                  <a:ext uri="{0D108BD9-81ED-4DB2-BD59-A6C34878D82A}">
                    <a16:rowId xmlns:a16="http://schemas.microsoft.com/office/drawing/2014/main" val="402497924"/>
                  </a:ext>
                </a:extLst>
              </a:tr>
            </a:tbl>
          </a:graphicData>
        </a:graphic>
      </p:graphicFrame>
      <p:graphicFrame>
        <p:nvGraphicFramePr>
          <p:cNvPr id="10" name="表格 8">
            <a:extLst>
              <a:ext uri="{FF2B5EF4-FFF2-40B4-BE49-F238E27FC236}">
                <a16:creationId xmlns:a16="http://schemas.microsoft.com/office/drawing/2014/main" id="{73917D94-7952-2FBC-CB2C-9F6078040C21}"/>
              </a:ext>
            </a:extLst>
          </p:cNvPr>
          <p:cNvGraphicFramePr>
            <a:graphicFrameLocks noGrp="1"/>
          </p:cNvGraphicFramePr>
          <p:nvPr/>
        </p:nvGraphicFramePr>
        <p:xfrm>
          <a:off x="6349472" y="2000238"/>
          <a:ext cx="4522255" cy="3288937"/>
        </p:xfrm>
        <a:graphic>
          <a:graphicData uri="http://schemas.openxmlformats.org/drawingml/2006/table">
            <a:tbl>
              <a:tblPr firstRow="1" bandRow="1">
                <a:tableStyleId>{073A0DAA-6AF3-43AB-8588-CEC1D06C72B9}</a:tableStyleId>
              </a:tblPr>
              <a:tblGrid>
                <a:gridCol w="1375169">
                  <a:extLst>
                    <a:ext uri="{9D8B030D-6E8A-4147-A177-3AD203B41FA5}">
                      <a16:colId xmlns:a16="http://schemas.microsoft.com/office/drawing/2014/main" val="4245084959"/>
                    </a:ext>
                  </a:extLst>
                </a:gridCol>
                <a:gridCol w="1631724">
                  <a:extLst>
                    <a:ext uri="{9D8B030D-6E8A-4147-A177-3AD203B41FA5}">
                      <a16:colId xmlns:a16="http://schemas.microsoft.com/office/drawing/2014/main" val="3536511325"/>
                    </a:ext>
                  </a:extLst>
                </a:gridCol>
                <a:gridCol w="1515362">
                  <a:extLst>
                    <a:ext uri="{9D8B030D-6E8A-4147-A177-3AD203B41FA5}">
                      <a16:colId xmlns:a16="http://schemas.microsoft.com/office/drawing/2014/main" val="702300073"/>
                    </a:ext>
                  </a:extLst>
                </a:gridCol>
              </a:tblGrid>
              <a:tr h="909471">
                <a:tc>
                  <a:txBody>
                    <a:bodyPr/>
                    <a:lstStyle/>
                    <a:p>
                      <a:pPr algn="ctr"/>
                      <a:endParaRPr lang="zh-TW" altLang="en-US" sz="3200" dirty="0"/>
                    </a:p>
                  </a:txBody>
                  <a:tcPr anchor="ctr"/>
                </a:tc>
                <a:tc>
                  <a:txBody>
                    <a:bodyPr/>
                    <a:lstStyle/>
                    <a:p>
                      <a:pPr algn="ctr"/>
                      <a:r>
                        <a:rPr lang="en-US" altLang="zh-TW" sz="3200" dirty="0" err="1"/>
                        <a:t>abn</a:t>
                      </a:r>
                      <a:endParaRPr lang="zh-TW" altLang="en-US" sz="3200" dirty="0"/>
                    </a:p>
                  </a:txBody>
                  <a:tcPr anchor="ctr"/>
                </a:tc>
                <a:tc>
                  <a:txBody>
                    <a:bodyPr/>
                    <a:lstStyle/>
                    <a:p>
                      <a:pPr algn="ctr"/>
                      <a:r>
                        <a:rPr lang="en-US" altLang="zh-TW" sz="3200" dirty="0"/>
                        <a:t>n</a:t>
                      </a:r>
                      <a:endParaRPr lang="zh-TW" altLang="en-US" sz="3200" dirty="0"/>
                    </a:p>
                  </a:txBody>
                  <a:tcPr anchor="ctr"/>
                </a:tc>
                <a:extLst>
                  <a:ext uri="{0D108BD9-81ED-4DB2-BD59-A6C34878D82A}">
                    <a16:rowId xmlns:a16="http://schemas.microsoft.com/office/drawing/2014/main" val="3038756722"/>
                  </a:ext>
                </a:extLst>
              </a:tr>
              <a:tr h="1189733">
                <a:tc>
                  <a:txBody>
                    <a:bodyPr/>
                    <a:lstStyle/>
                    <a:p>
                      <a:pPr algn="ctr"/>
                      <a:r>
                        <a:rPr lang="en-US" altLang="zh-TW" sz="3200" dirty="0" err="1"/>
                        <a:t>abn</a:t>
                      </a:r>
                      <a:endParaRPr lang="zh-TW" altLang="en-US" sz="3200" dirty="0"/>
                    </a:p>
                  </a:txBody>
                  <a:tcPr anchor="ctr"/>
                </a:tc>
                <a:tc>
                  <a:txBody>
                    <a:bodyPr/>
                    <a:lstStyle/>
                    <a:p>
                      <a:pPr algn="ctr"/>
                      <a:r>
                        <a:rPr lang="en-US" altLang="zh-TW" sz="3200" dirty="0"/>
                        <a:t>1276</a:t>
                      </a:r>
                      <a:endParaRPr lang="zh-TW" altLang="en-US" sz="3200" dirty="0"/>
                    </a:p>
                  </a:txBody>
                  <a:tcPr anchor="ctr"/>
                </a:tc>
                <a:tc>
                  <a:txBody>
                    <a:bodyPr/>
                    <a:lstStyle/>
                    <a:p>
                      <a:pPr algn="ctr"/>
                      <a:r>
                        <a:rPr lang="en-US" altLang="zh-TW" sz="3200" dirty="0"/>
                        <a:t>1560</a:t>
                      </a:r>
                      <a:endParaRPr lang="zh-TW" altLang="en-US" sz="3200" dirty="0"/>
                    </a:p>
                  </a:txBody>
                  <a:tcPr anchor="ctr"/>
                </a:tc>
                <a:extLst>
                  <a:ext uri="{0D108BD9-81ED-4DB2-BD59-A6C34878D82A}">
                    <a16:rowId xmlns:a16="http://schemas.microsoft.com/office/drawing/2014/main" val="2397050666"/>
                  </a:ext>
                </a:extLst>
              </a:tr>
              <a:tr h="1189733">
                <a:tc>
                  <a:txBody>
                    <a:bodyPr/>
                    <a:lstStyle/>
                    <a:p>
                      <a:pPr algn="ctr"/>
                      <a:r>
                        <a:rPr lang="en-US" altLang="zh-TW" sz="3200" dirty="0"/>
                        <a:t>n</a:t>
                      </a:r>
                      <a:endParaRPr lang="zh-TW" altLang="en-US" sz="3200" dirty="0"/>
                    </a:p>
                  </a:txBody>
                  <a:tcPr anchor="ctr"/>
                </a:tc>
                <a:tc>
                  <a:txBody>
                    <a:bodyPr/>
                    <a:lstStyle/>
                    <a:p>
                      <a:pPr algn="ctr"/>
                      <a:r>
                        <a:rPr lang="en-US" altLang="zh-TW" sz="3200" dirty="0"/>
                        <a:t>1625</a:t>
                      </a:r>
                      <a:endParaRPr lang="zh-TW" altLang="en-US" sz="3200" dirty="0"/>
                    </a:p>
                  </a:txBody>
                  <a:tcPr anchor="ctr"/>
                </a:tc>
                <a:tc>
                  <a:txBody>
                    <a:bodyPr/>
                    <a:lstStyle/>
                    <a:p>
                      <a:pPr algn="ctr"/>
                      <a:r>
                        <a:rPr lang="en-US" altLang="zh-TW" sz="3200" dirty="0"/>
                        <a:t>22179</a:t>
                      </a:r>
                      <a:endParaRPr lang="zh-TW" altLang="en-US" sz="3200" dirty="0"/>
                    </a:p>
                  </a:txBody>
                  <a:tcPr anchor="ctr"/>
                </a:tc>
                <a:extLst>
                  <a:ext uri="{0D108BD9-81ED-4DB2-BD59-A6C34878D82A}">
                    <a16:rowId xmlns:a16="http://schemas.microsoft.com/office/drawing/2014/main" val="402497924"/>
                  </a:ext>
                </a:extLst>
              </a:tr>
            </a:tbl>
          </a:graphicData>
        </a:graphic>
      </p:graphicFrame>
      <p:sp>
        <p:nvSpPr>
          <p:cNvPr id="4" name="文字方塊 3">
            <a:extLst>
              <a:ext uri="{FF2B5EF4-FFF2-40B4-BE49-F238E27FC236}">
                <a16:creationId xmlns:a16="http://schemas.microsoft.com/office/drawing/2014/main" id="{E706B926-1E0E-70D5-9C62-5C86BFFC9374}"/>
              </a:ext>
            </a:extLst>
          </p:cNvPr>
          <p:cNvSpPr txBox="1"/>
          <p:nvPr/>
        </p:nvSpPr>
        <p:spPr>
          <a:xfrm>
            <a:off x="2424673" y="1367522"/>
            <a:ext cx="2236510" cy="646331"/>
          </a:xfrm>
          <a:prstGeom prst="rect">
            <a:avLst/>
          </a:prstGeom>
          <a:noFill/>
        </p:spPr>
        <p:txBody>
          <a:bodyPr wrap="none" rtlCol="0">
            <a:spAutoFit/>
          </a:bodyPr>
          <a:lstStyle/>
          <a:p>
            <a:r>
              <a:rPr lang="en-US" altLang="zh-TW" sz="3600" dirty="0"/>
              <a:t>Prediction</a:t>
            </a:r>
          </a:p>
        </p:txBody>
      </p:sp>
      <p:sp>
        <p:nvSpPr>
          <p:cNvPr id="11" name="文字方塊 10">
            <a:extLst>
              <a:ext uri="{FF2B5EF4-FFF2-40B4-BE49-F238E27FC236}">
                <a16:creationId xmlns:a16="http://schemas.microsoft.com/office/drawing/2014/main" id="{7927EE39-F7E2-BC9E-0FDA-9C97CA5148A6}"/>
              </a:ext>
            </a:extLst>
          </p:cNvPr>
          <p:cNvSpPr txBox="1"/>
          <p:nvPr/>
        </p:nvSpPr>
        <p:spPr>
          <a:xfrm>
            <a:off x="7453875" y="1367522"/>
            <a:ext cx="2236510" cy="646331"/>
          </a:xfrm>
          <a:prstGeom prst="rect">
            <a:avLst/>
          </a:prstGeom>
          <a:noFill/>
        </p:spPr>
        <p:txBody>
          <a:bodyPr wrap="none" rtlCol="0">
            <a:spAutoFit/>
          </a:bodyPr>
          <a:lstStyle/>
          <a:p>
            <a:r>
              <a:rPr lang="en-US" altLang="zh-TW" sz="3600" dirty="0"/>
              <a:t>Prediction</a:t>
            </a:r>
          </a:p>
        </p:txBody>
      </p:sp>
      <p:sp>
        <p:nvSpPr>
          <p:cNvPr id="5" name="文字方塊 4">
            <a:extLst>
              <a:ext uri="{FF2B5EF4-FFF2-40B4-BE49-F238E27FC236}">
                <a16:creationId xmlns:a16="http://schemas.microsoft.com/office/drawing/2014/main" id="{80678CA3-5F85-1BDA-CFB8-FDF9A8E08C33}"/>
              </a:ext>
            </a:extLst>
          </p:cNvPr>
          <p:cNvSpPr txBox="1"/>
          <p:nvPr/>
        </p:nvSpPr>
        <p:spPr>
          <a:xfrm>
            <a:off x="581609" y="2495673"/>
            <a:ext cx="738664" cy="2221121"/>
          </a:xfrm>
          <a:prstGeom prst="rect">
            <a:avLst/>
          </a:prstGeom>
          <a:noFill/>
        </p:spPr>
        <p:txBody>
          <a:bodyPr vert="vert270" wrap="none" rtlCol="0">
            <a:spAutoFit/>
          </a:bodyPr>
          <a:lstStyle/>
          <a:p>
            <a:r>
              <a:rPr lang="en-US" altLang="zh-TW" sz="3600" dirty="0"/>
              <a:t>Reference</a:t>
            </a:r>
          </a:p>
        </p:txBody>
      </p:sp>
      <p:sp>
        <p:nvSpPr>
          <p:cNvPr id="12" name="文字方塊 11">
            <a:extLst>
              <a:ext uri="{FF2B5EF4-FFF2-40B4-BE49-F238E27FC236}">
                <a16:creationId xmlns:a16="http://schemas.microsoft.com/office/drawing/2014/main" id="{3E80D514-69BA-122C-AE8E-1FEB796B1644}"/>
              </a:ext>
            </a:extLst>
          </p:cNvPr>
          <p:cNvSpPr txBox="1"/>
          <p:nvPr/>
        </p:nvSpPr>
        <p:spPr>
          <a:xfrm>
            <a:off x="2785782" y="5490476"/>
            <a:ext cx="1591236" cy="646331"/>
          </a:xfrm>
          <a:prstGeom prst="rect">
            <a:avLst/>
          </a:prstGeom>
          <a:noFill/>
        </p:spPr>
        <p:txBody>
          <a:bodyPr wrap="square" rtlCol="0">
            <a:spAutoFit/>
          </a:bodyPr>
          <a:lstStyle/>
          <a:p>
            <a:r>
              <a:rPr lang="en-US" altLang="zh-TW" sz="3600" dirty="0"/>
              <a:t>Type 1</a:t>
            </a:r>
            <a:endParaRPr lang="zh-TW" altLang="en-US" sz="3600" dirty="0"/>
          </a:p>
        </p:txBody>
      </p:sp>
      <p:sp>
        <p:nvSpPr>
          <p:cNvPr id="13" name="文字方塊 12">
            <a:extLst>
              <a:ext uri="{FF2B5EF4-FFF2-40B4-BE49-F238E27FC236}">
                <a16:creationId xmlns:a16="http://schemas.microsoft.com/office/drawing/2014/main" id="{C6D0732B-813C-F459-6700-558F7731D493}"/>
              </a:ext>
            </a:extLst>
          </p:cNvPr>
          <p:cNvSpPr txBox="1"/>
          <p:nvPr/>
        </p:nvSpPr>
        <p:spPr>
          <a:xfrm>
            <a:off x="7814984" y="5490475"/>
            <a:ext cx="1591236" cy="646331"/>
          </a:xfrm>
          <a:prstGeom prst="rect">
            <a:avLst/>
          </a:prstGeom>
          <a:noFill/>
        </p:spPr>
        <p:txBody>
          <a:bodyPr wrap="square" rtlCol="0">
            <a:spAutoFit/>
          </a:bodyPr>
          <a:lstStyle/>
          <a:p>
            <a:r>
              <a:rPr lang="en-US" altLang="zh-TW" sz="3600" dirty="0"/>
              <a:t>Type 2</a:t>
            </a:r>
            <a:endParaRPr lang="zh-TW" altLang="en-US" sz="3600" dirty="0"/>
          </a:p>
        </p:txBody>
      </p:sp>
    </p:spTree>
    <p:extLst>
      <p:ext uri="{BB962C8B-B14F-4D97-AF65-F5344CB8AC3E}">
        <p14:creationId xmlns:p14="http://schemas.microsoft.com/office/powerpoint/2010/main" val="14520674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1073741" y="5969655"/>
            <a:ext cx="10044518"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根據分析結果在</a:t>
            </a:r>
            <a:r>
              <a:rPr lang="en-US" altLang="zh-TW" sz="2800" dirty="0"/>
              <a:t>Type 1</a:t>
            </a:r>
            <a:r>
              <a:rPr lang="zh-TW" altLang="en-US" sz="2800" dirty="0"/>
              <a:t>時</a:t>
            </a:r>
            <a:r>
              <a:rPr lang="en-US" altLang="zh-TW" sz="2800" dirty="0">
                <a:latin typeface="微軟正黑體" panose="020B0604030504040204" pitchFamily="34" charset="-120"/>
                <a:ea typeface="微軟正黑體" panose="020B0604030504040204" pitchFamily="34" charset="-120"/>
              </a:rPr>
              <a:t>LDA</a:t>
            </a:r>
            <a:r>
              <a:rPr lang="zh-TW" altLang="en-US" sz="2800" dirty="0">
                <a:latin typeface="微軟正黑體" panose="020B0604030504040204" pitchFamily="34" charset="-120"/>
                <a:ea typeface="微軟正黑體" panose="020B0604030504040204" pitchFamily="34" charset="-120"/>
              </a:rPr>
              <a:t>較</a:t>
            </a:r>
            <a:r>
              <a:rPr lang="en-US" altLang="zh-TW" sz="2800" dirty="0">
                <a:latin typeface="微軟正黑體" panose="020B0604030504040204" pitchFamily="34" charset="-120"/>
                <a:ea typeface="微軟正黑體" panose="020B0604030504040204" pitchFamily="34" charset="-120"/>
              </a:rPr>
              <a:t>QDA</a:t>
            </a:r>
            <a:r>
              <a:rPr lang="zh-TW" altLang="en-US" sz="2800" dirty="0">
                <a:latin typeface="微軟正黑體" panose="020B0604030504040204" pitchFamily="34" charset="-120"/>
                <a:ea typeface="微軟正黑體" panose="020B0604030504040204" pitchFamily="34" charset="-120"/>
              </a:rPr>
              <a:t>及</a:t>
            </a:r>
            <a:r>
              <a:rPr kumimoji="1" lang="en-US" altLang="zh-TW" sz="2800" dirty="0">
                <a:latin typeface="微軟正黑體" panose="020B0604030504040204" pitchFamily="34" charset="-120"/>
                <a:ea typeface="+mn-ea"/>
              </a:rPr>
              <a:t>Naïve</a:t>
            </a:r>
            <a:r>
              <a:rPr kumimoji="1" lang="zh-TW" altLang="en-US" sz="2800" dirty="0">
                <a:latin typeface="微軟正黑體" panose="020B0604030504040204" pitchFamily="34" charset="-120"/>
                <a:ea typeface="+mn-ea"/>
              </a:rPr>
              <a:t> </a:t>
            </a:r>
            <a:r>
              <a:rPr kumimoji="1" lang="en-US" altLang="zh-TW" sz="2800" dirty="0">
                <a:latin typeface="微軟正黑體" panose="020B0604030504040204" pitchFamily="34" charset="-120"/>
                <a:ea typeface="+mn-ea"/>
              </a:rPr>
              <a:t>Bayes </a:t>
            </a:r>
            <a:r>
              <a:rPr lang="zh-TW" altLang="en-US" sz="2800" dirty="0">
                <a:latin typeface="微軟正黑體" panose="020B0604030504040204" pitchFamily="34" charset="-120"/>
                <a:ea typeface="微軟正黑體" panose="020B0604030504040204" pitchFamily="34" charset="-120"/>
              </a:rPr>
              <a:t>預測準確</a:t>
            </a: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fld id="{C3836E5B-D4B7-FA44-A0C9-2630295C2636}" type="slidenum">
              <a:rPr kumimoji="1" lang="zh-TW" altLang="en-US" smtClean="0"/>
              <a:t>112</a:t>
            </a:fld>
            <a:endParaRPr kumimoji="1" lang="zh-TW" altLang="en-US"/>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838200" y="1389564"/>
          <a:ext cx="10515600" cy="4328788"/>
        </p:xfrm>
        <a:graphic>
          <a:graphicData uri="http://schemas.openxmlformats.org/drawingml/2006/table">
            <a:tbl>
              <a:tblPr firstRow="1" bandRow="1">
                <a:tableStyleId>{073A0DAA-6AF3-43AB-8588-CEC1D06C72B9}</a:tableStyleId>
              </a:tblPr>
              <a:tblGrid>
                <a:gridCol w="3821127">
                  <a:extLst>
                    <a:ext uri="{9D8B030D-6E8A-4147-A177-3AD203B41FA5}">
                      <a16:colId xmlns:a16="http://schemas.microsoft.com/office/drawing/2014/main" val="4245084959"/>
                    </a:ext>
                  </a:extLst>
                </a:gridCol>
                <a:gridCol w="2231491">
                  <a:extLst>
                    <a:ext uri="{9D8B030D-6E8A-4147-A177-3AD203B41FA5}">
                      <a16:colId xmlns:a16="http://schemas.microsoft.com/office/drawing/2014/main" val="3536511325"/>
                    </a:ext>
                  </a:extLst>
                </a:gridCol>
                <a:gridCol w="2231491">
                  <a:extLst>
                    <a:ext uri="{9D8B030D-6E8A-4147-A177-3AD203B41FA5}">
                      <a16:colId xmlns:a16="http://schemas.microsoft.com/office/drawing/2014/main" val="702300073"/>
                    </a:ext>
                  </a:extLst>
                </a:gridCol>
                <a:gridCol w="2231491">
                  <a:extLst>
                    <a:ext uri="{9D8B030D-6E8A-4147-A177-3AD203B41FA5}">
                      <a16:colId xmlns:a16="http://schemas.microsoft.com/office/drawing/2014/main" val="3053642732"/>
                    </a:ext>
                  </a:extLst>
                </a:gridCol>
              </a:tblGrid>
              <a:tr h="815497">
                <a:tc>
                  <a:txBody>
                    <a:bodyPr/>
                    <a:lstStyle/>
                    <a:p>
                      <a:pPr marL="0" indent="0" algn="ctr">
                        <a:buFont typeface="+mj-lt"/>
                        <a:buNone/>
                      </a:pPr>
                      <a:r>
                        <a:rPr lang="en-US" altLang="zh-TW" sz="3200" dirty="0"/>
                        <a:t>Type 1</a:t>
                      </a:r>
                      <a:endParaRPr lang="zh-TW" altLang="en-US" sz="3200" dirty="0"/>
                    </a:p>
                  </a:txBody>
                  <a:tcPr anchor="ctr"/>
                </a:tc>
                <a:tc>
                  <a:txBody>
                    <a:bodyPr/>
                    <a:lstStyle/>
                    <a:p>
                      <a:pPr marL="0" indent="0" algn="ctr">
                        <a:buFont typeface="+mj-lt"/>
                        <a:buNone/>
                      </a:pPr>
                      <a:r>
                        <a:rPr lang="en-US" altLang="zh-TW" sz="3200" dirty="0"/>
                        <a:t>LDA</a:t>
                      </a:r>
                      <a:endParaRPr lang="zh-TW" altLang="en-US" sz="3200" dirty="0"/>
                    </a:p>
                  </a:txBody>
                  <a:tcPr anchor="ctr"/>
                </a:tc>
                <a:tc>
                  <a:txBody>
                    <a:bodyPr/>
                    <a:lstStyle/>
                    <a:p>
                      <a:pPr marL="0" indent="0" algn="ctr">
                        <a:buFont typeface="+mj-lt"/>
                        <a:buNone/>
                      </a:pPr>
                      <a:r>
                        <a:rPr lang="en-US" altLang="zh-TW" sz="3200" dirty="0"/>
                        <a:t>QDA</a:t>
                      </a:r>
                      <a:endParaRPr lang="zh-TW" altLang="en-US" sz="3200" dirty="0"/>
                    </a:p>
                  </a:txBody>
                  <a:tcPr anchor="ctr"/>
                </a:tc>
                <a:tc>
                  <a:txBody>
                    <a:bodyPr/>
                    <a:lstStyle/>
                    <a:p>
                      <a:pPr marL="0" indent="0" algn="ctr">
                        <a:buFont typeface="+mj-lt"/>
                        <a:buNone/>
                      </a:pPr>
                      <a:r>
                        <a:rPr kumimoji="1" lang="en-US" altLang="zh-TW" sz="3200" dirty="0">
                          <a:latin typeface="微軟正黑體" panose="020B0604030504040204" pitchFamily="34" charset="-120"/>
                          <a:ea typeface="+mn-ea"/>
                        </a:rPr>
                        <a:t>Naïve</a:t>
                      </a:r>
                      <a:r>
                        <a:rPr kumimoji="1" lang="zh-TW" altLang="en-US" sz="3200" dirty="0">
                          <a:latin typeface="微軟正黑體" panose="020B0604030504040204" pitchFamily="34" charset="-120"/>
                          <a:ea typeface="+mn-ea"/>
                        </a:rPr>
                        <a:t> </a:t>
                      </a:r>
                      <a:r>
                        <a:rPr kumimoji="1" lang="en-US" altLang="zh-TW" sz="3200" dirty="0">
                          <a:latin typeface="微軟正黑體" panose="020B0604030504040204" pitchFamily="34" charset="-120"/>
                          <a:ea typeface="+mn-ea"/>
                        </a:rPr>
                        <a:t>Bayes </a:t>
                      </a:r>
                      <a:endParaRPr lang="zh-TW" altLang="en-US" sz="3200" dirty="0"/>
                    </a:p>
                  </a:txBody>
                  <a:tcPr anchor="ctr"/>
                </a:tc>
                <a:extLst>
                  <a:ext uri="{0D108BD9-81ED-4DB2-BD59-A6C34878D82A}">
                    <a16:rowId xmlns:a16="http://schemas.microsoft.com/office/drawing/2014/main" val="3038756722"/>
                  </a:ext>
                </a:extLst>
              </a:tr>
              <a:tr h="815497">
                <a:tc>
                  <a:txBody>
                    <a:bodyPr/>
                    <a:lstStyle/>
                    <a:p>
                      <a:pPr marL="0" indent="0" algn="ctr">
                        <a:buFont typeface="+mj-lt"/>
                        <a:buNone/>
                      </a:pPr>
                      <a:r>
                        <a:rPr lang="en-US" altLang="zh-TW" sz="3200" dirty="0"/>
                        <a:t>Accuracy</a:t>
                      </a:r>
                      <a:endParaRPr lang="zh-TW" altLang="en-US" sz="3200" dirty="0"/>
                    </a:p>
                  </a:txBody>
                  <a:tcPr anchor="ctr"/>
                </a:tc>
                <a:tc>
                  <a:txBody>
                    <a:bodyPr/>
                    <a:lstStyle/>
                    <a:p>
                      <a:pPr marL="0" indent="0" algn="ctr">
                        <a:buFont typeface="+mj-lt"/>
                        <a:buNone/>
                      </a:pPr>
                      <a:r>
                        <a:rPr lang="en-US" altLang="zh-TW" sz="3200" dirty="0"/>
                        <a:t>0.8784</a:t>
                      </a:r>
                      <a:endParaRPr lang="zh-TW" altLang="en-US" sz="3200" dirty="0"/>
                    </a:p>
                  </a:txBody>
                  <a:tcPr anchor="ctr"/>
                </a:tc>
                <a:tc>
                  <a:txBody>
                    <a:bodyPr/>
                    <a:lstStyle/>
                    <a:p>
                      <a:pPr marL="0" indent="0" algn="ctr">
                        <a:buFont typeface="+mj-lt"/>
                        <a:buNone/>
                      </a:pPr>
                      <a:r>
                        <a:rPr lang="en-US" altLang="zh-TW" sz="3200" dirty="0"/>
                        <a:t>0.755</a:t>
                      </a:r>
                      <a:endParaRPr lang="zh-TW" altLang="en-US" sz="3200" dirty="0"/>
                    </a:p>
                  </a:txBody>
                  <a:tcPr anchor="ctr"/>
                </a:tc>
                <a:tc>
                  <a:txBody>
                    <a:bodyPr/>
                    <a:lstStyle/>
                    <a:p>
                      <a:pPr marL="0" indent="0" algn="ctr">
                        <a:buFont typeface="+mj-lt"/>
                        <a:buNone/>
                      </a:pPr>
                      <a:r>
                        <a:rPr lang="en-US" altLang="zh-TW" sz="3200" dirty="0"/>
                        <a:t>0.7365</a:t>
                      </a:r>
                      <a:endParaRPr lang="zh-TW" altLang="en-US" sz="3200" dirty="0"/>
                    </a:p>
                  </a:txBody>
                  <a:tcPr anchor="ctr"/>
                </a:tc>
                <a:extLst>
                  <a:ext uri="{0D108BD9-81ED-4DB2-BD59-A6C34878D82A}">
                    <a16:rowId xmlns:a16="http://schemas.microsoft.com/office/drawing/2014/main" val="402497924"/>
                  </a:ext>
                </a:extLst>
              </a:tr>
              <a:tr h="815497">
                <a:tc>
                  <a:txBody>
                    <a:bodyPr/>
                    <a:lstStyle/>
                    <a:p>
                      <a:pPr marL="0" indent="0" algn="ctr">
                        <a:buFont typeface="+mj-lt"/>
                        <a:buNone/>
                      </a:pPr>
                      <a:r>
                        <a:rPr lang="en-US" altLang="zh-TW" sz="3200" dirty="0"/>
                        <a:t>Kappa</a:t>
                      </a:r>
                      <a:endParaRPr lang="zh-TW" altLang="en-US" sz="3200" dirty="0"/>
                    </a:p>
                  </a:txBody>
                  <a:tcPr anchor="ctr"/>
                </a:tc>
                <a:tc>
                  <a:txBody>
                    <a:bodyPr/>
                    <a:lstStyle/>
                    <a:p>
                      <a:pPr marL="0" indent="0" algn="ctr">
                        <a:buFont typeface="+mj-lt"/>
                        <a:buNone/>
                      </a:pPr>
                      <a:r>
                        <a:rPr lang="en-US" altLang="zh-TW" sz="3200" b="1" dirty="0"/>
                        <a:t>0.7568</a:t>
                      </a:r>
                      <a:endParaRPr lang="zh-TW" altLang="en-US" sz="3200" b="1" dirty="0"/>
                    </a:p>
                  </a:txBody>
                  <a:tcPr anchor="ctr"/>
                </a:tc>
                <a:tc>
                  <a:txBody>
                    <a:bodyPr/>
                    <a:lstStyle/>
                    <a:p>
                      <a:pPr marL="0" indent="0" algn="ctr">
                        <a:buFont typeface="+mj-lt"/>
                        <a:buNone/>
                      </a:pPr>
                      <a:r>
                        <a:rPr lang="en-US" altLang="zh-TW" sz="3200" dirty="0"/>
                        <a:t>0.5187</a:t>
                      </a:r>
                      <a:endParaRPr lang="zh-TW" altLang="en-US" sz="3200" dirty="0"/>
                    </a:p>
                  </a:txBody>
                  <a:tcPr anchor="ctr"/>
                </a:tc>
                <a:tc>
                  <a:txBody>
                    <a:bodyPr/>
                    <a:lstStyle/>
                    <a:p>
                      <a:pPr marL="0" indent="0" algn="ctr">
                        <a:buFont typeface="+mj-lt"/>
                        <a:buNone/>
                      </a:pPr>
                      <a:r>
                        <a:rPr lang="en-US" altLang="zh-TW" sz="3200" dirty="0"/>
                        <a:t>0.4903</a:t>
                      </a:r>
                      <a:endParaRPr lang="zh-TW" altLang="en-US" sz="3200" dirty="0"/>
                    </a:p>
                  </a:txBody>
                  <a:tcPr anchor="ctr"/>
                </a:tc>
                <a:extLst>
                  <a:ext uri="{0D108BD9-81ED-4DB2-BD59-A6C34878D82A}">
                    <a16:rowId xmlns:a16="http://schemas.microsoft.com/office/drawing/2014/main" val="422616809"/>
                  </a:ext>
                </a:extLst>
              </a:tr>
              <a:tr h="815497">
                <a:tc>
                  <a:txBody>
                    <a:bodyPr/>
                    <a:lstStyle/>
                    <a:p>
                      <a:pPr marL="0" indent="0" algn="ctr">
                        <a:buFont typeface="+mj-lt"/>
                        <a:buNone/>
                      </a:pPr>
                      <a:r>
                        <a:rPr lang="en-US" altLang="zh-TW" sz="3200" dirty="0"/>
                        <a:t>Sensitivity</a:t>
                      </a:r>
                      <a:endParaRPr lang="zh-TW" altLang="en-US" sz="3200" dirty="0"/>
                    </a:p>
                  </a:txBody>
                  <a:tcPr anchor="ctr"/>
                </a:tc>
                <a:tc>
                  <a:txBody>
                    <a:bodyPr/>
                    <a:lstStyle/>
                    <a:p>
                      <a:pPr marL="0" indent="0" algn="ctr">
                        <a:buFont typeface="+mj-lt"/>
                        <a:buNone/>
                      </a:pPr>
                      <a:r>
                        <a:rPr lang="en-US" altLang="zh-TW" sz="3200" dirty="0"/>
                        <a:t>0.9267</a:t>
                      </a:r>
                      <a:endParaRPr lang="zh-TW" altLang="en-US" sz="3200" dirty="0"/>
                    </a:p>
                  </a:txBody>
                  <a:tcPr anchor="ctr"/>
                </a:tc>
                <a:tc>
                  <a:txBody>
                    <a:bodyPr/>
                    <a:lstStyle/>
                    <a:p>
                      <a:pPr marL="0" indent="0" algn="ctr">
                        <a:buFont typeface="+mj-lt"/>
                        <a:buNone/>
                      </a:pPr>
                      <a:r>
                        <a:rPr lang="en-US" altLang="zh-TW" sz="3200" dirty="0"/>
                        <a:t>0.8739</a:t>
                      </a:r>
                      <a:endParaRPr lang="zh-TW" altLang="en-US" sz="3200" dirty="0"/>
                    </a:p>
                  </a:txBody>
                  <a:tcPr anchor="ctr"/>
                </a:tc>
                <a:tc>
                  <a:txBody>
                    <a:bodyPr/>
                    <a:lstStyle/>
                    <a:p>
                      <a:pPr marL="0" indent="0" algn="ctr">
                        <a:buFont typeface="+mj-lt"/>
                        <a:buNone/>
                      </a:pPr>
                      <a:r>
                        <a:rPr lang="en-US" altLang="zh-TW" sz="3200" dirty="0"/>
                        <a:t>0.9406</a:t>
                      </a:r>
                      <a:endParaRPr lang="zh-TW" altLang="en-US" sz="3200" dirty="0"/>
                    </a:p>
                  </a:txBody>
                  <a:tcPr anchor="ctr"/>
                </a:tc>
                <a:extLst>
                  <a:ext uri="{0D108BD9-81ED-4DB2-BD59-A6C34878D82A}">
                    <a16:rowId xmlns:a16="http://schemas.microsoft.com/office/drawing/2014/main" val="2209078867"/>
                  </a:ext>
                </a:extLst>
              </a:tr>
              <a:tr h="815497">
                <a:tc>
                  <a:txBody>
                    <a:bodyPr/>
                    <a:lstStyle/>
                    <a:p>
                      <a:pPr marL="0" indent="0" algn="ctr">
                        <a:buFont typeface="+mj-lt"/>
                        <a:buNone/>
                      </a:pPr>
                      <a:r>
                        <a:rPr lang="en-US" altLang="zh-TW" sz="3200" dirty="0"/>
                        <a:t>Specificity</a:t>
                      </a:r>
                      <a:endParaRPr lang="zh-TW" altLang="en-US" sz="3200" dirty="0"/>
                    </a:p>
                  </a:txBody>
                  <a:tcPr anchor="ctr"/>
                </a:tc>
                <a:tc>
                  <a:txBody>
                    <a:bodyPr/>
                    <a:lstStyle/>
                    <a:p>
                      <a:pPr marL="0" indent="0" algn="ctr">
                        <a:buFont typeface="+mj-lt"/>
                        <a:buNone/>
                      </a:pPr>
                      <a:r>
                        <a:rPr lang="en-US" altLang="zh-TW" sz="3200" dirty="0"/>
                        <a:t>0.8301</a:t>
                      </a:r>
                      <a:endParaRPr lang="zh-TW" altLang="en-US" sz="3200" dirty="0"/>
                    </a:p>
                  </a:txBody>
                  <a:tcPr anchor="ctr"/>
                </a:tc>
                <a:tc>
                  <a:txBody>
                    <a:bodyPr/>
                    <a:lstStyle/>
                    <a:p>
                      <a:pPr marL="0" indent="0" algn="ctr">
                        <a:buFont typeface="+mj-lt"/>
                        <a:buNone/>
                      </a:pPr>
                      <a:r>
                        <a:rPr lang="en-US" altLang="zh-TW" sz="3200" dirty="0"/>
                        <a:t>0.6740</a:t>
                      </a:r>
                      <a:endParaRPr lang="zh-TW" altLang="en-US" sz="3200" dirty="0"/>
                    </a:p>
                  </a:txBody>
                  <a:tcPr anchor="ctr"/>
                </a:tc>
                <a:tc>
                  <a:txBody>
                    <a:bodyPr/>
                    <a:lstStyle/>
                    <a:p>
                      <a:pPr marL="0" indent="0" algn="ctr">
                        <a:buFont typeface="+mj-lt"/>
                        <a:buNone/>
                      </a:pPr>
                      <a:r>
                        <a:rPr lang="en-US" altLang="zh-TW" sz="3200" dirty="0"/>
                        <a:t>0.6392</a:t>
                      </a:r>
                      <a:endParaRPr lang="zh-TW" altLang="en-US" sz="3200" dirty="0"/>
                    </a:p>
                  </a:txBody>
                  <a:tcPr anchor="ctr"/>
                </a:tc>
                <a:extLst>
                  <a:ext uri="{0D108BD9-81ED-4DB2-BD59-A6C34878D82A}">
                    <a16:rowId xmlns:a16="http://schemas.microsoft.com/office/drawing/2014/main" val="3853944926"/>
                  </a:ext>
                </a:extLst>
              </a:tr>
            </a:tbl>
          </a:graphicData>
        </a:graphic>
      </p:graphicFrame>
    </p:spTree>
    <p:extLst>
      <p:ext uri="{BB962C8B-B14F-4D97-AF65-F5344CB8AC3E}">
        <p14:creationId xmlns:p14="http://schemas.microsoft.com/office/powerpoint/2010/main" val="2143042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08CCF-9E4B-4A8D-B412-44C128488DA8}"/>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 </a:t>
            </a:r>
            <a:r>
              <a:rPr kumimoji="1" lang="zh-TW" altLang="en-US" dirty="0">
                <a:latin typeface="微軟正黑體" panose="020B0604030504040204" pitchFamily="34" charset="-120"/>
              </a:rPr>
              <a:t>模型結果</a:t>
            </a:r>
            <a:endParaRPr lang="zh-TW" altLang="en-US" dirty="0"/>
          </a:p>
        </p:txBody>
      </p:sp>
      <p:sp>
        <p:nvSpPr>
          <p:cNvPr id="6" name="文字方塊 5">
            <a:extLst>
              <a:ext uri="{FF2B5EF4-FFF2-40B4-BE49-F238E27FC236}">
                <a16:creationId xmlns:a16="http://schemas.microsoft.com/office/drawing/2014/main" id="{1A052F40-A811-4406-9C06-9923EB69FA90}"/>
              </a:ext>
            </a:extLst>
          </p:cNvPr>
          <p:cNvSpPr txBox="1"/>
          <p:nvPr/>
        </p:nvSpPr>
        <p:spPr>
          <a:xfrm>
            <a:off x="502593" y="6031210"/>
            <a:ext cx="11186814" cy="461665"/>
          </a:xfrm>
          <a:prstGeom prst="rect">
            <a:avLst/>
          </a:prstGeom>
          <a:noFill/>
        </p:spPr>
        <p:txBody>
          <a:bodyPr wrap="square" rtlCol="0">
            <a:spAutoFit/>
          </a:bodyPr>
          <a:lstStyle/>
          <a:p>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根據分析結果</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雖準確率高但</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Kappa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出現問題，</a:t>
            </a:r>
            <a:r>
              <a:rPr lang="zh-TW" altLang="en-US" sz="2400" dirty="0">
                <a:solidFill>
                  <a:prstClr val="black"/>
                </a:solidFill>
                <a:latin typeface="微軟正黑體" panose="020B0604030504040204" pitchFamily="34" charset="-120"/>
                <a:ea typeface="微軟正黑體" panose="020B0604030504040204" pitchFamily="34" charset="-120"/>
              </a:rPr>
              <a:t>其餘則是</a:t>
            </a:r>
            <a:r>
              <a:rPr kumimoji="1" lang="en-US" altLang="zh-TW" sz="2400" dirty="0">
                <a:latin typeface="微軟正黑體" panose="020B0604030504040204" pitchFamily="34" charset="-120"/>
                <a:ea typeface="+mn-ea"/>
              </a:rPr>
              <a:t>Naïve</a:t>
            </a:r>
            <a:r>
              <a:rPr kumimoji="1" lang="zh-TW" altLang="en-US" sz="2400" dirty="0">
                <a:latin typeface="微軟正黑體" panose="020B0604030504040204" pitchFamily="34" charset="-120"/>
                <a:ea typeface="+mn-ea"/>
              </a:rPr>
              <a:t> </a:t>
            </a:r>
            <a:r>
              <a:rPr kumimoji="1" lang="en-US" altLang="zh-TW" sz="2400" dirty="0">
                <a:latin typeface="微軟正黑體" panose="020B0604030504040204" pitchFamily="34" charset="-120"/>
                <a:ea typeface="+mn-ea"/>
              </a:rPr>
              <a:t>Bayes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優於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QDA</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投影片編號版面配置區 2">
            <a:extLst>
              <a:ext uri="{FF2B5EF4-FFF2-40B4-BE49-F238E27FC236}">
                <a16:creationId xmlns:a16="http://schemas.microsoft.com/office/drawing/2014/main" id="{4CAB7E5C-2A6C-3208-01DC-73326365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TW" altLang="en-US" sz="1200" b="0" i="0" u="none" strike="noStrike" kern="1200" cap="none" spc="0" normalizeH="0" baseline="0" noProof="0" dirty="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graphicFrame>
        <p:nvGraphicFramePr>
          <p:cNvPr id="8" name="表格 8">
            <a:extLst>
              <a:ext uri="{FF2B5EF4-FFF2-40B4-BE49-F238E27FC236}">
                <a16:creationId xmlns:a16="http://schemas.microsoft.com/office/drawing/2014/main" id="{05F98825-6163-8C78-CA44-848E7BD74D8C}"/>
              </a:ext>
            </a:extLst>
          </p:cNvPr>
          <p:cNvGraphicFramePr>
            <a:graphicFrameLocks noGrp="1"/>
          </p:cNvGraphicFramePr>
          <p:nvPr/>
        </p:nvGraphicFramePr>
        <p:xfrm>
          <a:off x="838200" y="1389564"/>
          <a:ext cx="10515600" cy="4328788"/>
        </p:xfrm>
        <a:graphic>
          <a:graphicData uri="http://schemas.openxmlformats.org/drawingml/2006/table">
            <a:tbl>
              <a:tblPr firstRow="1" bandRow="1">
                <a:tableStyleId>{073A0DAA-6AF3-43AB-8588-CEC1D06C72B9}</a:tableStyleId>
              </a:tblPr>
              <a:tblGrid>
                <a:gridCol w="3821127">
                  <a:extLst>
                    <a:ext uri="{9D8B030D-6E8A-4147-A177-3AD203B41FA5}">
                      <a16:colId xmlns:a16="http://schemas.microsoft.com/office/drawing/2014/main" val="4245084959"/>
                    </a:ext>
                  </a:extLst>
                </a:gridCol>
                <a:gridCol w="2231491">
                  <a:extLst>
                    <a:ext uri="{9D8B030D-6E8A-4147-A177-3AD203B41FA5}">
                      <a16:colId xmlns:a16="http://schemas.microsoft.com/office/drawing/2014/main" val="3536511325"/>
                    </a:ext>
                  </a:extLst>
                </a:gridCol>
                <a:gridCol w="2231491">
                  <a:extLst>
                    <a:ext uri="{9D8B030D-6E8A-4147-A177-3AD203B41FA5}">
                      <a16:colId xmlns:a16="http://schemas.microsoft.com/office/drawing/2014/main" val="702300073"/>
                    </a:ext>
                  </a:extLst>
                </a:gridCol>
                <a:gridCol w="2231491">
                  <a:extLst>
                    <a:ext uri="{9D8B030D-6E8A-4147-A177-3AD203B41FA5}">
                      <a16:colId xmlns:a16="http://schemas.microsoft.com/office/drawing/2014/main" val="3053642732"/>
                    </a:ext>
                  </a:extLst>
                </a:gridCol>
              </a:tblGrid>
              <a:tr h="815497">
                <a:tc>
                  <a:txBody>
                    <a:bodyPr/>
                    <a:lstStyle/>
                    <a:p>
                      <a:pPr algn="ctr"/>
                      <a:r>
                        <a:rPr lang="en-US" altLang="zh-TW" sz="3200" dirty="0"/>
                        <a:t>Type 2</a:t>
                      </a:r>
                      <a:endParaRPr lang="zh-TW" altLang="en-US" sz="3200" dirty="0"/>
                    </a:p>
                  </a:txBody>
                  <a:tcPr anchor="ctr"/>
                </a:tc>
                <a:tc>
                  <a:txBody>
                    <a:bodyPr/>
                    <a:lstStyle/>
                    <a:p>
                      <a:pPr algn="ctr"/>
                      <a:r>
                        <a:rPr lang="en-US" altLang="zh-TW" sz="3200" dirty="0"/>
                        <a:t>LDA</a:t>
                      </a:r>
                      <a:endParaRPr lang="zh-TW" altLang="en-US" sz="3200" dirty="0"/>
                    </a:p>
                  </a:txBody>
                  <a:tcPr anchor="ctr"/>
                </a:tc>
                <a:tc>
                  <a:txBody>
                    <a:bodyPr/>
                    <a:lstStyle/>
                    <a:p>
                      <a:pPr algn="ctr"/>
                      <a:r>
                        <a:rPr lang="en-US" altLang="zh-TW" sz="3200" dirty="0"/>
                        <a:t>QDA</a:t>
                      </a:r>
                      <a:endParaRPr lang="zh-TW" altLang="en-US" sz="3200" dirty="0"/>
                    </a:p>
                  </a:txBody>
                  <a:tcPr anchor="ctr"/>
                </a:tc>
                <a:tc>
                  <a:txBody>
                    <a:bodyPr/>
                    <a:lstStyle/>
                    <a:p>
                      <a:pPr algn="ctr"/>
                      <a:r>
                        <a:rPr kumimoji="1" lang="en-US" altLang="zh-TW" sz="3200" dirty="0">
                          <a:latin typeface="微軟正黑體" panose="020B0604030504040204" pitchFamily="34" charset="-120"/>
                          <a:ea typeface="+mn-ea"/>
                        </a:rPr>
                        <a:t>Naïve</a:t>
                      </a:r>
                      <a:r>
                        <a:rPr kumimoji="1" lang="zh-TW" altLang="en-US" sz="3200" dirty="0">
                          <a:latin typeface="微軟正黑體" panose="020B0604030504040204" pitchFamily="34" charset="-120"/>
                          <a:ea typeface="+mn-ea"/>
                        </a:rPr>
                        <a:t> </a:t>
                      </a:r>
                      <a:r>
                        <a:rPr kumimoji="1" lang="en-US" altLang="zh-TW" sz="3200" dirty="0">
                          <a:latin typeface="微軟正黑體" panose="020B0604030504040204" pitchFamily="34" charset="-120"/>
                          <a:ea typeface="+mn-ea"/>
                        </a:rPr>
                        <a:t>Bayes </a:t>
                      </a:r>
                      <a:endParaRPr lang="zh-TW" altLang="en-US" sz="3200" dirty="0"/>
                    </a:p>
                  </a:txBody>
                  <a:tcPr anchor="ctr"/>
                </a:tc>
                <a:extLst>
                  <a:ext uri="{0D108BD9-81ED-4DB2-BD59-A6C34878D82A}">
                    <a16:rowId xmlns:a16="http://schemas.microsoft.com/office/drawing/2014/main" val="3038756722"/>
                  </a:ext>
                </a:extLst>
              </a:tr>
              <a:tr h="815497">
                <a:tc>
                  <a:txBody>
                    <a:bodyPr/>
                    <a:lstStyle/>
                    <a:p>
                      <a:pPr algn="ctr"/>
                      <a:r>
                        <a:rPr lang="en-US" altLang="zh-TW" sz="3200" dirty="0"/>
                        <a:t>Accuracy</a:t>
                      </a:r>
                      <a:endParaRPr lang="zh-TW" altLang="en-US" sz="3200" dirty="0"/>
                    </a:p>
                  </a:txBody>
                  <a:tcPr anchor="ctr"/>
                </a:tc>
                <a:tc>
                  <a:txBody>
                    <a:bodyPr/>
                    <a:lstStyle/>
                    <a:p>
                      <a:pPr algn="ctr"/>
                      <a:r>
                        <a:rPr lang="en-US" altLang="zh-TW" sz="3200" dirty="0"/>
                        <a:t>0.8934</a:t>
                      </a:r>
                      <a:endParaRPr lang="zh-TW" altLang="en-US" sz="3200" dirty="0"/>
                    </a:p>
                  </a:txBody>
                  <a:tcPr anchor="ctr"/>
                </a:tc>
                <a:tc>
                  <a:txBody>
                    <a:bodyPr/>
                    <a:lstStyle/>
                    <a:p>
                      <a:pPr algn="ctr"/>
                      <a:r>
                        <a:rPr lang="en-US" altLang="zh-TW" sz="3200" dirty="0"/>
                        <a:t>0.7873</a:t>
                      </a:r>
                      <a:endParaRPr lang="zh-TW" altLang="en-US" sz="3200" dirty="0"/>
                    </a:p>
                  </a:txBody>
                  <a:tcPr anchor="ctr"/>
                </a:tc>
                <a:tc>
                  <a:txBody>
                    <a:bodyPr/>
                    <a:lstStyle/>
                    <a:p>
                      <a:pPr algn="ctr"/>
                      <a:r>
                        <a:rPr lang="en-US" altLang="zh-TW" sz="3200" dirty="0"/>
                        <a:t>0.8804</a:t>
                      </a:r>
                      <a:endParaRPr lang="zh-TW" altLang="en-US" sz="3200" dirty="0"/>
                    </a:p>
                  </a:txBody>
                  <a:tcPr anchor="ctr"/>
                </a:tc>
                <a:extLst>
                  <a:ext uri="{0D108BD9-81ED-4DB2-BD59-A6C34878D82A}">
                    <a16:rowId xmlns:a16="http://schemas.microsoft.com/office/drawing/2014/main" val="402497924"/>
                  </a:ext>
                </a:extLst>
              </a:tr>
              <a:tr h="815497">
                <a:tc>
                  <a:txBody>
                    <a:bodyPr/>
                    <a:lstStyle/>
                    <a:p>
                      <a:pPr algn="ctr"/>
                      <a:r>
                        <a:rPr lang="en-US" altLang="zh-TW" sz="3200" dirty="0"/>
                        <a:t>Kappa</a:t>
                      </a:r>
                      <a:endParaRPr lang="zh-TW" altLang="en-US" sz="3200" dirty="0"/>
                    </a:p>
                  </a:txBody>
                  <a:tcPr anchor="ctr"/>
                </a:tc>
                <a:tc>
                  <a:txBody>
                    <a:bodyPr/>
                    <a:lstStyle/>
                    <a:p>
                      <a:pPr algn="ctr"/>
                      <a:r>
                        <a:rPr lang="en-US" altLang="zh-TW" sz="3200" b="1" dirty="0"/>
                        <a:t>-3e-04</a:t>
                      </a:r>
                      <a:endParaRPr lang="zh-TW" altLang="en-US" sz="3200" b="1" dirty="0"/>
                    </a:p>
                  </a:txBody>
                  <a:tcPr anchor="ctr"/>
                </a:tc>
                <a:tc>
                  <a:txBody>
                    <a:bodyPr/>
                    <a:lstStyle/>
                    <a:p>
                      <a:pPr algn="ctr"/>
                      <a:r>
                        <a:rPr lang="en-US" altLang="zh-TW" sz="3200" dirty="0"/>
                        <a:t>0.2632</a:t>
                      </a:r>
                      <a:endParaRPr lang="zh-TW" altLang="en-US" sz="3200" dirty="0"/>
                    </a:p>
                  </a:txBody>
                  <a:tcPr anchor="ctr"/>
                </a:tc>
                <a:tc>
                  <a:txBody>
                    <a:bodyPr/>
                    <a:lstStyle/>
                    <a:p>
                      <a:pPr algn="ctr"/>
                      <a:r>
                        <a:rPr lang="en-US" altLang="zh-TW" sz="3200" dirty="0"/>
                        <a:t>0.3778</a:t>
                      </a:r>
                      <a:endParaRPr lang="zh-TW" altLang="en-US" sz="3200" dirty="0"/>
                    </a:p>
                  </a:txBody>
                  <a:tcPr anchor="ctr"/>
                </a:tc>
                <a:extLst>
                  <a:ext uri="{0D108BD9-81ED-4DB2-BD59-A6C34878D82A}">
                    <a16:rowId xmlns:a16="http://schemas.microsoft.com/office/drawing/2014/main" val="422616809"/>
                  </a:ext>
                </a:extLst>
              </a:tr>
              <a:tr h="815497">
                <a:tc>
                  <a:txBody>
                    <a:bodyPr/>
                    <a:lstStyle/>
                    <a:p>
                      <a:pPr algn="ctr"/>
                      <a:r>
                        <a:rPr lang="en-US" altLang="zh-TW" sz="3200" dirty="0"/>
                        <a:t>Sensitivity</a:t>
                      </a:r>
                      <a:endParaRPr lang="zh-TW" altLang="en-US" sz="3200" dirty="0"/>
                    </a:p>
                  </a:txBody>
                  <a:tcPr anchor="ctr"/>
                </a:tc>
                <a:tc>
                  <a:txBody>
                    <a:bodyPr/>
                    <a:lstStyle/>
                    <a:p>
                      <a:pPr algn="ctr"/>
                      <a:r>
                        <a:rPr lang="en-US" altLang="zh-TW" sz="3200" b="1" dirty="0"/>
                        <a:t>0</a:t>
                      </a:r>
                      <a:endParaRPr lang="zh-TW" altLang="en-US" sz="3200" b="1" dirty="0"/>
                    </a:p>
                  </a:txBody>
                  <a:tcPr anchor="ctr"/>
                </a:tc>
                <a:tc>
                  <a:txBody>
                    <a:bodyPr/>
                    <a:lstStyle/>
                    <a:p>
                      <a:pPr algn="ctr"/>
                      <a:r>
                        <a:rPr lang="en-US" altLang="zh-TW" sz="3200" dirty="0"/>
                        <a:t>0.2706</a:t>
                      </a:r>
                      <a:endParaRPr lang="zh-TW" altLang="en-US" sz="3200" dirty="0"/>
                    </a:p>
                  </a:txBody>
                  <a:tcPr anchor="ctr"/>
                </a:tc>
                <a:tc>
                  <a:txBody>
                    <a:bodyPr/>
                    <a:lstStyle/>
                    <a:p>
                      <a:pPr algn="ctr"/>
                      <a:r>
                        <a:rPr lang="en-US" altLang="zh-TW" sz="3200" dirty="0"/>
                        <a:t>0.4398</a:t>
                      </a:r>
                      <a:endParaRPr lang="zh-TW" altLang="en-US" sz="3200" dirty="0"/>
                    </a:p>
                  </a:txBody>
                  <a:tcPr anchor="ctr"/>
                </a:tc>
                <a:extLst>
                  <a:ext uri="{0D108BD9-81ED-4DB2-BD59-A6C34878D82A}">
                    <a16:rowId xmlns:a16="http://schemas.microsoft.com/office/drawing/2014/main" val="2209078867"/>
                  </a:ext>
                </a:extLst>
              </a:tr>
              <a:tr h="815497">
                <a:tc>
                  <a:txBody>
                    <a:bodyPr/>
                    <a:lstStyle/>
                    <a:p>
                      <a:pPr algn="ctr"/>
                      <a:r>
                        <a:rPr lang="en-US" altLang="zh-TW" sz="3200" dirty="0"/>
                        <a:t>Specificity</a:t>
                      </a:r>
                      <a:endParaRPr lang="zh-TW" altLang="en-US" sz="3200" dirty="0"/>
                    </a:p>
                  </a:txBody>
                  <a:tcPr anchor="ctr"/>
                </a:tc>
                <a:tc>
                  <a:txBody>
                    <a:bodyPr/>
                    <a:lstStyle/>
                    <a:p>
                      <a:pPr algn="ctr"/>
                      <a:r>
                        <a:rPr lang="en-US" altLang="zh-TW" sz="3200" dirty="0"/>
                        <a:t>0.8935</a:t>
                      </a:r>
                      <a:endParaRPr lang="zh-TW" altLang="en-US" sz="3200" dirty="0"/>
                    </a:p>
                  </a:txBody>
                  <a:tcPr anchor="ctr"/>
                </a:tc>
                <a:tc>
                  <a:txBody>
                    <a:bodyPr/>
                    <a:lstStyle/>
                    <a:p>
                      <a:pPr algn="ctr"/>
                      <a:r>
                        <a:rPr lang="en-US" altLang="zh-TW" sz="3200" dirty="0"/>
                        <a:t>0.9429</a:t>
                      </a:r>
                      <a:endParaRPr lang="zh-TW" altLang="en-US" sz="3200" dirty="0"/>
                    </a:p>
                  </a:txBody>
                  <a:tcPr anchor="ctr"/>
                </a:tc>
                <a:tc>
                  <a:txBody>
                    <a:bodyPr/>
                    <a:lstStyle/>
                    <a:p>
                      <a:pPr algn="ctr"/>
                      <a:r>
                        <a:rPr lang="en-US" altLang="zh-TW" sz="3200" dirty="0"/>
                        <a:t>0.9343</a:t>
                      </a:r>
                      <a:endParaRPr lang="zh-TW" altLang="en-US" sz="3200" dirty="0"/>
                    </a:p>
                  </a:txBody>
                  <a:tcPr anchor="ctr"/>
                </a:tc>
                <a:extLst>
                  <a:ext uri="{0D108BD9-81ED-4DB2-BD59-A6C34878D82A}">
                    <a16:rowId xmlns:a16="http://schemas.microsoft.com/office/drawing/2014/main" val="3853944926"/>
                  </a:ext>
                </a:extLst>
              </a:tr>
            </a:tbl>
          </a:graphicData>
        </a:graphic>
      </p:graphicFrame>
    </p:spTree>
    <p:extLst>
      <p:ext uri="{BB962C8B-B14F-4D97-AF65-F5344CB8AC3E}">
        <p14:creationId xmlns:p14="http://schemas.microsoft.com/office/powerpoint/2010/main" val="35637286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8139E-2B53-41FF-B937-D5531A3FDF84}"/>
              </a:ext>
            </a:extLst>
          </p:cNvPr>
          <p:cNvSpPr>
            <a:spLocks noGrp="1"/>
          </p:cNvSpPr>
          <p:nvPr>
            <p:ph type="title"/>
          </p:nvPr>
        </p:nvSpPr>
        <p:spPr/>
        <p:txBody>
          <a:bodyPr/>
          <a:lstStyle/>
          <a:p>
            <a:r>
              <a:rPr lang="en-US" altLang="zh-TW" dirty="0" err="1">
                <a:latin typeface="微軟正黑體" panose="020B0604030504040204" pitchFamily="34" charset="-120"/>
                <a:ea typeface="微軟正黑體" panose="020B0604030504040204" pitchFamily="34" charset="-120"/>
              </a:rPr>
              <a:t>LDA&amp;QDA&amp;</a:t>
            </a:r>
            <a:r>
              <a:rPr kumimoji="1" lang="en-US" altLang="zh-TW" dirty="0" err="1">
                <a:latin typeface="微軟正黑體" panose="020B0604030504040204" pitchFamily="34" charset="-120"/>
                <a:ea typeface="微軟正黑體" panose="020B0604030504040204" pitchFamily="34" charset="-120"/>
              </a:rPr>
              <a:t>N</a:t>
            </a:r>
            <a:r>
              <a:rPr kumimoji="1" lang="en-US" altLang="zh-TW" sz="4400" dirty="0" err="1">
                <a:latin typeface="微軟正黑體" panose="020B0604030504040204" pitchFamily="34" charset="-120"/>
                <a:ea typeface="微軟正黑體" panose="020B0604030504040204" pitchFamily="34" charset="-120"/>
              </a:rPr>
              <a:t>aïve</a:t>
            </a:r>
            <a:r>
              <a:rPr kumimoji="1" lang="zh-TW" altLang="en-US" sz="4400" dirty="0">
                <a:latin typeface="微軟正黑體" panose="020B0604030504040204" pitchFamily="34" charset="-120"/>
                <a:ea typeface="微軟正黑體" panose="020B0604030504040204" pitchFamily="34" charset="-120"/>
              </a:rPr>
              <a:t> </a:t>
            </a:r>
            <a:r>
              <a:rPr kumimoji="1" lang="en-US" altLang="zh-TW" sz="4400" dirty="0">
                <a:latin typeface="微軟正黑體" panose="020B0604030504040204" pitchFamily="34" charset="-120"/>
                <a:ea typeface="微軟正黑體" panose="020B0604030504040204" pitchFamily="34" charset="-120"/>
              </a:rPr>
              <a:t>Bayes </a:t>
            </a:r>
            <a:r>
              <a:rPr lang="en-US" altLang="zh-TW" dirty="0">
                <a:latin typeface="微軟正黑體" panose="020B0604030504040204" pitchFamily="34" charset="-120"/>
                <a:ea typeface="微軟正黑體" panose="020B0604030504040204" pitchFamily="34" charset="-120"/>
              </a:rPr>
              <a:t>-</a:t>
            </a:r>
            <a:r>
              <a:rPr kumimoji="1" lang="zh-TW" altLang="en-US" dirty="0">
                <a:latin typeface="微軟正黑體" panose="020B0604030504040204" pitchFamily="34" charset="-120"/>
              </a:rPr>
              <a:t>模型總結</a:t>
            </a:r>
            <a:endParaRPr lang="zh-TW" altLang="en-US" dirty="0"/>
          </a:p>
        </p:txBody>
      </p:sp>
      <p:sp>
        <p:nvSpPr>
          <p:cNvPr id="3" name="內容版面配置區 2">
            <a:extLst>
              <a:ext uri="{FF2B5EF4-FFF2-40B4-BE49-F238E27FC236}">
                <a16:creationId xmlns:a16="http://schemas.microsoft.com/office/drawing/2014/main" id="{CCC68882-6FA7-46E1-8BD7-8670C692061B}"/>
              </a:ext>
            </a:extLst>
          </p:cNvPr>
          <p:cNvSpPr>
            <a:spLocks noGrp="1"/>
          </p:cNvSpPr>
          <p:nvPr>
            <p:ph idx="1"/>
          </p:nvPr>
        </p:nvSpPr>
        <p:spPr/>
        <p:txBody>
          <a:bodyPr>
            <a:normAutofit fontScale="92500" lnSpcReduction="10000"/>
          </a:bodyPr>
          <a:lstStyle/>
          <a:p>
            <a:pPr>
              <a:lnSpc>
                <a:spcPct val="150000"/>
              </a:lnSpc>
            </a:pPr>
            <a:r>
              <a:rPr lang="zh-TW" altLang="en-US" dirty="0">
                <a:latin typeface="微軟正黑體" panose="020B0604030504040204" pitchFamily="34" charset="-120"/>
                <a:ea typeface="微軟正黑體" panose="020B0604030504040204" pitchFamily="34" charset="-120"/>
              </a:rPr>
              <a:t>根據修正後的</a:t>
            </a:r>
            <a:r>
              <a:rPr lang="en-US" altLang="zh-TW" b="0" i="0" dirty="0">
                <a:solidFill>
                  <a:srgbClr val="202122"/>
                </a:solidFill>
                <a:effectLst/>
                <a:latin typeface="微軟正黑體" panose="020B0604030504040204" pitchFamily="34" charset="-120"/>
                <a:ea typeface="微軟正黑體" panose="020B0604030504040204" pitchFamily="34" charset="-120"/>
              </a:rPr>
              <a:t>LDA</a:t>
            </a:r>
            <a:r>
              <a:rPr lang="en-US" altLang="zh-TW" dirty="0">
                <a:latin typeface="微軟正黑體" panose="020B0604030504040204" pitchFamily="34" charset="-120"/>
                <a:ea typeface="微軟正黑體" panose="020B0604030504040204" pitchFamily="34" charset="-120"/>
              </a:rPr>
              <a:t> &amp;QDA</a:t>
            </a:r>
            <a:r>
              <a:rPr lang="zh-TW" altLang="en-US" dirty="0">
                <a:latin typeface="微軟正黑體" panose="020B0604030504040204" pitchFamily="34" charset="-120"/>
                <a:ea typeface="微軟正黑體" panose="020B0604030504040204" pitchFamily="34" charset="-120"/>
              </a:rPr>
              <a:t>加入了</a:t>
            </a:r>
            <a:r>
              <a:rPr lang="en-US" altLang="zh-TW" dirty="0">
                <a:latin typeface="微軟正黑體" panose="020B0604030504040204" pitchFamily="34" charset="-120"/>
                <a:ea typeface="微軟正黑體" panose="020B0604030504040204" pitchFamily="34" charset="-120"/>
              </a:rPr>
              <a:t>time lag</a:t>
            </a:r>
            <a:r>
              <a:rPr lang="zh-TW" altLang="en-US" dirty="0">
                <a:latin typeface="微軟正黑體" panose="020B0604030504040204" pitchFamily="34" charset="-120"/>
                <a:ea typeface="微軟正黑體" panose="020B0604030504040204" pitchFamily="34" charset="-120"/>
              </a:rPr>
              <a:t>及周期性的考量後，明顯較之前預測更準確</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en-US" altLang="zh-TW" sz="2800" dirty="0"/>
              <a:t>Type 1</a:t>
            </a:r>
            <a:r>
              <a:rPr lang="zh-TW" altLang="en-US" sz="2800" dirty="0"/>
              <a:t>模型中</a:t>
            </a:r>
            <a:r>
              <a:rPr lang="en-US" altLang="zh-TW" b="0" i="0" u="none" strike="noStrike" dirty="0">
                <a:solidFill>
                  <a:srgbClr val="000000"/>
                </a:solidFill>
                <a:effectLst/>
                <a:latin typeface="Lato" panose="020B0604020202020204" pitchFamily="34" charset="0"/>
              </a:rPr>
              <a:t>Cohen Kappa</a:t>
            </a:r>
            <a:r>
              <a:rPr lang="zh-TW" altLang="en-US" b="0" i="0" u="none" strike="noStrike" dirty="0">
                <a:solidFill>
                  <a:srgbClr val="000000"/>
                </a:solidFill>
                <a:effectLst/>
                <a:latin typeface="Lato" panose="020B0604020202020204" pitchFamily="34" charset="0"/>
              </a:rPr>
              <a:t>係數介於</a:t>
            </a:r>
            <a:r>
              <a:rPr lang="en-US" altLang="zh-TW" b="0" i="0" u="none" strike="noStrike" dirty="0">
                <a:solidFill>
                  <a:srgbClr val="000000"/>
                </a:solidFill>
                <a:effectLst/>
                <a:latin typeface="Lato" panose="020B0604020202020204" pitchFamily="34" charset="0"/>
              </a:rPr>
              <a:t>0.6~0.8</a:t>
            </a:r>
            <a:r>
              <a:rPr lang="zh-TW" altLang="en-US" b="0" i="0" u="none" strike="noStrike" dirty="0">
                <a:solidFill>
                  <a:srgbClr val="000000"/>
                </a:solidFill>
                <a:effectLst/>
                <a:latin typeface="Lato" panose="020B0604020202020204" pitchFamily="34" charset="0"/>
              </a:rPr>
              <a:t>間，效果相當好</a:t>
            </a:r>
          </a:p>
          <a:p>
            <a:pPr>
              <a:lnSpc>
                <a:spcPct val="150000"/>
              </a:lnSpc>
            </a:pPr>
            <a:r>
              <a:rPr lang="en-US" altLang="zh-TW" sz="2800" dirty="0"/>
              <a:t>Type 2</a:t>
            </a:r>
            <a:r>
              <a:rPr lang="zh-TW" altLang="en-US" sz="2800" dirty="0"/>
              <a:t>模型中</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LDA</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雖準確率高但</a:t>
            </a:r>
            <a:r>
              <a:rPr lang="en-US" altLang="zh-TW" sz="2800" dirty="0"/>
              <a:t>Sensitivity</a:t>
            </a:r>
            <a:r>
              <a:rPr lang="zh-TW" altLang="en-US" dirty="0"/>
              <a:t>為</a:t>
            </a:r>
            <a:r>
              <a:rPr lang="en-US" altLang="zh-TW" dirty="0"/>
              <a:t>0</a:t>
            </a:r>
            <a:r>
              <a:rPr lang="zh-TW" altLang="en-US" dirty="0">
                <a:solidFill>
                  <a:prstClr val="black"/>
                </a:solidFill>
                <a:latin typeface="微軟正黑體" panose="020B0604030504040204" pitchFamily="34" charset="-120"/>
                <a:ea typeface="微軟正黑體" panose="020B0604030504040204" pitchFamily="34" charset="-120"/>
              </a:rPr>
              <a:t>，可以看出模型將幾乎所有結果預測為</a:t>
            </a:r>
            <a:r>
              <a:rPr lang="en-US" altLang="zh-TW" dirty="0">
                <a:solidFill>
                  <a:prstClr val="black"/>
                </a:solidFill>
                <a:latin typeface="微軟正黑體" panose="020B0604030504040204" pitchFamily="34" charset="-120"/>
                <a:ea typeface="微軟正黑體" panose="020B0604030504040204" pitchFamily="34" charset="-120"/>
              </a:rPr>
              <a:t>normal</a:t>
            </a:r>
            <a:r>
              <a:rPr lang="zh-TW" altLang="en-US" dirty="0">
                <a:solidFill>
                  <a:prstClr val="black"/>
                </a:solidFill>
                <a:latin typeface="微軟正黑體" panose="020B0604030504040204" pitchFamily="34" charset="-120"/>
                <a:ea typeface="微軟正黑體" panose="020B0604030504040204" pitchFamily="34" charset="-120"/>
              </a:rPr>
              <a:t>，我們推測因為</a:t>
            </a:r>
            <a:r>
              <a:rPr lang="en-US" altLang="zh-TW" dirty="0">
                <a:solidFill>
                  <a:prstClr val="black"/>
                </a:solidFill>
                <a:latin typeface="微軟正黑體" panose="020B0604030504040204" pitchFamily="34" charset="-120"/>
                <a:ea typeface="微軟正黑體" panose="020B0604030504040204" pitchFamily="34" charset="-120"/>
              </a:rPr>
              <a:t>abnormal</a:t>
            </a:r>
            <a:r>
              <a:rPr lang="zh-TW" altLang="en-US" dirty="0">
                <a:solidFill>
                  <a:prstClr val="black"/>
                </a:solidFill>
                <a:latin typeface="微軟正黑體" panose="020B0604030504040204" pitchFamily="34" charset="-120"/>
                <a:ea typeface="微軟正黑體" panose="020B0604030504040204" pitchFamily="34" charset="-120"/>
              </a:rPr>
              <a:t>為</a:t>
            </a:r>
            <a:r>
              <a:rPr lang="en-US" altLang="zh-TW" dirty="0">
                <a:solidFill>
                  <a:prstClr val="black"/>
                </a:solidFill>
                <a:latin typeface="微軟正黑體" panose="020B0604030504040204" pitchFamily="34" charset="-120"/>
                <a:ea typeface="微軟正黑體" panose="020B0604030504040204" pitchFamily="34" charset="-120"/>
              </a:rPr>
              <a:t>&gt;80</a:t>
            </a:r>
            <a:r>
              <a:rPr lang="zh-TW" altLang="en-US" dirty="0">
                <a:solidFill>
                  <a:prstClr val="black"/>
                </a:solidFill>
                <a:latin typeface="微軟正黑體" panose="020B0604030504040204" pitchFamily="34" charset="-120"/>
                <a:ea typeface="微軟正黑體" panose="020B0604030504040204" pitchFamily="34" charset="-120"/>
              </a:rPr>
              <a:t>及</a:t>
            </a:r>
            <a:r>
              <a:rPr lang="en-US" altLang="zh-TW" dirty="0">
                <a:solidFill>
                  <a:prstClr val="black"/>
                </a:solidFill>
                <a:latin typeface="微軟正黑體" panose="020B0604030504040204" pitchFamily="34" charset="-120"/>
                <a:ea typeface="微軟正黑體" panose="020B0604030504040204" pitchFamily="34" charset="-120"/>
              </a:rPr>
              <a:t>&lt;20</a:t>
            </a:r>
            <a:r>
              <a:rPr lang="zh-TW" altLang="en-US" dirty="0">
                <a:solidFill>
                  <a:prstClr val="black"/>
                </a:solidFill>
                <a:latin typeface="微軟正黑體" panose="020B0604030504040204" pitchFamily="34" charset="-120"/>
                <a:ea typeface="微軟正黑體" panose="020B0604030504040204" pitchFamily="34" charset="-120"/>
              </a:rPr>
              <a:t>分布於兩端而</a:t>
            </a:r>
            <a:r>
              <a:rPr lang="en-US" altLang="zh-TW" dirty="0">
                <a:solidFill>
                  <a:prstClr val="black"/>
                </a:solidFill>
                <a:latin typeface="微軟正黑體" panose="020B0604030504040204" pitchFamily="34" charset="-120"/>
                <a:ea typeface="微軟正黑體" panose="020B0604030504040204" pitchFamily="34" charset="-120"/>
              </a:rPr>
              <a:t>normal</a:t>
            </a:r>
            <a:r>
              <a:rPr lang="zh-TW" altLang="en-US" dirty="0">
                <a:solidFill>
                  <a:prstClr val="black"/>
                </a:solidFill>
                <a:latin typeface="微軟正黑體" panose="020B0604030504040204" pitchFamily="34" charset="-120"/>
                <a:ea typeface="微軟正黑體" panose="020B0604030504040204" pitchFamily="34" charset="-120"/>
              </a:rPr>
              <a:t>分布於中間，屬於線性的</a:t>
            </a:r>
            <a:r>
              <a:rPr lang="en-US" altLang="zh-TW" dirty="0">
                <a:solidFill>
                  <a:prstClr val="black"/>
                </a:solidFill>
                <a:latin typeface="微軟正黑體" panose="020B0604030504040204" pitchFamily="34" charset="-120"/>
                <a:ea typeface="微軟正黑體" panose="020B0604030504040204" pitchFamily="34" charset="-120"/>
              </a:rPr>
              <a:t>LDA</a:t>
            </a:r>
            <a:r>
              <a:rPr lang="zh-TW" altLang="en-US" dirty="0">
                <a:solidFill>
                  <a:prstClr val="black"/>
                </a:solidFill>
                <a:latin typeface="微軟正黑體" panose="020B0604030504040204" pitchFamily="34" charset="-120"/>
                <a:ea typeface="微軟正黑體" panose="020B0604030504040204" pitchFamily="34" charset="-120"/>
              </a:rPr>
              <a:t>因此無法正確分析而將大部分的預測歸類為</a:t>
            </a:r>
            <a:r>
              <a:rPr lang="en-US" altLang="zh-TW" dirty="0">
                <a:solidFill>
                  <a:prstClr val="black"/>
                </a:solidFill>
                <a:latin typeface="微軟正黑體" panose="020B0604030504040204" pitchFamily="34" charset="-120"/>
                <a:ea typeface="微軟正黑體" panose="020B0604030504040204" pitchFamily="34" charset="-120"/>
              </a:rPr>
              <a:t>normal</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16A6849-8E89-463A-7161-5691C3614C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36E5B-D4B7-FA44-A0C9-2630295C2636}" type="slidenum">
              <a:rPr kumimoji="1" lang="zh-TW"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zh-TW" altLang="en-US" sz="1200" b="0" i="0" u="none" strike="noStrike" kern="1200" cap="none" spc="0" normalizeH="0" baseline="0" noProof="0">
              <a:ln>
                <a:noFill/>
              </a:ln>
              <a:solidFill>
                <a:prstClr val="black">
                  <a:tint val="75000"/>
                </a:prstClr>
              </a:solidFill>
              <a:effectLst/>
              <a:uLnTx/>
              <a:uFillTx/>
              <a:latin typeface="Arial" panose="020B0604020202020204"/>
              <a:ea typeface="微軟正黑體" panose="020B0604030504040204" pitchFamily="34" charset="-120"/>
              <a:cs typeface="+mn-cs"/>
            </a:endParaRPr>
          </a:p>
        </p:txBody>
      </p:sp>
    </p:spTree>
    <p:extLst>
      <p:ext uri="{BB962C8B-B14F-4D97-AF65-F5344CB8AC3E}">
        <p14:creationId xmlns:p14="http://schemas.microsoft.com/office/powerpoint/2010/main" val="2301647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GAM</a:t>
            </a: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115</a:t>
            </a:fld>
            <a:endParaRPr kumimoji="1" lang="zh-TW" altLang="en-US"/>
          </a:p>
        </p:txBody>
      </p:sp>
    </p:spTree>
    <p:extLst>
      <p:ext uri="{BB962C8B-B14F-4D97-AF65-F5344CB8AC3E}">
        <p14:creationId xmlns:p14="http://schemas.microsoft.com/office/powerpoint/2010/main" val="38991385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3" name="內容版面配置區 2"/>
          <p:cNvSpPr>
            <a:spLocks noGrp="1"/>
          </p:cNvSpPr>
          <p:nvPr>
            <p:ph idx="1"/>
          </p:nvPr>
        </p:nvSpPr>
        <p:spPr>
          <a:xfrm>
            <a:off x="838200" y="1210962"/>
            <a:ext cx="10515600" cy="4966001"/>
          </a:xfrm>
        </p:spPr>
        <p:txBody>
          <a:bodyPr/>
          <a:lstStyle/>
          <a:p>
            <a:pPr>
              <a:lnSpc>
                <a:spcPct val="150000"/>
              </a:lnSpc>
            </a:pPr>
            <a:r>
              <a:rPr kumimoji="1" lang="zh-TW" altLang="en-US" sz="2400" dirty="0">
                <a:latin typeface="微軟正黑體" panose="020B0604030504040204" pitchFamily="34" charset="-120"/>
              </a:rPr>
              <a:t>模型概念：以</a:t>
            </a:r>
            <a:r>
              <a:rPr kumimoji="1" lang="en-US" altLang="zh-TW" sz="2400" dirty="0">
                <a:latin typeface="微軟正黑體" panose="020B0604030504040204" pitchFamily="34" charset="-120"/>
              </a:rPr>
              <a:t>Holder</a:t>
            </a:r>
            <a:r>
              <a:rPr kumimoji="1" lang="zh-TW" altLang="en-US" sz="2400" dirty="0">
                <a:latin typeface="微軟正黑體" panose="020B0604030504040204" pitchFamily="34" charset="-120"/>
              </a:rPr>
              <a:t>的壓力、液位、溫度及</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三階、四階生產當變數</a:t>
            </a:r>
            <a:br>
              <a:rPr kumimoji="1" lang="en-US" altLang="zh-TW" sz="2400" dirty="0">
                <a:latin typeface="微軟正黑體" panose="020B0604030504040204" pitchFamily="34" charset="-120"/>
              </a:rPr>
            </a:br>
            <a:r>
              <a:rPr kumimoji="1" lang="en-US" altLang="zh-TW" sz="2400" dirty="0">
                <a:latin typeface="微軟正黑體" panose="020B0604030504040204" pitchFamily="34" charset="-120"/>
              </a:rPr>
              <a:t>	</a:t>
            </a:r>
            <a:r>
              <a:rPr kumimoji="1" lang="zh-TW" altLang="en-US" sz="2400" dirty="0">
                <a:latin typeface="微軟正黑體" panose="020B0604030504040204" pitchFamily="34" charset="-120"/>
              </a:rPr>
              <a:t>           預估</a:t>
            </a:r>
            <a:r>
              <a:rPr kumimoji="1" lang="en-US" altLang="zh-TW" sz="2400" dirty="0">
                <a:latin typeface="微軟正黑體" panose="020B0604030504040204" pitchFamily="34" charset="-120"/>
              </a:rPr>
              <a:t>COG</a:t>
            </a:r>
            <a:r>
              <a:rPr kumimoji="1" lang="zh-TW" altLang="en-US" sz="2400" dirty="0">
                <a:latin typeface="微軟正黑體" panose="020B0604030504040204" pitchFamily="34" charset="-120"/>
              </a:rPr>
              <a:t>一階、二階生產產量。</a:t>
            </a:r>
            <a:r>
              <a:rPr kumimoji="1" lang="en-US" altLang="zh-TW" sz="2400" dirty="0">
                <a:latin typeface="微軟正黑體" panose="020B0604030504040204" pitchFamily="34" charset="-120"/>
              </a:rPr>
              <a:t>(</a:t>
            </a:r>
            <a:r>
              <a:rPr kumimoji="1" lang="zh-TW" altLang="en-US" sz="2400" dirty="0">
                <a:latin typeface="微軟正黑體" panose="020B0604030504040204" pitchFamily="34" charset="-120"/>
              </a:rPr>
              <a:t>以七月資料進行分析</a:t>
            </a:r>
            <a:r>
              <a:rPr kumimoji="1" lang="en-US" altLang="zh-TW" sz="2400" dirty="0">
                <a:latin typeface="微軟正黑體" panose="020B0604030504040204" pitchFamily="34" charset="-120"/>
              </a:rPr>
              <a:t>)</a:t>
            </a:r>
            <a:endParaRPr lang="en-US" altLang="zh-TW" sz="2400" dirty="0">
              <a:latin typeface="+mn-ea"/>
            </a:endParaRPr>
          </a:p>
          <a:p>
            <a:pPr marL="0" indent="0">
              <a:lnSpc>
                <a:spcPct val="150000"/>
              </a:lnSpc>
              <a:buNone/>
            </a:pPr>
            <a:r>
              <a:rPr lang="zh-TW" altLang="en-US" b="1" dirty="0">
                <a:latin typeface="+mn-ea"/>
              </a:rPr>
              <a:t>各參數的平滑回歸曲線圖</a:t>
            </a:r>
            <a:endParaRPr lang="en-US" altLang="zh-TW" b="1" dirty="0">
              <a:latin typeface="+mn-ea"/>
            </a:endParaRPr>
          </a:p>
          <a:p>
            <a:endParaRPr lang="en-US" altLang="zh-TW" dirty="0"/>
          </a:p>
        </p:txBody>
      </p:sp>
      <p:pic>
        <p:nvPicPr>
          <p:cNvPr id="29" name="圖片 28"/>
          <p:cNvPicPr>
            <a:picLocks noChangeAspect="1"/>
          </p:cNvPicPr>
          <p:nvPr/>
        </p:nvPicPr>
        <p:blipFill>
          <a:blip r:embed="rId2"/>
          <a:stretch>
            <a:fillRect/>
          </a:stretch>
        </p:blipFill>
        <p:spPr>
          <a:xfrm>
            <a:off x="585572" y="3307449"/>
            <a:ext cx="2478904" cy="1178048"/>
          </a:xfrm>
          <a:prstGeom prst="rect">
            <a:avLst/>
          </a:prstGeom>
        </p:spPr>
      </p:pic>
      <p:pic>
        <p:nvPicPr>
          <p:cNvPr id="30" name="圖片 29"/>
          <p:cNvPicPr>
            <a:picLocks noChangeAspect="1"/>
          </p:cNvPicPr>
          <p:nvPr/>
        </p:nvPicPr>
        <p:blipFill>
          <a:blip r:embed="rId3"/>
          <a:stretch>
            <a:fillRect/>
          </a:stretch>
        </p:blipFill>
        <p:spPr>
          <a:xfrm>
            <a:off x="3221024" y="3303259"/>
            <a:ext cx="2907927" cy="1300077"/>
          </a:xfrm>
          <a:prstGeom prst="rect">
            <a:avLst/>
          </a:prstGeom>
        </p:spPr>
      </p:pic>
      <p:pic>
        <p:nvPicPr>
          <p:cNvPr id="31" name="圖片 30"/>
          <p:cNvPicPr>
            <a:picLocks noChangeAspect="1"/>
          </p:cNvPicPr>
          <p:nvPr/>
        </p:nvPicPr>
        <p:blipFill>
          <a:blip r:embed="rId4"/>
          <a:stretch>
            <a:fillRect/>
          </a:stretch>
        </p:blipFill>
        <p:spPr>
          <a:xfrm>
            <a:off x="6094606" y="3269495"/>
            <a:ext cx="2867520" cy="1379115"/>
          </a:xfrm>
          <a:prstGeom prst="rect">
            <a:avLst/>
          </a:prstGeom>
        </p:spPr>
      </p:pic>
      <p:pic>
        <p:nvPicPr>
          <p:cNvPr id="32" name="圖片 31"/>
          <p:cNvPicPr>
            <a:picLocks noChangeAspect="1"/>
          </p:cNvPicPr>
          <p:nvPr/>
        </p:nvPicPr>
        <p:blipFill>
          <a:blip r:embed="rId5"/>
          <a:stretch>
            <a:fillRect/>
          </a:stretch>
        </p:blipFill>
        <p:spPr>
          <a:xfrm>
            <a:off x="585572" y="4744325"/>
            <a:ext cx="2635452" cy="1218230"/>
          </a:xfrm>
          <a:prstGeom prst="rect">
            <a:avLst/>
          </a:prstGeom>
        </p:spPr>
      </p:pic>
      <p:pic>
        <p:nvPicPr>
          <p:cNvPr id="33" name="圖片 32"/>
          <p:cNvPicPr>
            <a:picLocks noChangeAspect="1"/>
          </p:cNvPicPr>
          <p:nvPr/>
        </p:nvPicPr>
        <p:blipFill>
          <a:blip r:embed="rId6"/>
          <a:stretch>
            <a:fillRect/>
          </a:stretch>
        </p:blipFill>
        <p:spPr>
          <a:xfrm>
            <a:off x="3298997" y="4725692"/>
            <a:ext cx="2829954" cy="1320295"/>
          </a:xfrm>
          <a:prstGeom prst="rect">
            <a:avLst/>
          </a:prstGeom>
        </p:spPr>
      </p:pic>
      <p:pic>
        <p:nvPicPr>
          <p:cNvPr id="34" name="圖片 33"/>
          <p:cNvPicPr>
            <a:picLocks noChangeAspect="1"/>
          </p:cNvPicPr>
          <p:nvPr/>
        </p:nvPicPr>
        <p:blipFill>
          <a:blip r:embed="rId7"/>
          <a:stretch>
            <a:fillRect/>
          </a:stretch>
        </p:blipFill>
        <p:spPr>
          <a:xfrm>
            <a:off x="6381579" y="4725692"/>
            <a:ext cx="2947772" cy="1465682"/>
          </a:xfrm>
          <a:prstGeom prst="rect">
            <a:avLst/>
          </a:prstGeom>
        </p:spPr>
      </p:pic>
      <p:pic>
        <p:nvPicPr>
          <p:cNvPr id="35" name="圖片 34"/>
          <p:cNvPicPr>
            <a:picLocks noChangeAspect="1"/>
          </p:cNvPicPr>
          <p:nvPr/>
        </p:nvPicPr>
        <p:blipFill>
          <a:blip r:embed="rId8"/>
          <a:stretch>
            <a:fillRect/>
          </a:stretch>
        </p:blipFill>
        <p:spPr>
          <a:xfrm>
            <a:off x="9476666" y="4773174"/>
            <a:ext cx="2715334" cy="1272813"/>
          </a:xfrm>
          <a:prstGeom prst="rect">
            <a:avLst/>
          </a:prstGeom>
        </p:spPr>
      </p:pic>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116</a:t>
            </a:fld>
            <a:endParaRPr kumimoji="1" lang="zh-TW" altLang="en-US"/>
          </a:p>
        </p:txBody>
      </p:sp>
    </p:spTree>
    <p:extLst>
      <p:ext uri="{BB962C8B-B14F-4D97-AF65-F5344CB8AC3E}">
        <p14:creationId xmlns:p14="http://schemas.microsoft.com/office/powerpoint/2010/main" val="39573470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53762"/>
            <a:ext cx="10515600" cy="5423201"/>
          </a:xfrm>
        </p:spPr>
        <p:txBody>
          <a:bodyPr/>
          <a:lstStyle/>
          <a:p>
            <a:pPr marL="0" indent="0">
              <a:buNone/>
            </a:pP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每一項的</a:t>
            </a:r>
            <a:r>
              <a:rPr lang="en-US" altLang="zh-TW" dirty="0"/>
              <a:t>p-</a:t>
            </a:r>
            <a:r>
              <a:rPr lang="en-US" altLang="zh-TW" dirty="0" err="1"/>
              <a:t>vaule</a:t>
            </a:r>
            <a:r>
              <a:rPr lang="zh-TW" altLang="en-US" dirty="0"/>
              <a:t>皆小於</a:t>
            </a:r>
            <a:r>
              <a:rPr lang="en-US" altLang="zh-TW" dirty="0"/>
              <a:t>0.05</a:t>
            </a:r>
            <a:r>
              <a:rPr lang="zh-TW" altLang="en-US" dirty="0"/>
              <a:t>，拒絕原假設，預測變量與響應變量呈現非線性關係</a:t>
            </a:r>
            <a:endParaRPr lang="en-US" altLang="zh-TW" dirty="0"/>
          </a:p>
          <a:p>
            <a:r>
              <a:rPr lang="en-US" altLang="zh-TW" dirty="0"/>
              <a:t>Adjusted</a:t>
            </a:r>
            <a:r>
              <a:rPr lang="zh-TW" altLang="en-US" dirty="0"/>
              <a:t> </a:t>
            </a:r>
            <a:r>
              <a:rPr lang="en-US" altLang="zh-TW" dirty="0"/>
              <a:t>R-square =</a:t>
            </a:r>
            <a:r>
              <a:rPr lang="zh-TW" altLang="en-US" dirty="0"/>
              <a:t> </a:t>
            </a:r>
            <a:r>
              <a:rPr lang="en-US" altLang="zh-TW" dirty="0"/>
              <a:t>0.249</a:t>
            </a:r>
            <a:r>
              <a:rPr lang="zh-TW" altLang="en-US" dirty="0"/>
              <a:t>，解釋度極低。</a:t>
            </a:r>
          </a:p>
        </p:txBody>
      </p:sp>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spline</a:t>
            </a:r>
            <a:r>
              <a:rPr lang="zh-TW" altLang="en-US" dirty="0">
                <a:latin typeface="+mn-ea"/>
              </a:rPr>
              <a:t>多因素分析</a:t>
            </a:r>
            <a:endParaRPr lang="zh-TW" altLang="en-US" dirty="0"/>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117</a:t>
            </a:fld>
            <a:endParaRPr kumimoji="1" lang="zh-TW" altLang="en-US"/>
          </a:p>
        </p:txBody>
      </p:sp>
      <p:pic>
        <p:nvPicPr>
          <p:cNvPr id="6" name="圖片 5">
            <a:extLst>
              <a:ext uri="{FF2B5EF4-FFF2-40B4-BE49-F238E27FC236}">
                <a16:creationId xmlns:a16="http://schemas.microsoft.com/office/drawing/2014/main" id="{46A92D5E-9069-82F6-C794-C289E3913DEA}"/>
              </a:ext>
            </a:extLst>
          </p:cNvPr>
          <p:cNvPicPr>
            <a:picLocks noChangeAspect="1"/>
          </p:cNvPicPr>
          <p:nvPr/>
        </p:nvPicPr>
        <p:blipFill>
          <a:blip r:embed="rId2"/>
          <a:stretch>
            <a:fillRect/>
          </a:stretch>
        </p:blipFill>
        <p:spPr>
          <a:xfrm>
            <a:off x="838200" y="1792481"/>
            <a:ext cx="7544387" cy="597264"/>
          </a:xfrm>
          <a:prstGeom prst="rect">
            <a:avLst/>
          </a:prstGeom>
        </p:spPr>
      </p:pic>
      <p:sp>
        <p:nvSpPr>
          <p:cNvPr id="7" name="文字方塊 6">
            <a:extLst>
              <a:ext uri="{FF2B5EF4-FFF2-40B4-BE49-F238E27FC236}">
                <a16:creationId xmlns:a16="http://schemas.microsoft.com/office/drawing/2014/main" id="{136578C3-EDAF-9375-1C6D-761581AF5688}"/>
              </a:ext>
            </a:extLst>
          </p:cNvPr>
          <p:cNvSpPr txBox="1"/>
          <p:nvPr/>
        </p:nvSpPr>
        <p:spPr>
          <a:xfrm>
            <a:off x="838200" y="1332854"/>
            <a:ext cx="1610532" cy="523220"/>
          </a:xfrm>
          <a:prstGeom prst="rect">
            <a:avLst/>
          </a:prstGeom>
          <a:noFill/>
        </p:spPr>
        <p:txBody>
          <a:bodyPr wrap="square" rtlCol="0">
            <a:spAutoFit/>
          </a:bodyPr>
          <a:lstStyle/>
          <a:p>
            <a:r>
              <a:rPr kumimoji="1" lang="en-US" altLang="zh-TW" sz="2800" dirty="0"/>
              <a:t>Model:</a:t>
            </a:r>
            <a:endParaRPr kumimoji="1" lang="zh-TW" altLang="en-US" sz="2800" dirty="0"/>
          </a:p>
        </p:txBody>
      </p:sp>
      <p:sp>
        <p:nvSpPr>
          <p:cNvPr id="8" name="文字方塊 7">
            <a:extLst>
              <a:ext uri="{FF2B5EF4-FFF2-40B4-BE49-F238E27FC236}">
                <a16:creationId xmlns:a16="http://schemas.microsoft.com/office/drawing/2014/main" id="{A2157CE6-F828-010B-3504-9571D777CB54}"/>
              </a:ext>
            </a:extLst>
          </p:cNvPr>
          <p:cNvSpPr txBox="1"/>
          <p:nvPr/>
        </p:nvSpPr>
        <p:spPr>
          <a:xfrm>
            <a:off x="838200" y="2319741"/>
            <a:ext cx="1610532" cy="523220"/>
          </a:xfrm>
          <a:prstGeom prst="rect">
            <a:avLst/>
          </a:prstGeom>
          <a:noFill/>
        </p:spPr>
        <p:txBody>
          <a:bodyPr wrap="square" rtlCol="0">
            <a:spAutoFit/>
          </a:bodyPr>
          <a:lstStyle/>
          <a:p>
            <a:r>
              <a:rPr kumimoji="1" lang="en-US" altLang="zh-TW" sz="2800" dirty="0"/>
              <a:t>T-test:</a:t>
            </a:r>
            <a:endParaRPr kumimoji="1" lang="zh-TW" altLang="en-US" sz="2800" dirty="0"/>
          </a:p>
        </p:txBody>
      </p:sp>
      <p:pic>
        <p:nvPicPr>
          <p:cNvPr id="9" name="圖片 8">
            <a:extLst>
              <a:ext uri="{FF2B5EF4-FFF2-40B4-BE49-F238E27FC236}">
                <a16:creationId xmlns:a16="http://schemas.microsoft.com/office/drawing/2014/main" id="{9B8AD185-25CE-5EF9-FA23-4D4DFB9DB897}"/>
              </a:ext>
            </a:extLst>
          </p:cNvPr>
          <p:cNvPicPr>
            <a:picLocks noChangeAspect="1"/>
          </p:cNvPicPr>
          <p:nvPr/>
        </p:nvPicPr>
        <p:blipFill>
          <a:blip r:embed="rId3"/>
          <a:stretch>
            <a:fillRect/>
          </a:stretch>
        </p:blipFill>
        <p:spPr>
          <a:xfrm>
            <a:off x="3387293" y="2581351"/>
            <a:ext cx="5417413" cy="1701498"/>
          </a:xfrm>
          <a:prstGeom prst="rect">
            <a:avLst/>
          </a:prstGeom>
        </p:spPr>
      </p:pic>
    </p:spTree>
    <p:extLst>
      <p:ext uri="{BB962C8B-B14F-4D97-AF65-F5344CB8AC3E}">
        <p14:creationId xmlns:p14="http://schemas.microsoft.com/office/powerpoint/2010/main" val="2441678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72684" y="1705016"/>
            <a:ext cx="10515600" cy="4787859"/>
          </a:xfrm>
        </p:spPr>
        <p:txBody>
          <a:bodyPr>
            <a:normAutofit/>
          </a:bodyPr>
          <a:lstStyle/>
          <a:p>
            <a:pPr marL="0" indent="0">
              <a:buNone/>
            </a:pPr>
            <a:r>
              <a:rPr lang="zh-TW" altLang="en-US" dirty="0"/>
              <a:t>使用</a:t>
            </a:r>
            <a:r>
              <a:rPr lang="en-US" altLang="zh-TW" dirty="0"/>
              <a:t>logistic regression</a:t>
            </a:r>
            <a:r>
              <a:rPr lang="zh-TW" altLang="en-US" dirty="0"/>
              <a:t>，</a:t>
            </a:r>
            <a:r>
              <a:rPr lang="en-US" altLang="zh-TW" dirty="0"/>
              <a:t>span</a:t>
            </a:r>
            <a:r>
              <a:rPr lang="zh-TW" altLang="en-US" dirty="0"/>
              <a:t>用</a:t>
            </a:r>
            <a:r>
              <a:rPr lang="en-US" altLang="zh-TW" dirty="0"/>
              <a:t>0.1</a:t>
            </a:r>
            <a:r>
              <a:rPr lang="zh-TW" altLang="en-US" dirty="0"/>
              <a:t>（避免過度平滑）</a:t>
            </a: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pPr marL="0" indent="0">
              <a:buNone/>
            </a:pPr>
            <a:r>
              <a:rPr lang="zh-TW" altLang="en-US" dirty="0"/>
              <a:t>同樣解釋度極低，</a:t>
            </a:r>
            <a:r>
              <a:rPr lang="en-US" altLang="zh-TW" dirty="0"/>
              <a:t> Adjusted</a:t>
            </a:r>
            <a:r>
              <a:rPr lang="zh-TW" altLang="en-US" dirty="0"/>
              <a:t> </a:t>
            </a:r>
            <a:r>
              <a:rPr lang="en-US" altLang="zh-TW" dirty="0"/>
              <a:t>R-square </a:t>
            </a:r>
            <a:r>
              <a:rPr lang="zh-TW" altLang="en-US" dirty="0"/>
              <a:t>只有 </a:t>
            </a:r>
            <a:r>
              <a:rPr lang="en-US" altLang="zh-TW" dirty="0"/>
              <a:t>0.15</a:t>
            </a:r>
          </a:p>
          <a:p>
            <a:endParaRPr lang="en-US" altLang="zh-TW" dirty="0"/>
          </a:p>
          <a:p>
            <a:pPr marL="0" indent="0">
              <a:buNone/>
            </a:pPr>
            <a:endParaRPr lang="zh-TW" altLang="en-US" dirty="0"/>
          </a:p>
        </p:txBody>
      </p:sp>
      <p:pic>
        <p:nvPicPr>
          <p:cNvPr id="11" name="圖片 10"/>
          <p:cNvPicPr>
            <a:picLocks noChangeAspect="1"/>
          </p:cNvPicPr>
          <p:nvPr/>
        </p:nvPicPr>
        <p:blipFill>
          <a:blip r:embed="rId2"/>
          <a:stretch>
            <a:fillRect/>
          </a:stretch>
        </p:blipFill>
        <p:spPr>
          <a:xfrm>
            <a:off x="838200" y="2614757"/>
            <a:ext cx="2612555" cy="1222001"/>
          </a:xfrm>
          <a:prstGeom prst="rect">
            <a:avLst/>
          </a:prstGeom>
        </p:spPr>
      </p:pic>
      <p:pic>
        <p:nvPicPr>
          <p:cNvPr id="12" name="圖片 11"/>
          <p:cNvPicPr>
            <a:picLocks noChangeAspect="1"/>
          </p:cNvPicPr>
          <p:nvPr/>
        </p:nvPicPr>
        <p:blipFill>
          <a:blip r:embed="rId3"/>
          <a:stretch>
            <a:fillRect/>
          </a:stretch>
        </p:blipFill>
        <p:spPr>
          <a:xfrm>
            <a:off x="3450755" y="2617765"/>
            <a:ext cx="2579729" cy="1218993"/>
          </a:xfrm>
          <a:prstGeom prst="rect">
            <a:avLst/>
          </a:prstGeom>
        </p:spPr>
      </p:pic>
      <p:pic>
        <p:nvPicPr>
          <p:cNvPr id="13" name="圖片 12"/>
          <p:cNvPicPr>
            <a:picLocks noChangeAspect="1"/>
          </p:cNvPicPr>
          <p:nvPr/>
        </p:nvPicPr>
        <p:blipFill>
          <a:blip r:embed="rId4"/>
          <a:stretch>
            <a:fillRect/>
          </a:stretch>
        </p:blipFill>
        <p:spPr>
          <a:xfrm>
            <a:off x="6082960" y="2604492"/>
            <a:ext cx="2836017" cy="1376455"/>
          </a:xfrm>
          <a:prstGeom prst="rect">
            <a:avLst/>
          </a:prstGeom>
        </p:spPr>
      </p:pic>
      <p:pic>
        <p:nvPicPr>
          <p:cNvPr id="14" name="圖片 13"/>
          <p:cNvPicPr>
            <a:picLocks noChangeAspect="1"/>
          </p:cNvPicPr>
          <p:nvPr/>
        </p:nvPicPr>
        <p:blipFill>
          <a:blip r:embed="rId5"/>
          <a:stretch>
            <a:fillRect/>
          </a:stretch>
        </p:blipFill>
        <p:spPr>
          <a:xfrm>
            <a:off x="838200" y="3836758"/>
            <a:ext cx="2612555" cy="1222999"/>
          </a:xfrm>
          <a:prstGeom prst="rect">
            <a:avLst/>
          </a:prstGeom>
        </p:spPr>
      </p:pic>
      <p:pic>
        <p:nvPicPr>
          <p:cNvPr id="15" name="圖片 14"/>
          <p:cNvPicPr>
            <a:picLocks noChangeAspect="1"/>
          </p:cNvPicPr>
          <p:nvPr/>
        </p:nvPicPr>
        <p:blipFill>
          <a:blip r:embed="rId6"/>
          <a:stretch>
            <a:fillRect/>
          </a:stretch>
        </p:blipFill>
        <p:spPr>
          <a:xfrm>
            <a:off x="3492805" y="3836757"/>
            <a:ext cx="2831420" cy="1316227"/>
          </a:xfrm>
          <a:prstGeom prst="rect">
            <a:avLst/>
          </a:prstGeom>
        </p:spPr>
      </p:pic>
      <p:pic>
        <p:nvPicPr>
          <p:cNvPr id="16" name="圖片 15"/>
          <p:cNvPicPr>
            <a:picLocks noChangeAspect="1"/>
          </p:cNvPicPr>
          <p:nvPr/>
        </p:nvPicPr>
        <p:blipFill>
          <a:blip r:embed="rId7"/>
          <a:stretch>
            <a:fillRect/>
          </a:stretch>
        </p:blipFill>
        <p:spPr>
          <a:xfrm>
            <a:off x="6251316" y="3759064"/>
            <a:ext cx="2762589" cy="1393920"/>
          </a:xfrm>
          <a:prstGeom prst="rect">
            <a:avLst/>
          </a:prstGeom>
        </p:spPr>
      </p:pic>
      <p:pic>
        <p:nvPicPr>
          <p:cNvPr id="17" name="圖片 16"/>
          <p:cNvPicPr>
            <a:picLocks noChangeAspect="1"/>
          </p:cNvPicPr>
          <p:nvPr/>
        </p:nvPicPr>
        <p:blipFill>
          <a:blip r:embed="rId8"/>
          <a:stretch>
            <a:fillRect/>
          </a:stretch>
        </p:blipFill>
        <p:spPr>
          <a:xfrm>
            <a:off x="9082736" y="3836757"/>
            <a:ext cx="3094587" cy="1458560"/>
          </a:xfrm>
          <a:prstGeom prst="rect">
            <a:avLst/>
          </a:prstGeom>
        </p:spPr>
      </p:pic>
      <p:pic>
        <p:nvPicPr>
          <p:cNvPr id="19" name="圖片 18"/>
          <p:cNvPicPr>
            <a:picLocks noChangeAspect="1"/>
          </p:cNvPicPr>
          <p:nvPr/>
        </p:nvPicPr>
        <p:blipFill>
          <a:blip r:embed="rId9"/>
          <a:stretch>
            <a:fillRect/>
          </a:stretch>
        </p:blipFill>
        <p:spPr>
          <a:xfrm>
            <a:off x="838200" y="5295317"/>
            <a:ext cx="5033885" cy="405959"/>
          </a:xfrm>
          <a:prstGeom prst="rect">
            <a:avLst/>
          </a:prstGeom>
        </p:spPr>
      </p:pic>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logistic regression</a:t>
            </a:r>
            <a:endParaRPr lang="zh-TW" altLang="en-US" dirty="0"/>
          </a:p>
        </p:txBody>
      </p:sp>
      <p:sp>
        <p:nvSpPr>
          <p:cNvPr id="2" name="投影片編號版面配置區 1">
            <a:extLst>
              <a:ext uri="{FF2B5EF4-FFF2-40B4-BE49-F238E27FC236}">
                <a16:creationId xmlns:a16="http://schemas.microsoft.com/office/drawing/2014/main" id="{E13DCD15-1E3F-A041-62AC-8EED832F8401}"/>
              </a:ext>
            </a:extLst>
          </p:cNvPr>
          <p:cNvSpPr>
            <a:spLocks noGrp="1"/>
          </p:cNvSpPr>
          <p:nvPr>
            <p:ph type="sldNum" sz="quarter" idx="12"/>
          </p:nvPr>
        </p:nvSpPr>
        <p:spPr/>
        <p:txBody>
          <a:bodyPr/>
          <a:lstStyle/>
          <a:p>
            <a:fld id="{C3836E5B-D4B7-FA44-A0C9-2630295C2636}" type="slidenum">
              <a:rPr kumimoji="1" lang="zh-TW" altLang="en-US" smtClean="0"/>
              <a:t>118</a:t>
            </a:fld>
            <a:endParaRPr kumimoji="1" lang="zh-TW" altLang="en-US"/>
          </a:p>
        </p:txBody>
      </p:sp>
    </p:spTree>
    <p:extLst>
      <p:ext uri="{BB962C8B-B14F-4D97-AF65-F5344CB8AC3E}">
        <p14:creationId xmlns:p14="http://schemas.microsoft.com/office/powerpoint/2010/main" val="20794471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407266"/>
            <a:ext cx="10515600" cy="4666923"/>
          </a:xfrm>
        </p:spPr>
        <p:txBody>
          <a:bodyPr/>
          <a:lstStyle/>
          <a:p>
            <a:pPr marL="0" indent="0">
              <a:lnSpc>
                <a:spcPct val="150000"/>
              </a:lnSpc>
              <a:buNone/>
            </a:pPr>
            <a:r>
              <a:rPr lang="en-US" altLang="zh-TW" dirty="0"/>
              <a:t>1.</a:t>
            </a:r>
            <a:r>
              <a:rPr lang="zh-TW" altLang="en-US" dirty="0"/>
              <a:t>懷疑存在兩變數之間的交互作用，加入交互作用</a:t>
            </a:r>
            <a:endParaRPr lang="en-US" altLang="zh-TW" dirty="0"/>
          </a:p>
          <a:p>
            <a:pPr marL="0" indent="0">
              <a:lnSpc>
                <a:spcPct val="150000"/>
              </a:lnSpc>
              <a:buNone/>
            </a:pPr>
            <a:r>
              <a:rPr lang="en-US" altLang="zh-TW" dirty="0"/>
              <a:t>2.</a:t>
            </a:r>
            <a:r>
              <a:rPr lang="zh-TW" altLang="en-US" dirty="0"/>
              <a:t>試過水平位與溫度、產量與溫度</a:t>
            </a:r>
            <a:r>
              <a:rPr lang="en-US" altLang="zh-TW" dirty="0"/>
              <a:t>…</a:t>
            </a:r>
            <a:r>
              <a:rPr lang="zh-TW" altLang="en-US" dirty="0"/>
              <a:t>等等好幾種組合的交互作用，但</a:t>
            </a:r>
            <a:r>
              <a:rPr lang="en-US" altLang="zh-TW" dirty="0"/>
              <a:t>R-adjusted</a:t>
            </a:r>
            <a:r>
              <a:rPr lang="zh-TW" altLang="en-US" dirty="0"/>
              <a:t>皆很低（不會大於</a:t>
            </a:r>
            <a:r>
              <a:rPr lang="en-US" altLang="zh-TW" dirty="0"/>
              <a:t>0.2</a:t>
            </a:r>
            <a:r>
              <a:rPr lang="zh-TW" altLang="en-US" dirty="0"/>
              <a:t>）</a:t>
            </a:r>
            <a:endParaRPr lang="en-US" altLang="zh-TW" dirty="0"/>
          </a:p>
          <a:p>
            <a:pPr marL="0" indent="0">
              <a:lnSpc>
                <a:spcPct val="150000"/>
              </a:lnSpc>
              <a:buNone/>
            </a:pPr>
            <a:r>
              <a:rPr lang="zh-TW" altLang="en-US" b="1" dirty="0"/>
              <a:t>未來嘗試方向：</a:t>
            </a:r>
            <a:endParaRPr lang="en-US" altLang="zh-TW" b="1" dirty="0"/>
          </a:p>
          <a:p>
            <a:pPr marL="0" indent="0">
              <a:lnSpc>
                <a:spcPct val="150000"/>
              </a:lnSpc>
              <a:buNone/>
            </a:pPr>
            <a:r>
              <a:rPr lang="zh-TW" altLang="en-US" dirty="0"/>
              <a:t>利用下一章學到的</a:t>
            </a:r>
            <a:r>
              <a:rPr lang="en-US" altLang="zh-TW" dirty="0"/>
              <a:t>decision tree</a:t>
            </a:r>
            <a:r>
              <a:rPr lang="zh-TW" altLang="en-US" dirty="0"/>
              <a:t>以及</a:t>
            </a:r>
            <a:r>
              <a:rPr lang="en-US" altLang="zh-TW" dirty="0"/>
              <a:t>lasso</a:t>
            </a:r>
            <a:r>
              <a:rPr lang="zh-TW" altLang="en-US" dirty="0"/>
              <a:t>來決定選用的交互作用</a:t>
            </a:r>
            <a:endParaRPr lang="en-US" altLang="zh-TW" dirty="0"/>
          </a:p>
        </p:txBody>
      </p:sp>
      <p:sp>
        <p:nvSpPr>
          <p:cNvPr id="5" name="標題 1">
            <a:extLst>
              <a:ext uri="{FF2B5EF4-FFF2-40B4-BE49-F238E27FC236}">
                <a16:creationId xmlns:a16="http://schemas.microsoft.com/office/drawing/2014/main" id="{F902E911-F2BB-89EC-FAD9-8FB5F7086F28}"/>
              </a:ext>
            </a:extLst>
          </p:cNvPr>
          <p:cNvSpPr>
            <a:spLocks noGrp="1"/>
          </p:cNvSpPr>
          <p:nvPr>
            <p:ph type="title"/>
          </p:nvPr>
        </p:nvSpPr>
        <p:spPr>
          <a:xfrm>
            <a:off x="838200" y="365125"/>
            <a:ext cx="10515600" cy="845837"/>
          </a:xfrm>
        </p:spPr>
        <p:txBody>
          <a:bodyPr/>
          <a:lstStyle/>
          <a:p>
            <a:r>
              <a:rPr lang="en-US" altLang="zh-TW" dirty="0"/>
              <a:t>GAM-</a:t>
            </a:r>
            <a:r>
              <a:rPr lang="en-US" altLang="zh-TW" dirty="0">
                <a:latin typeface="+mn-ea"/>
              </a:rPr>
              <a:t> </a:t>
            </a:r>
            <a:r>
              <a:rPr lang="zh-TW" altLang="en-US" dirty="0">
                <a:latin typeface="+mn-ea"/>
              </a:rPr>
              <a:t>總結</a:t>
            </a:r>
            <a:endParaRPr lang="zh-TW" altLang="en-US" dirty="0"/>
          </a:p>
        </p:txBody>
      </p:sp>
      <p:sp>
        <p:nvSpPr>
          <p:cNvPr id="2" name="投影片編號版面配置區 1">
            <a:extLst>
              <a:ext uri="{FF2B5EF4-FFF2-40B4-BE49-F238E27FC236}">
                <a16:creationId xmlns:a16="http://schemas.microsoft.com/office/drawing/2014/main" id="{6AD7576C-4171-619C-F2CF-C1F01A36065E}"/>
              </a:ext>
            </a:extLst>
          </p:cNvPr>
          <p:cNvSpPr>
            <a:spLocks noGrp="1"/>
          </p:cNvSpPr>
          <p:nvPr>
            <p:ph type="sldNum" sz="quarter" idx="12"/>
          </p:nvPr>
        </p:nvSpPr>
        <p:spPr/>
        <p:txBody>
          <a:bodyPr/>
          <a:lstStyle/>
          <a:p>
            <a:fld id="{C3836E5B-D4B7-FA44-A0C9-2630295C2636}" type="slidenum">
              <a:rPr kumimoji="1" lang="zh-TW" altLang="en-US" smtClean="0"/>
              <a:t>119</a:t>
            </a:fld>
            <a:endParaRPr kumimoji="1" lang="zh-TW" altLang="en-US"/>
          </a:p>
        </p:txBody>
      </p:sp>
    </p:spTree>
    <p:extLst>
      <p:ext uri="{BB962C8B-B14F-4D97-AF65-F5344CB8AC3E}">
        <p14:creationId xmlns:p14="http://schemas.microsoft.com/office/powerpoint/2010/main" val="362617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951893B-AB33-5497-6AD4-850ED1A29848}"/>
              </a:ext>
            </a:extLst>
          </p:cNvPr>
          <p:cNvSpPr>
            <a:spLocks noGrp="1"/>
          </p:cNvSpPr>
          <p:nvPr>
            <p:ph type="sldNum" sz="quarter" idx="12"/>
          </p:nvPr>
        </p:nvSpPr>
        <p:spPr/>
        <p:txBody>
          <a:bodyPr/>
          <a:lstStyle/>
          <a:p>
            <a:fld id="{C3836E5B-D4B7-FA44-A0C9-2630295C2636}" type="slidenum">
              <a:rPr kumimoji="1" lang="zh-TW" altLang="en-US" smtClean="0"/>
              <a:t>12</a:t>
            </a:fld>
            <a:endParaRPr kumimoji="1" lang="zh-TW" altLang="en-US"/>
          </a:p>
        </p:txBody>
      </p:sp>
      <p:pic>
        <p:nvPicPr>
          <p:cNvPr id="9" name="圖片 8">
            <a:extLst>
              <a:ext uri="{FF2B5EF4-FFF2-40B4-BE49-F238E27FC236}">
                <a16:creationId xmlns:a16="http://schemas.microsoft.com/office/drawing/2014/main" id="{EE6AC547-B584-4862-E336-CFF9A628B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62" y="1845646"/>
            <a:ext cx="4222278" cy="3166708"/>
          </a:xfrm>
          <a:prstGeom prst="rect">
            <a:avLst/>
          </a:prstGeom>
        </p:spPr>
      </p:pic>
      <p:pic>
        <p:nvPicPr>
          <p:cNvPr id="10" name="圖片 9">
            <a:extLst>
              <a:ext uri="{FF2B5EF4-FFF2-40B4-BE49-F238E27FC236}">
                <a16:creationId xmlns:a16="http://schemas.microsoft.com/office/drawing/2014/main" id="{AF06FFC9-1ED4-94ED-668F-20A26DC7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461" y="1845646"/>
            <a:ext cx="4222278" cy="3166708"/>
          </a:xfrm>
          <a:prstGeom prst="rect">
            <a:avLst/>
          </a:prstGeom>
        </p:spPr>
      </p:pic>
      <p:sp>
        <p:nvSpPr>
          <p:cNvPr id="12" name="文字方塊 11">
            <a:extLst>
              <a:ext uri="{FF2B5EF4-FFF2-40B4-BE49-F238E27FC236}">
                <a16:creationId xmlns:a16="http://schemas.microsoft.com/office/drawing/2014/main" id="{DFF58662-E4A5-14A6-93AA-7AF703D765CA}"/>
              </a:ext>
            </a:extLst>
          </p:cNvPr>
          <p:cNvSpPr txBox="1"/>
          <p:nvPr/>
        </p:nvSpPr>
        <p:spPr>
          <a:xfrm>
            <a:off x="2905575" y="5012354"/>
            <a:ext cx="1351652" cy="369332"/>
          </a:xfrm>
          <a:prstGeom prst="rect">
            <a:avLst/>
          </a:prstGeom>
          <a:noFill/>
        </p:spPr>
        <p:txBody>
          <a:bodyPr wrap="none" rtlCol="0">
            <a:spAutoFit/>
          </a:bodyPr>
          <a:lstStyle/>
          <a:p>
            <a:pPr algn="ctr"/>
            <a:r>
              <a:rPr lang="en-US" altLang="zh-TW" dirty="0"/>
              <a:t>Holder2_</a:t>
            </a:r>
            <a:r>
              <a:rPr lang="zh-TW" altLang="en-US" dirty="0"/>
              <a:t>日</a:t>
            </a:r>
          </a:p>
        </p:txBody>
      </p:sp>
      <p:sp>
        <p:nvSpPr>
          <p:cNvPr id="13" name="標題 1">
            <a:extLst>
              <a:ext uri="{FF2B5EF4-FFF2-40B4-BE49-F238E27FC236}">
                <a16:creationId xmlns:a16="http://schemas.microsoft.com/office/drawing/2014/main" id="{ABB924DA-6AEE-25F2-9CA3-12DB10A6D691}"/>
              </a:ext>
            </a:extLst>
          </p:cNvPr>
          <p:cNvSpPr>
            <a:spLocks noGrp="1"/>
          </p:cNvSpPr>
          <p:nvPr>
            <p:ph type="title"/>
          </p:nvPr>
        </p:nvSpPr>
        <p:spPr>
          <a:xfrm>
            <a:off x="838200" y="365125"/>
            <a:ext cx="10515600" cy="1325563"/>
          </a:xfrm>
        </p:spPr>
        <p:txBody>
          <a:bodyPr/>
          <a:lstStyle/>
          <a:p>
            <a:r>
              <a:rPr lang="zh-TW" altLang="en-US" dirty="0"/>
              <a:t>日、週週期變數</a:t>
            </a:r>
            <a:r>
              <a:rPr lang="en-US" altLang="zh-TW" dirty="0"/>
              <a:t>2</a:t>
            </a:r>
            <a:endParaRPr lang="zh-TW" altLang="en-US" dirty="0"/>
          </a:p>
        </p:txBody>
      </p:sp>
      <p:sp>
        <p:nvSpPr>
          <p:cNvPr id="14" name="文字方塊 13">
            <a:extLst>
              <a:ext uri="{FF2B5EF4-FFF2-40B4-BE49-F238E27FC236}">
                <a16:creationId xmlns:a16="http://schemas.microsoft.com/office/drawing/2014/main" id="{3BF2BE78-A586-D8B2-40C7-A0ACC1A3EDB0}"/>
              </a:ext>
            </a:extLst>
          </p:cNvPr>
          <p:cNvSpPr txBox="1"/>
          <p:nvPr/>
        </p:nvSpPr>
        <p:spPr>
          <a:xfrm>
            <a:off x="7934775" y="5012354"/>
            <a:ext cx="1351652" cy="369332"/>
          </a:xfrm>
          <a:prstGeom prst="rect">
            <a:avLst/>
          </a:prstGeom>
          <a:noFill/>
        </p:spPr>
        <p:txBody>
          <a:bodyPr wrap="none" rtlCol="0">
            <a:spAutoFit/>
          </a:bodyPr>
          <a:lstStyle/>
          <a:p>
            <a:pPr algn="ctr"/>
            <a:r>
              <a:rPr lang="en-US" altLang="zh-TW" dirty="0"/>
              <a:t>Holder2_</a:t>
            </a:r>
            <a:r>
              <a:rPr lang="zh-TW" altLang="en-US" dirty="0"/>
              <a:t>周</a:t>
            </a:r>
          </a:p>
        </p:txBody>
      </p:sp>
      <p:sp>
        <p:nvSpPr>
          <p:cNvPr id="15" name="文字方塊 14">
            <a:extLst>
              <a:ext uri="{FF2B5EF4-FFF2-40B4-BE49-F238E27FC236}">
                <a16:creationId xmlns:a16="http://schemas.microsoft.com/office/drawing/2014/main" id="{4FF96A7E-61F7-9925-7CB7-AD29F0CAA71F}"/>
              </a:ext>
            </a:extLst>
          </p:cNvPr>
          <p:cNvSpPr txBox="1"/>
          <p:nvPr/>
        </p:nvSpPr>
        <p:spPr>
          <a:xfrm>
            <a:off x="2156460" y="5894685"/>
            <a:ext cx="7879080" cy="461665"/>
          </a:xfrm>
          <a:prstGeom prst="rect">
            <a:avLst/>
          </a:prstGeom>
          <a:noFill/>
        </p:spPr>
        <p:txBody>
          <a:bodyPr wrap="none" rtlCol="0">
            <a:spAutoFit/>
          </a:bodyPr>
          <a:lstStyle/>
          <a:p>
            <a:pPr algn="ctr"/>
            <a:r>
              <a:rPr lang="zh-TW" altLang="en-US" sz="2400" dirty="0"/>
              <a:t>作圖後即可輕易將趨勢及週期性與原始時間序列圖做比對</a:t>
            </a:r>
          </a:p>
        </p:txBody>
      </p:sp>
    </p:spTree>
    <p:extLst>
      <p:ext uri="{BB962C8B-B14F-4D97-AF65-F5344CB8AC3E}">
        <p14:creationId xmlns:p14="http://schemas.microsoft.com/office/powerpoint/2010/main" val="24308823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pPr>
              <a:lnSpc>
                <a:spcPct val="100000"/>
              </a:lnSpc>
            </a:pPr>
            <a:r>
              <a:rPr kumimoji="1" lang="en-US" altLang="zh-TW" dirty="0"/>
              <a:t>SVR</a:t>
            </a: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950A2FD-6A6F-0CEE-B272-B76AEBF3BDBC}"/>
              </a:ext>
            </a:extLst>
          </p:cNvPr>
          <p:cNvSpPr>
            <a:spLocks noGrp="1"/>
          </p:cNvSpPr>
          <p:nvPr>
            <p:ph type="sldNum" sz="quarter" idx="12"/>
          </p:nvPr>
        </p:nvSpPr>
        <p:spPr/>
        <p:txBody>
          <a:bodyPr/>
          <a:lstStyle/>
          <a:p>
            <a:fld id="{C3836E5B-D4B7-FA44-A0C9-2630295C2636}" type="slidenum">
              <a:rPr kumimoji="1" lang="zh-TW" altLang="en-US" smtClean="0"/>
              <a:t>120</a:t>
            </a:fld>
            <a:endParaRPr kumimoji="1" lang="zh-TW" altLang="en-US"/>
          </a:p>
        </p:txBody>
      </p:sp>
    </p:spTree>
    <p:extLst>
      <p:ext uri="{BB962C8B-B14F-4D97-AF65-F5344CB8AC3E}">
        <p14:creationId xmlns:p14="http://schemas.microsoft.com/office/powerpoint/2010/main" val="4230501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dirty="0">
                <a:latin typeface="微軟正黑體" panose="020B0604030504040204" pitchFamily="34" charset="-120"/>
                <a:ea typeface="微軟正黑體" panose="020B0604030504040204" pitchFamily="34" charset="-120"/>
              </a:rPr>
              <a:t>SVR</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838200" y="1220653"/>
            <a:ext cx="10515600" cy="5500822"/>
          </a:xfrm>
        </p:spPr>
        <p:txBody>
          <a:bodyPr>
            <a:normAutofit lnSpcReduction="10000"/>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模型概念：延續使用透過</a:t>
            </a:r>
            <a:r>
              <a:rPr kumimoji="1" lang="en-US" altLang="zh-TW" sz="2400" dirty="0">
                <a:latin typeface="微軟正黑體" panose="020B0604030504040204" pitchFamily="34" charset="-120"/>
                <a:ea typeface="微軟正黑體" panose="020B0604030504040204" pitchFamily="34" charset="-120"/>
              </a:rPr>
              <a:t>KNN</a:t>
            </a:r>
            <a:r>
              <a:rPr kumimoji="1" lang="zh-TW" altLang="en-US" sz="2400" dirty="0">
                <a:latin typeface="微軟正黑體" panose="020B0604030504040204" pitchFamily="34" charset="-120"/>
                <a:ea typeface="微軟正黑體" panose="020B0604030504040204" pitchFamily="34" charset="-120"/>
              </a:rPr>
              <a:t>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的訓練資料，再使用</a:t>
            </a:r>
            <a:r>
              <a:rPr kumimoji="1" lang="en-US" altLang="zh-TW" sz="2400" dirty="0">
                <a:latin typeface="微軟正黑體" panose="020B0604030504040204" pitchFamily="34" charset="-120"/>
                <a:ea typeface="微軟正黑體" panose="020B0604030504040204" pitchFamily="34" charset="-120"/>
              </a:rPr>
              <a:t>SVR</a:t>
            </a:r>
            <a:r>
              <a:rPr kumimoji="1" lang="zh-TW" altLang="en-US" sz="2400" dirty="0">
                <a:latin typeface="微軟正黑體" panose="020B0604030504040204" pitchFamily="34" charset="-120"/>
                <a:ea typeface="微軟正黑體" panose="020B0604030504040204" pitchFamily="34" charset="-120"/>
              </a:rPr>
              <a:t>預測</a:t>
            </a:r>
            <a:r>
              <a:rPr kumimoji="1" lang="en-US" altLang="zh-TW" sz="2400" dirty="0">
                <a:latin typeface="微軟正黑體" panose="020B0604030504040204" pitchFamily="34" charset="-120"/>
                <a:ea typeface="微軟正黑體" panose="020B0604030504040204" pitchFamily="34" charset="-120"/>
              </a:rPr>
              <a:t>holder 2 </a:t>
            </a:r>
            <a:r>
              <a:rPr kumimoji="1" lang="zh-TW" altLang="en-US" sz="2400" dirty="0">
                <a:latin typeface="微軟正黑體" panose="020B0604030504040204" pitchFamily="34" charset="-120"/>
                <a:ea typeface="微軟正黑體" panose="020B0604030504040204" pitchFamily="34" charset="-120"/>
              </a:rPr>
              <a:t>的液位</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基本參數：</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a:latin typeface="微軟正黑體" panose="020B0604030504040204" pitchFamily="34" charset="-120"/>
                <a:ea typeface="微軟正黑體" panose="020B0604030504040204" pitchFamily="34" charset="-120"/>
              </a:rPr>
              <a:t>KNN</a:t>
            </a:r>
            <a:r>
              <a:rPr kumimoji="1" lang="zh-TW" altLang="en-US" sz="2000" dirty="0">
                <a:latin typeface="微軟正黑體" panose="020B0604030504040204" pitchFamily="34" charset="-120"/>
                <a:ea typeface="微軟正黑體" panose="020B0604030504040204" pitchFamily="34" charset="-120"/>
              </a:rPr>
              <a:t>（</a:t>
            </a:r>
            <a:r>
              <a:rPr kumimoji="1" lang="en-US" altLang="zh-TW" sz="2000" dirty="0">
                <a:latin typeface="微軟正黑體" panose="020B0604030504040204" pitchFamily="34" charset="-120"/>
                <a:ea typeface="微軟正黑體" panose="020B0604030504040204" pitchFamily="34" charset="-120"/>
              </a:rPr>
              <a:t>local model</a:t>
            </a:r>
            <a:r>
              <a:rPr kumimoji="1" lang="zh-TW" altLang="en-US" sz="2000" dirty="0">
                <a:latin typeface="微軟正黑體" panose="020B0604030504040204" pitchFamily="34" charset="-120"/>
                <a:ea typeface="微軟正黑體" panose="020B0604030504040204" pitchFamily="34" charset="-120"/>
              </a:rPr>
              <a:t>）筆數：</a:t>
            </a:r>
            <a:r>
              <a:rPr kumimoji="1" lang="en-US" altLang="zh-TW" sz="2000" dirty="0">
                <a:latin typeface="微軟正黑體" panose="020B0604030504040204" pitchFamily="34" charset="-120"/>
                <a:ea typeface="微軟正黑體" panose="020B0604030504040204" pitchFamily="34" charset="-120"/>
              </a:rPr>
              <a:t>10</a:t>
            </a:r>
          </a:p>
          <a:p>
            <a:pPr lvl="1">
              <a:lnSpc>
                <a:spcPct val="150000"/>
              </a:lnSpc>
            </a:pPr>
            <a:r>
              <a:rPr lang="zh-TW" altLang="en-US" sz="2000" dirty="0">
                <a:latin typeface="微軟正黑體" panose="020B0604030504040204" pitchFamily="34" charset="-120"/>
                <a:ea typeface="微軟正黑體" panose="020B0604030504040204" pitchFamily="34" charset="-120"/>
              </a:rPr>
              <a:t>延遲時間（</a:t>
            </a:r>
            <a:r>
              <a:rPr lang="en-US" altLang="zh-TW" sz="2000" dirty="0">
                <a:latin typeface="微軟正黑體" panose="020B0604030504040204" pitchFamily="34" charset="-120"/>
                <a:ea typeface="微軟正黑體" panose="020B0604030504040204" pitchFamily="34" charset="-120"/>
              </a:rPr>
              <a:t> Predictor</a:t>
            </a:r>
            <a:r>
              <a:rPr lang="zh-TW" altLang="en-US" sz="2000" dirty="0">
                <a:latin typeface="微軟正黑體" panose="020B0604030504040204" pitchFamily="34" charset="-120"/>
                <a:ea typeface="微軟正黑體" panose="020B0604030504040204" pitchFamily="34" charset="-120"/>
              </a:rPr>
              <a:t>數量）：</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Training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1~239,999</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Testing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240,000~260,000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抽</a:t>
            </a:r>
            <a:r>
              <a:rPr lang="en-US" altLang="zh-TW" sz="2000" dirty="0">
                <a:latin typeface="微軟正黑體" panose="020B0604030504040204" pitchFamily="34" charset="-120"/>
                <a:ea typeface="微軟正黑體" panose="020B0604030504040204" pitchFamily="34" charset="-120"/>
              </a:rPr>
              <a:t>50</a:t>
            </a:r>
            <a:r>
              <a:rPr lang="zh-TW" altLang="en-US" sz="2000" dirty="0">
                <a:latin typeface="微軟正黑體" panose="020B0604030504040204" pitchFamily="34" charset="-120"/>
                <a:ea typeface="微軟正黑體" panose="020B0604030504040204" pitchFamily="34" charset="-120"/>
              </a:rPr>
              <a:t>個時間點做預測</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因</a:t>
            </a:r>
            <a:r>
              <a:rPr lang="en-US" altLang="zh-TW" sz="2400" dirty="0">
                <a:latin typeface="微軟正黑體" panose="020B0604030504040204" pitchFamily="34" charset="-120"/>
                <a:ea typeface="微軟正黑體" panose="020B0604030504040204" pitchFamily="34" charset="-120"/>
              </a:rPr>
              <a:t>holder 1 </a:t>
            </a:r>
            <a:r>
              <a:rPr lang="zh-TW" altLang="en-US" sz="2400" dirty="0">
                <a:latin typeface="微軟正黑體" panose="020B0604030504040204" pitchFamily="34" charset="-120"/>
                <a:ea typeface="微軟正黑體" panose="020B0604030504040204" pitchFamily="34" charset="-120"/>
              </a:rPr>
              <a:t>部分時間點下連續十分鐘的數值都不變，以致無法套用</a:t>
            </a:r>
            <a:r>
              <a:rPr lang="en-US" altLang="zh-TW" sz="2400" dirty="0">
                <a:latin typeface="微軟正黑體" panose="020B0604030504040204" pitchFamily="34" charset="-120"/>
                <a:ea typeface="微軟正黑體" panose="020B0604030504040204" pitchFamily="34" charset="-120"/>
              </a:rPr>
              <a:t>SVR</a:t>
            </a:r>
            <a:r>
              <a:rPr lang="zh-TW" altLang="en-US" sz="2400" dirty="0">
                <a:latin typeface="微軟正黑體" panose="020B0604030504040204" pitchFamily="34" charset="-120"/>
                <a:ea typeface="微軟正黑體" panose="020B0604030504040204" pitchFamily="34" charset="-120"/>
              </a:rPr>
              <a:t>模型，故改預測</a:t>
            </a:r>
            <a:r>
              <a:rPr lang="en-US" altLang="zh-TW" sz="2400" dirty="0">
                <a:latin typeface="微軟正黑體" panose="020B0604030504040204" pitchFamily="34" charset="-120"/>
                <a:ea typeface="微軟正黑體" panose="020B0604030504040204" pitchFamily="34" charset="-120"/>
              </a:rPr>
              <a:t>holder2</a:t>
            </a: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121</a:t>
            </a:fld>
            <a:endParaRPr kumimoji="1" lang="zh-TW" altLang="en-US"/>
          </a:p>
        </p:txBody>
      </p:sp>
    </p:spTree>
    <p:extLst>
      <p:ext uri="{BB962C8B-B14F-4D97-AF65-F5344CB8AC3E}">
        <p14:creationId xmlns:p14="http://schemas.microsoft.com/office/powerpoint/2010/main" val="29193987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62074"/>
            <a:ext cx="10515600" cy="5225493"/>
          </a:xfrm>
        </p:spPr>
        <p:txBody>
          <a:bodyPr>
            <a:normAutofit/>
          </a:bodyPr>
          <a:lstStyle/>
          <a:p>
            <a:pPr marL="0" indent="0">
              <a:lnSpc>
                <a:spcPct val="150000"/>
              </a:lnSpc>
              <a:buNone/>
            </a:pPr>
            <a:r>
              <a:rPr lang="zh-TW" altLang="en-US" dirty="0"/>
              <a:t>先以 </a:t>
            </a:r>
            <a:r>
              <a:rPr lang="en-US" altLang="zh-TW" dirty="0"/>
              <a:t>7/1~7/7</a:t>
            </a:r>
            <a:r>
              <a:rPr lang="zh-TW" altLang="en-US" dirty="0"/>
              <a:t> 的 </a:t>
            </a:r>
            <a:r>
              <a:rPr lang="en-US" altLang="zh-TW" dirty="0"/>
              <a:t>10,080 </a:t>
            </a:r>
            <a:r>
              <a:rPr lang="zh-TW" altLang="en-US" dirty="0"/>
              <a:t>筆資料作為訓練資</a:t>
            </a:r>
            <a:endParaRPr lang="en-US" altLang="zh-TW" dirty="0"/>
          </a:p>
          <a:p>
            <a:pPr marL="0" indent="0">
              <a:lnSpc>
                <a:spcPct val="150000"/>
              </a:lnSpc>
              <a:buNone/>
            </a:pPr>
            <a:r>
              <a:rPr lang="zh-TW" altLang="en-US" dirty="0"/>
              <a:t>料，預測未來大致上的走向</a:t>
            </a:r>
            <a:endParaRPr lang="en-US" altLang="zh-TW" dirty="0"/>
          </a:p>
          <a:p>
            <a:pPr marL="0" indent="0">
              <a:lnSpc>
                <a:spcPct val="150000"/>
              </a:lnSpc>
              <a:buNone/>
            </a:pPr>
            <a:endParaRPr lang="en-US" altLang="zh-TW" dirty="0"/>
          </a:p>
          <a:p>
            <a:pPr marL="0" indent="0">
              <a:lnSpc>
                <a:spcPct val="150000"/>
              </a:lnSpc>
              <a:buNone/>
            </a:pPr>
            <a:r>
              <a:rPr lang="zh-TW" altLang="en-US" dirty="0"/>
              <a:t>此圖為 </a:t>
            </a:r>
            <a:r>
              <a:rPr lang="en-US" altLang="zh-TW" dirty="0"/>
              <a:t>7/1</a:t>
            </a:r>
            <a:r>
              <a:rPr lang="zh-TW" altLang="en-US" dirty="0"/>
              <a:t> 的</a:t>
            </a:r>
            <a:r>
              <a:rPr lang="en-US" altLang="zh-TW" dirty="0"/>
              <a:t>1440</a:t>
            </a:r>
            <a:r>
              <a:rPr lang="zh-TW" altLang="en-US" dirty="0"/>
              <a:t>筆資料，</a:t>
            </a:r>
            <a:endParaRPr lang="en-US" altLang="zh-TW" dirty="0"/>
          </a:p>
          <a:p>
            <a:pPr marL="0" indent="0">
              <a:lnSpc>
                <a:spcPct val="150000"/>
              </a:lnSpc>
              <a:buNone/>
            </a:pPr>
            <a:r>
              <a:rPr lang="zh-TW" altLang="en-US" dirty="0"/>
              <a:t>可見 </a:t>
            </a:r>
            <a:r>
              <a:rPr lang="en-US" altLang="zh-TW" dirty="0"/>
              <a:t>RBF</a:t>
            </a:r>
            <a:r>
              <a:rPr lang="zh-TW" altLang="en-US" dirty="0"/>
              <a:t> </a:t>
            </a:r>
            <a:r>
              <a:rPr lang="en-US" altLang="zh-TW" dirty="0"/>
              <a:t>kernel</a:t>
            </a:r>
            <a:r>
              <a:rPr lang="zh-TW" altLang="en-US" dirty="0"/>
              <a:t> 可以預測一些細小的趨勢</a:t>
            </a:r>
            <a:endParaRPr lang="en-US" altLang="zh-TW" dirty="0"/>
          </a:p>
          <a:p>
            <a:pPr marL="0" indent="0">
              <a:lnSpc>
                <a:spcPct val="150000"/>
              </a:lnSpc>
              <a:buNone/>
            </a:pPr>
            <a:r>
              <a:rPr lang="zh-TW" altLang="en-US" dirty="0"/>
              <a:t>（</a:t>
            </a:r>
            <a:r>
              <a:rPr lang="en-US" altLang="zh-TW" dirty="0"/>
              <a:t>g</a:t>
            </a:r>
            <a:r>
              <a:rPr lang="zh-TW" altLang="en-US" dirty="0"/>
              <a:t>調整為</a:t>
            </a:r>
            <a:r>
              <a:rPr lang="en-US" altLang="zh-TW" dirty="0"/>
              <a:t>0.0001</a:t>
            </a:r>
            <a:r>
              <a:rPr lang="zh-TW" altLang="en-US" dirty="0"/>
              <a:t>）</a:t>
            </a:r>
          </a:p>
        </p:txBody>
      </p:sp>
      <p:pic>
        <p:nvPicPr>
          <p:cNvPr id="8" name="圖片 7"/>
          <p:cNvPicPr>
            <a:picLocks noChangeAspect="1"/>
          </p:cNvPicPr>
          <p:nvPr/>
        </p:nvPicPr>
        <p:blipFill>
          <a:blip r:embed="rId2"/>
          <a:stretch>
            <a:fillRect/>
          </a:stretch>
        </p:blipFill>
        <p:spPr>
          <a:xfrm>
            <a:off x="7572234" y="788043"/>
            <a:ext cx="3317437" cy="2810864"/>
          </a:xfrm>
          <a:prstGeom prst="rect">
            <a:avLst/>
          </a:prstGeom>
        </p:spPr>
      </p:pic>
      <p:pic>
        <p:nvPicPr>
          <p:cNvPr id="9" name="圖片 8"/>
          <p:cNvPicPr>
            <a:picLocks noChangeAspect="1"/>
          </p:cNvPicPr>
          <p:nvPr/>
        </p:nvPicPr>
        <p:blipFill>
          <a:blip r:embed="rId3"/>
          <a:stretch>
            <a:fillRect/>
          </a:stretch>
        </p:blipFill>
        <p:spPr>
          <a:xfrm>
            <a:off x="7411884" y="3747295"/>
            <a:ext cx="3477787" cy="2996248"/>
          </a:xfrm>
          <a:prstGeom prst="rect">
            <a:avLst/>
          </a:prstGeom>
        </p:spPr>
      </p:pic>
      <p:sp>
        <p:nvSpPr>
          <p:cNvPr id="10" name="標題 1">
            <a:extLst>
              <a:ext uri="{FF2B5EF4-FFF2-40B4-BE49-F238E27FC236}">
                <a16:creationId xmlns:a16="http://schemas.microsoft.com/office/drawing/2014/main" id="{86FE8CF2-B5CC-38DB-1A2B-57B6996F1B53}"/>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1EFB01B1-C580-2D48-0309-88998020D2F5}"/>
              </a:ext>
            </a:extLst>
          </p:cNvPr>
          <p:cNvSpPr>
            <a:spLocks noGrp="1"/>
          </p:cNvSpPr>
          <p:nvPr>
            <p:ph type="sldNum" sz="quarter" idx="12"/>
          </p:nvPr>
        </p:nvSpPr>
        <p:spPr/>
        <p:txBody>
          <a:bodyPr/>
          <a:lstStyle/>
          <a:p>
            <a:fld id="{C3836E5B-D4B7-FA44-A0C9-2630295C2636}" type="slidenum">
              <a:rPr kumimoji="1" lang="zh-TW" altLang="en-US" smtClean="0"/>
              <a:t>122</a:t>
            </a:fld>
            <a:endParaRPr kumimoji="1" lang="zh-TW" altLang="en-US"/>
          </a:p>
        </p:txBody>
      </p:sp>
    </p:spTree>
    <p:extLst>
      <p:ext uri="{BB962C8B-B14F-4D97-AF65-F5344CB8AC3E}">
        <p14:creationId xmlns:p14="http://schemas.microsoft.com/office/powerpoint/2010/main" val="30554904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10962"/>
            <a:ext cx="10515600" cy="4966001"/>
          </a:xfrm>
        </p:spPr>
        <p:txBody>
          <a:bodyPr>
            <a:normAutofit fontScale="92500"/>
          </a:bodyPr>
          <a:lstStyle/>
          <a:p>
            <a:pPr>
              <a:lnSpc>
                <a:spcPct val="150000"/>
              </a:lnSpc>
            </a:pPr>
            <a:r>
              <a:rPr lang="en-US" altLang="zh-TW" dirty="0"/>
              <a:t>7/2</a:t>
            </a:r>
            <a:r>
              <a:rPr lang="zh-TW" altLang="en-US" dirty="0"/>
              <a:t>的</a:t>
            </a:r>
            <a:r>
              <a:rPr lang="en-US" altLang="zh-TW" dirty="0"/>
              <a:t>1440</a:t>
            </a:r>
            <a:r>
              <a:rPr lang="zh-TW" altLang="en-US" dirty="0"/>
              <a:t>筆資料</a:t>
            </a:r>
            <a:endParaRPr lang="en-US" altLang="zh-TW" dirty="0"/>
          </a:p>
          <a:p>
            <a:pPr>
              <a:lnSpc>
                <a:spcPct val="150000"/>
              </a:lnSpc>
            </a:pPr>
            <a:endParaRPr lang="en-US" altLang="zh-TW" dirty="0"/>
          </a:p>
          <a:p>
            <a:pPr>
              <a:lnSpc>
                <a:spcPct val="150000"/>
              </a:lnSpc>
            </a:pPr>
            <a:endParaRPr lang="en-US" altLang="zh-TW" dirty="0"/>
          </a:p>
          <a:p>
            <a:pPr marL="0" indent="0">
              <a:lnSpc>
                <a:spcPct val="150000"/>
              </a:lnSpc>
              <a:buNone/>
            </a:pPr>
            <a:endParaRPr lang="en-US" altLang="zh-TW" dirty="0"/>
          </a:p>
          <a:p>
            <a:pPr marL="0" indent="0">
              <a:lnSpc>
                <a:spcPct val="150000"/>
              </a:lnSpc>
              <a:buNone/>
            </a:pPr>
            <a:endParaRPr lang="en-US" altLang="zh-TW" dirty="0"/>
          </a:p>
          <a:p>
            <a:pPr>
              <a:lnSpc>
                <a:spcPct val="150000"/>
              </a:lnSpc>
            </a:pPr>
            <a:r>
              <a:rPr lang="zh-TW" altLang="en-US" dirty="0"/>
              <a:t>之後嘗試方向：上課學到此單元後是否有其他優化模型的方法，在跑一個月的資料時花費時間過長，未來還得尋找使效能提高的方法</a:t>
            </a:r>
          </a:p>
        </p:txBody>
      </p:sp>
      <p:pic>
        <p:nvPicPr>
          <p:cNvPr id="4" name="圖片 3"/>
          <p:cNvPicPr>
            <a:picLocks noChangeAspect="1"/>
          </p:cNvPicPr>
          <p:nvPr/>
        </p:nvPicPr>
        <p:blipFill>
          <a:blip r:embed="rId2"/>
          <a:stretch>
            <a:fillRect/>
          </a:stretch>
        </p:blipFill>
        <p:spPr>
          <a:xfrm>
            <a:off x="4285145" y="1944365"/>
            <a:ext cx="3621709" cy="2969269"/>
          </a:xfrm>
          <a:prstGeom prst="rect">
            <a:avLst/>
          </a:prstGeom>
        </p:spPr>
      </p:pic>
      <p:sp>
        <p:nvSpPr>
          <p:cNvPr id="5" name="標題 1">
            <a:extLst>
              <a:ext uri="{FF2B5EF4-FFF2-40B4-BE49-F238E27FC236}">
                <a16:creationId xmlns:a16="http://schemas.microsoft.com/office/drawing/2014/main" id="{19C30E72-2E7B-4308-02FD-1F78FA3FFB4D}"/>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SVR</a:t>
            </a:r>
            <a:endParaRPr lang="zh-TW" altLang="en-US" dirty="0"/>
          </a:p>
        </p:txBody>
      </p:sp>
      <p:sp>
        <p:nvSpPr>
          <p:cNvPr id="2" name="投影片編號版面配置區 1">
            <a:extLst>
              <a:ext uri="{FF2B5EF4-FFF2-40B4-BE49-F238E27FC236}">
                <a16:creationId xmlns:a16="http://schemas.microsoft.com/office/drawing/2014/main" id="{C0F47CBA-08AE-E8D0-19D7-ECEC16260CC7}"/>
              </a:ext>
            </a:extLst>
          </p:cNvPr>
          <p:cNvSpPr>
            <a:spLocks noGrp="1"/>
          </p:cNvSpPr>
          <p:nvPr>
            <p:ph type="sldNum" sz="quarter" idx="12"/>
          </p:nvPr>
        </p:nvSpPr>
        <p:spPr/>
        <p:txBody>
          <a:bodyPr/>
          <a:lstStyle/>
          <a:p>
            <a:fld id="{C3836E5B-D4B7-FA44-A0C9-2630295C2636}" type="slidenum">
              <a:rPr kumimoji="1" lang="zh-TW" altLang="en-US" smtClean="0"/>
              <a:t>123</a:t>
            </a:fld>
            <a:endParaRPr kumimoji="1" lang="zh-TW" altLang="en-US"/>
          </a:p>
        </p:txBody>
      </p:sp>
    </p:spTree>
    <p:extLst>
      <p:ext uri="{BB962C8B-B14F-4D97-AF65-F5344CB8AC3E}">
        <p14:creationId xmlns:p14="http://schemas.microsoft.com/office/powerpoint/2010/main" val="15492298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535640" y="66764"/>
            <a:ext cx="10515600" cy="845837"/>
          </a:xfrm>
        </p:spPr>
        <p:txBody>
          <a:bodyPr/>
          <a:lstStyle/>
          <a:p>
            <a:r>
              <a:rPr lang="en-US" altLang="zh-TW" dirty="0">
                <a:latin typeface="微軟正黑體" panose="020B0604030504040204" pitchFamily="34" charset="-120"/>
                <a:ea typeface="微軟正黑體" panose="020B0604030504040204" pitchFamily="34" charset="-120"/>
              </a:rPr>
              <a:t>SVR</a:t>
            </a:r>
            <a:r>
              <a:rPr lang="zh-TW" altLang="en-US" dirty="0">
                <a:latin typeface="微軟正黑體" panose="020B0604030504040204" pitchFamily="34" charset="-120"/>
                <a:ea typeface="微軟正黑體" panose="020B0604030504040204" pitchFamily="34" charset="-120"/>
              </a:rPr>
              <a:t> 預測結果</a:t>
            </a:r>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124</a:t>
            </a:fld>
            <a:endParaRPr kumimoji="1" lang="zh-TW" altLang="en-US"/>
          </a:p>
        </p:txBody>
      </p:sp>
      <p:sp>
        <p:nvSpPr>
          <p:cNvPr id="14" name="內容版面配置區 2">
            <a:extLst>
              <a:ext uri="{FF2B5EF4-FFF2-40B4-BE49-F238E27FC236}">
                <a16:creationId xmlns:a16="http://schemas.microsoft.com/office/drawing/2014/main" id="{386B1968-A464-FCC6-FA80-928B9AE786B4}"/>
              </a:ext>
            </a:extLst>
          </p:cNvPr>
          <p:cNvSpPr txBox="1">
            <a:spLocks/>
          </p:cNvSpPr>
          <p:nvPr/>
        </p:nvSpPr>
        <p:spPr>
          <a:xfrm>
            <a:off x="535640" y="5083209"/>
            <a:ext cx="11120719" cy="17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1600" dirty="0">
                <a:latin typeface="微軟正黑體" panose="020B0604030504040204" pitchFamily="34" charset="-120"/>
                <a:ea typeface="微軟正黑體" panose="020B0604030504040204" pitchFamily="34" charset="-120"/>
              </a:rPr>
              <a:t>Poly </a:t>
            </a:r>
            <a:r>
              <a:rPr lang="zh-TW" altLang="en-US" sz="1600" dirty="0">
                <a:latin typeface="微軟正黑體" panose="020B0604030504040204" pitchFamily="34" charset="-120"/>
                <a:ea typeface="微軟正黑體" panose="020B0604030504040204" pitchFamily="34" charset="-120"/>
              </a:rPr>
              <a:t>模式下，</a:t>
            </a:r>
            <a:r>
              <a:rPr lang="en-US" altLang="zh-TW" sz="1600" dirty="0">
                <a:latin typeface="微軟正黑體" panose="020B0604030504040204" pitchFamily="34" charset="-120"/>
                <a:ea typeface="微軟正黑體" panose="020B0604030504040204" pitchFamily="34" charset="-120"/>
              </a:rPr>
              <a:t>SVR</a:t>
            </a:r>
            <a:r>
              <a:rPr lang="zh-TW" altLang="en-US" sz="1600" dirty="0">
                <a:latin typeface="微軟正黑體" panose="020B0604030504040204" pitchFamily="34" charset="-120"/>
                <a:ea typeface="微軟正黑體" panose="020B0604030504040204" pitchFamily="34" charset="-120"/>
              </a:rPr>
              <a:t>有可能會有預測值不在</a:t>
            </a:r>
            <a:r>
              <a:rPr lang="en-US" altLang="zh-TW" sz="1600" dirty="0">
                <a:latin typeface="微軟正黑體" panose="020B0604030504040204" pitchFamily="34" charset="-120"/>
                <a:ea typeface="微軟正黑體" panose="020B0604030504040204" pitchFamily="34" charset="-120"/>
              </a:rPr>
              <a:t>0-100</a:t>
            </a:r>
            <a:r>
              <a:rPr lang="zh-TW" altLang="en-US" sz="1600" dirty="0">
                <a:latin typeface="微軟正黑體" panose="020B0604030504040204" pitchFamily="34" charset="-120"/>
                <a:ea typeface="微軟正黑體" panose="020B0604030504040204" pitchFamily="34" charset="-120"/>
              </a:rPr>
              <a:t>之間的問題，若移除該筆預測</a:t>
            </a:r>
            <a:r>
              <a:rPr lang="en-US" altLang="zh-TW" sz="1600" dirty="0">
                <a:latin typeface="微軟正黑體" panose="020B0604030504040204" pitchFamily="34" charset="-120"/>
                <a:ea typeface="微軟正黑體" panose="020B0604030504040204" pitchFamily="34" charset="-120"/>
              </a:rPr>
              <a:t>MAPE</a:t>
            </a:r>
            <a:r>
              <a:rPr lang="zh-TW" altLang="en-US" sz="1600" dirty="0">
                <a:latin typeface="微軟正黑體" panose="020B0604030504040204" pitchFamily="34" charset="-120"/>
                <a:ea typeface="微軟正黑體" panose="020B0604030504040204" pitchFamily="34" charset="-120"/>
              </a:rPr>
              <a:t>會從</a:t>
            </a:r>
            <a:r>
              <a:rPr lang="en-US" altLang="zh-TW" sz="1600" dirty="0">
                <a:latin typeface="微軟正黑體" panose="020B0604030504040204" pitchFamily="34" charset="-120"/>
                <a:ea typeface="微軟正黑體" panose="020B0604030504040204" pitchFamily="34" charset="-120"/>
              </a:rPr>
              <a:t>313%</a:t>
            </a:r>
            <a:r>
              <a:rPr lang="zh-TW" altLang="en-US" sz="1600" dirty="0">
                <a:latin typeface="微軟正黑體" panose="020B0604030504040204" pitchFamily="34" charset="-120"/>
                <a:ea typeface="微軟正黑體" panose="020B0604030504040204" pitchFamily="34" charset="-120"/>
              </a:rPr>
              <a:t>下降到</a:t>
            </a:r>
            <a:r>
              <a:rPr lang="en-US" altLang="zh-TW" sz="1600" dirty="0">
                <a:latin typeface="微軟正黑體" panose="020B0604030504040204" pitchFamily="34" charset="-120"/>
                <a:ea typeface="微軟正黑體" panose="020B0604030504040204" pitchFamily="34" charset="-120"/>
              </a:rPr>
              <a:t>46.6%</a:t>
            </a:r>
            <a:r>
              <a:rPr lang="zh-TW" altLang="en-US" sz="1600" dirty="0">
                <a:latin typeface="微軟正黑體" panose="020B0604030504040204" pitchFamily="34" charset="-120"/>
                <a:ea typeface="微軟正黑體" panose="020B0604030504040204" pitchFamily="34" charset="-120"/>
              </a:rPr>
              <a:t>，與其他方法的誤差差不多。 </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這次沒有驗證三種模型在不同</a:t>
            </a:r>
            <a:r>
              <a:rPr lang="en-US" altLang="zh-TW" sz="1600" dirty="0">
                <a:latin typeface="微軟正黑體" panose="020B0604030504040204" pitchFamily="34" charset="-120"/>
                <a:ea typeface="微軟正黑體" panose="020B0604030504040204" pitchFamily="34" charset="-120"/>
              </a:rPr>
              <a:t>cost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gamma</a:t>
            </a:r>
            <a:r>
              <a:rPr lang="zh-TW" altLang="en-US" sz="1600" dirty="0">
                <a:latin typeface="微軟正黑體" panose="020B0604030504040204" pitchFamily="34" charset="-120"/>
                <a:ea typeface="微軟正黑體" panose="020B0604030504040204" pitchFamily="34" charset="-120"/>
              </a:rPr>
              <a:t>值下的預測結果，在參數的設定上還需要多番嘗試</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三個相比較下</a:t>
            </a:r>
            <a:r>
              <a:rPr lang="en-US" altLang="zh-TW" sz="1600" dirty="0">
                <a:latin typeface="微軟正黑體" panose="020B0604030504040204" pitchFamily="34" charset="-120"/>
                <a:ea typeface="微軟正黑體" panose="020B0604030504040204" pitchFamily="34" charset="-120"/>
              </a:rPr>
              <a:t>radial</a:t>
            </a:r>
            <a:r>
              <a:rPr lang="zh-TW" altLang="en-US" sz="1600" dirty="0">
                <a:latin typeface="微軟正黑體" panose="020B0604030504040204" pitchFamily="34" charset="-120"/>
                <a:ea typeface="微軟正黑體" panose="020B0604030504040204" pitchFamily="34" charset="-120"/>
              </a:rPr>
              <a:t>會有比較好的預測結果。</a:t>
            </a:r>
            <a:endParaRPr lang="en-US" altLang="zh-TW" sz="1600" dirty="0">
              <a:latin typeface="微軟正黑體" panose="020B0604030504040204" pitchFamily="34" charset="-120"/>
              <a:ea typeface="微軟正黑體" panose="020B0604030504040204" pitchFamily="34" charset="-120"/>
            </a:endParaRPr>
          </a:p>
        </p:txBody>
      </p:sp>
      <p:graphicFrame>
        <p:nvGraphicFramePr>
          <p:cNvPr id="6" name="內容版面配置區 5">
            <a:extLst>
              <a:ext uri="{FF2B5EF4-FFF2-40B4-BE49-F238E27FC236}">
                <a16:creationId xmlns:a16="http://schemas.microsoft.com/office/drawing/2014/main" id="{F8A282B0-437E-3864-4B33-845F3AA631E2}"/>
              </a:ext>
            </a:extLst>
          </p:cNvPr>
          <p:cNvGraphicFramePr>
            <a:graphicFrameLocks noGrp="1"/>
          </p:cNvGraphicFramePr>
          <p:nvPr>
            <p:ph idx="1"/>
            <p:extLst>
              <p:ext uri="{D42A27DB-BD31-4B8C-83A1-F6EECF244321}">
                <p14:modId xmlns:p14="http://schemas.microsoft.com/office/powerpoint/2010/main" val="3958741260"/>
              </p:ext>
            </p:extLst>
          </p:nvPr>
        </p:nvGraphicFramePr>
        <p:xfrm>
          <a:off x="535639" y="768134"/>
          <a:ext cx="11186499" cy="4294449"/>
        </p:xfrm>
        <a:graphic>
          <a:graphicData uri="http://schemas.openxmlformats.org/drawingml/2006/table">
            <a:tbl>
              <a:tblPr firstRow="1" firstCol="1" bandRow="1">
                <a:tableStyleId>{073A0DAA-6AF3-43AB-8588-CEC1D06C72B9}</a:tableStyleId>
              </a:tblPr>
              <a:tblGrid>
                <a:gridCol w="962250">
                  <a:extLst>
                    <a:ext uri="{9D8B030D-6E8A-4147-A177-3AD203B41FA5}">
                      <a16:colId xmlns:a16="http://schemas.microsoft.com/office/drawing/2014/main" val="4127624570"/>
                    </a:ext>
                  </a:extLst>
                </a:gridCol>
                <a:gridCol w="856428">
                  <a:extLst>
                    <a:ext uri="{9D8B030D-6E8A-4147-A177-3AD203B41FA5}">
                      <a16:colId xmlns:a16="http://schemas.microsoft.com/office/drawing/2014/main" val="2644611198"/>
                    </a:ext>
                  </a:extLst>
                </a:gridCol>
                <a:gridCol w="1534385">
                  <a:extLst>
                    <a:ext uri="{9D8B030D-6E8A-4147-A177-3AD203B41FA5}">
                      <a16:colId xmlns:a16="http://schemas.microsoft.com/office/drawing/2014/main" val="2347626690"/>
                    </a:ext>
                  </a:extLst>
                </a:gridCol>
                <a:gridCol w="1456298">
                  <a:extLst>
                    <a:ext uri="{9D8B030D-6E8A-4147-A177-3AD203B41FA5}">
                      <a16:colId xmlns:a16="http://schemas.microsoft.com/office/drawing/2014/main" val="3920272054"/>
                    </a:ext>
                  </a:extLst>
                </a:gridCol>
                <a:gridCol w="1198366">
                  <a:extLst>
                    <a:ext uri="{9D8B030D-6E8A-4147-A177-3AD203B41FA5}">
                      <a16:colId xmlns:a16="http://schemas.microsoft.com/office/drawing/2014/main" val="3584473301"/>
                    </a:ext>
                  </a:extLst>
                </a:gridCol>
                <a:gridCol w="1326802">
                  <a:extLst>
                    <a:ext uri="{9D8B030D-6E8A-4147-A177-3AD203B41FA5}">
                      <a16:colId xmlns:a16="http://schemas.microsoft.com/office/drawing/2014/main" val="107671727"/>
                    </a:ext>
                  </a:extLst>
                </a:gridCol>
                <a:gridCol w="1326802">
                  <a:extLst>
                    <a:ext uri="{9D8B030D-6E8A-4147-A177-3AD203B41FA5}">
                      <a16:colId xmlns:a16="http://schemas.microsoft.com/office/drawing/2014/main" val="274042639"/>
                    </a:ext>
                  </a:extLst>
                </a:gridCol>
                <a:gridCol w="1198366">
                  <a:extLst>
                    <a:ext uri="{9D8B030D-6E8A-4147-A177-3AD203B41FA5}">
                      <a16:colId xmlns:a16="http://schemas.microsoft.com/office/drawing/2014/main" val="23894562"/>
                    </a:ext>
                  </a:extLst>
                </a:gridCol>
                <a:gridCol w="1326802">
                  <a:extLst>
                    <a:ext uri="{9D8B030D-6E8A-4147-A177-3AD203B41FA5}">
                      <a16:colId xmlns:a16="http://schemas.microsoft.com/office/drawing/2014/main" val="4084486512"/>
                    </a:ext>
                  </a:extLst>
                </a:gridCol>
              </a:tblGrid>
              <a:tr h="0">
                <a:tc>
                  <a:txBody>
                    <a:bodyPr/>
                    <a:lstStyle/>
                    <a:p>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 </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5</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30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60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120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180</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93958715"/>
                  </a:ext>
                </a:extLst>
              </a:tr>
              <a:tr h="517083">
                <a:tc rowSpan="2">
                  <a:txBody>
                    <a:bodyPr/>
                    <a:lstStyle/>
                    <a:p>
                      <a:pPr algn="l"/>
                      <a:r>
                        <a:rPr lang="en-US" altLang="zh-TW" sz="1800" kern="100" dirty="0">
                          <a:effectLst/>
                        </a:rPr>
                        <a:t>Linear</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0.4261456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3.145673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6.784556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25.01983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42.30067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72.63114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67.00397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371668177"/>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0.05187703</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3.261367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14.38604</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174.8987</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512.2371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1218.83</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907.9664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129144756"/>
                  </a:ext>
                </a:extLst>
              </a:tr>
              <a:tr h="517083">
                <a:tc rowSpan="2">
                  <a:txBody>
                    <a:bodyPr/>
                    <a:lstStyle/>
                    <a:p>
                      <a:pPr algn="l"/>
                      <a:r>
                        <a:rPr lang="en-US" altLang="zh-TW" sz="1800" kern="100" dirty="0">
                          <a:effectLst/>
                        </a:rPr>
                        <a:t>Poly</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2.515347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3.924636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pPr>
                        <a:tabLst>
                          <a:tab pos="622935" algn="l"/>
                        </a:tabLst>
                      </a:pPr>
                      <a:r>
                        <a:rPr lang="en-US" sz="1800" kern="100" dirty="0">
                          <a:effectLst/>
                        </a:rPr>
                        <a:t>5.806407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15.2225</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30.64096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313.4182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1922.519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236256683"/>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13.04071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11.24854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15.81302</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78.4531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231.9618</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754931.7</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26983441</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3834767162"/>
                  </a:ext>
                </a:extLst>
              </a:tr>
              <a:tr h="517083">
                <a:tc rowSpan="2">
                  <a:txBody>
                    <a:bodyPr/>
                    <a:lstStyle/>
                    <a:p>
                      <a:pPr algn="l"/>
                      <a:r>
                        <a:rPr lang="en-US" altLang="zh-TW" sz="1800" kern="100" dirty="0">
                          <a:effectLst/>
                        </a:rPr>
                        <a:t>radial</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nchor="ctr"/>
                </a:tc>
                <a:tc>
                  <a:txBody>
                    <a:bodyPr/>
                    <a:lstStyle/>
                    <a:p>
                      <a:r>
                        <a:rPr lang="en-US" sz="1800" kern="100" dirty="0">
                          <a:effectLst/>
                        </a:rPr>
                        <a:t>MAPE</a:t>
                      </a:r>
                    </a:p>
                    <a:p>
                      <a:r>
                        <a:rPr lang="en-US" altLang="zh-TW" sz="1800" kern="100" dirty="0">
                          <a:effectLst/>
                        </a:rPr>
                        <a:t>(%)</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0.6293486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2.633268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4.532189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18.66392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24.86838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37.89309</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50.17901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1308898133"/>
                  </a:ext>
                </a:extLst>
              </a:tr>
              <a:tr h="517083">
                <a:tc vMerge="1">
                  <a:txBody>
                    <a:bodyPr/>
                    <a:lstStyle/>
                    <a:p>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MSE</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0.1154897</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a:effectLst/>
                        </a:rPr>
                        <a:t>2.131208</a:t>
                      </a:r>
                      <a:endParaRPr lang="zh-TW" sz="18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8.227162</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90.23924</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192.1186</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349.5968</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tc>
                  <a:txBody>
                    <a:bodyPr/>
                    <a:lstStyle/>
                    <a:p>
                      <a:r>
                        <a:rPr lang="en-US" sz="1800" kern="100" dirty="0">
                          <a:effectLst/>
                        </a:rPr>
                        <a:t>548.9701</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2031" marR="112031" marT="0" marB="0"/>
                </a:tc>
                <a:extLst>
                  <a:ext uri="{0D108BD9-81ED-4DB2-BD59-A6C34878D82A}">
                    <a16:rowId xmlns:a16="http://schemas.microsoft.com/office/drawing/2014/main" val="28711746"/>
                  </a:ext>
                </a:extLst>
              </a:tr>
            </a:tbl>
          </a:graphicData>
        </a:graphic>
      </p:graphicFrame>
      <p:sp>
        <p:nvSpPr>
          <p:cNvPr id="7" name="矩形 6">
            <a:extLst>
              <a:ext uri="{FF2B5EF4-FFF2-40B4-BE49-F238E27FC236}">
                <a16:creationId xmlns:a16="http://schemas.microsoft.com/office/drawing/2014/main" id="{7E27DED1-6CE3-A0BF-5882-B33316C5B63B}"/>
              </a:ext>
            </a:extLst>
          </p:cNvPr>
          <p:cNvSpPr/>
          <p:nvPr/>
        </p:nvSpPr>
        <p:spPr>
          <a:xfrm>
            <a:off x="9070423" y="2578371"/>
            <a:ext cx="2585936" cy="12505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58390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5026566" y="2759144"/>
            <a:ext cx="6097554" cy="769441"/>
          </a:xfrm>
          <a:prstGeom prst="rect">
            <a:avLst/>
          </a:prstGeom>
          <a:noFill/>
        </p:spPr>
        <p:txBody>
          <a:bodyPr wrap="square">
            <a:spAutoFit/>
          </a:bodyPr>
          <a:lstStyle/>
          <a:p>
            <a:r>
              <a:rPr lang="en-US" altLang="zh-TW" sz="4400" dirty="0">
                <a:latin typeface="微軟正黑體" panose="020B0604030504040204" pitchFamily="34" charset="-120"/>
                <a:ea typeface="微軟正黑體" panose="020B0604030504040204" pitchFamily="34" charset="-120"/>
              </a:rPr>
              <a:t>ARIMA</a:t>
            </a:r>
            <a:endParaRPr lang="zh-TW" altLang="en-US" sz="44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504DABF5-018E-E295-5774-0023A94C080A}"/>
              </a:ext>
            </a:extLst>
          </p:cNvPr>
          <p:cNvSpPr>
            <a:spLocks noGrp="1"/>
          </p:cNvSpPr>
          <p:nvPr>
            <p:ph type="sldNum" sz="quarter" idx="12"/>
          </p:nvPr>
        </p:nvSpPr>
        <p:spPr/>
        <p:txBody>
          <a:bodyPr/>
          <a:lstStyle/>
          <a:p>
            <a:fld id="{C3836E5B-D4B7-FA44-A0C9-2630295C2636}" type="slidenum">
              <a:rPr kumimoji="1" lang="zh-TW" altLang="en-US" smtClean="0"/>
              <a:t>125</a:t>
            </a:fld>
            <a:endParaRPr kumimoji="1" lang="zh-TW" altLang="en-US"/>
          </a:p>
        </p:txBody>
      </p:sp>
    </p:spTree>
    <p:extLst>
      <p:ext uri="{BB962C8B-B14F-4D97-AF65-F5344CB8AC3E}">
        <p14:creationId xmlns:p14="http://schemas.microsoft.com/office/powerpoint/2010/main" val="19821201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4880F482-26F9-4020-BB22-9304F08F4336}"/>
              </a:ext>
            </a:extLst>
          </p:cNvPr>
          <p:cNvSpPr txBox="1"/>
          <p:nvPr/>
        </p:nvSpPr>
        <p:spPr>
          <a:xfrm>
            <a:off x="233221" y="1107369"/>
            <a:ext cx="11725557" cy="5564472"/>
          </a:xfrm>
          <a:prstGeom prst="rect">
            <a:avLst/>
          </a:prstGeom>
          <a:noFill/>
        </p:spPr>
        <p:txBody>
          <a:bodyPr wrap="square">
            <a:spAutoFit/>
          </a:bodyPr>
          <a:lstStyle/>
          <a:p>
            <a:pPr marL="228600" indent="-228600">
              <a:lnSpc>
                <a:spcPct val="150000"/>
              </a:lnSpc>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我們先嘗試以一周</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一月之</a:t>
            </a:r>
            <a:r>
              <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大時間尺度</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作為頻率</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，訓練及預測六個月的資料，發現</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預測時間過久，預測結果</a:t>
            </a:r>
            <a:r>
              <a:rPr lang="zh-TW" altLang="en-US" sz="2400" b="1" kern="100" dirty="0">
                <a:latin typeface="微軟正黑體" panose="020B0604030504040204" pitchFamily="34" charset="-120"/>
                <a:ea typeface="微軟正黑體" panose="020B0604030504040204" pitchFamily="34" charset="-120"/>
                <a:cs typeface="Times New Roman" panose="02020603050405020304" pitchFamily="18" charset="0"/>
              </a:rPr>
              <a:t>將</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呈一直線</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，且實際資料將超過</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95%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信賴區間。</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另外，若訓練資料過多（約大於</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500</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筆），不僅訓練時間過久，且</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無法</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顯著提升預測結果，經過多次測試後，發現</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訓練資料筆數在</a:t>
            </a:r>
            <a:r>
              <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300</a:t>
            </a:r>
            <a:r>
              <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筆</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下之預測效果為佳。</a:t>
            </a:r>
          </a:p>
          <a:p>
            <a:pPr marL="228600" indent="-22860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p>
          <a:p>
            <a:pPr marL="228600" indent="-228600">
              <a:lnSpc>
                <a:spcPct val="150000"/>
              </a:lnSpc>
            </a:pP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因此，我們最終改以：</a:t>
            </a: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筆訓練資料（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120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筆預測資料（</a:t>
            </a: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time lag = 60</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1714500" lvl="3" indent="-342900">
              <a:lnSpc>
                <a:spcPct val="150000"/>
              </a:lnSpc>
              <a:buFont typeface="Wingdings" panose="05000000000000000000" pitchFamily="2" charset="2"/>
              <a:buChar char=""/>
            </a:pPr>
            <a:r>
              <a:rPr lang="en-US"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15</a:t>
            </a:r>
            <a:r>
              <a:rPr lang="zh-TW" altLang="zh-TW" sz="24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分鐘作為頻率</a:t>
            </a:r>
            <a:endParaRPr lang="zh-TW" altLang="en-US" sz="24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18820" indent="-138430">
              <a:lnSpc>
                <a:spcPct val="150000"/>
              </a:lnSpc>
            </a:pP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做出以下分析</a:t>
            </a:r>
          </a:p>
        </p:txBody>
      </p:sp>
      <p:sp>
        <p:nvSpPr>
          <p:cNvPr id="3" name="標題 1">
            <a:extLst>
              <a:ext uri="{FF2B5EF4-FFF2-40B4-BE49-F238E27FC236}">
                <a16:creationId xmlns:a16="http://schemas.microsoft.com/office/drawing/2014/main" id="{71B0CF98-5D81-2688-5A44-552A13291648}"/>
              </a:ext>
            </a:extLst>
          </p:cNvPr>
          <p:cNvSpPr txBox="1">
            <a:spLocks/>
          </p:cNvSpPr>
          <p:nvPr/>
        </p:nvSpPr>
        <p:spPr>
          <a:xfrm>
            <a:off x="454741" y="261532"/>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 - </a:t>
            </a:r>
            <a:r>
              <a:rPr lang="zh-TW" altLang="en-US" dirty="0"/>
              <a:t>問題描述</a:t>
            </a:r>
          </a:p>
        </p:txBody>
      </p:sp>
      <p:sp>
        <p:nvSpPr>
          <p:cNvPr id="2" name="投影片編號版面配置區 1">
            <a:extLst>
              <a:ext uri="{FF2B5EF4-FFF2-40B4-BE49-F238E27FC236}">
                <a16:creationId xmlns:a16="http://schemas.microsoft.com/office/drawing/2014/main" id="{6ED96384-EF7E-6420-9FC9-588E903BCDCD}"/>
              </a:ext>
            </a:extLst>
          </p:cNvPr>
          <p:cNvSpPr>
            <a:spLocks noGrp="1"/>
          </p:cNvSpPr>
          <p:nvPr>
            <p:ph type="sldNum" sz="quarter" idx="12"/>
          </p:nvPr>
        </p:nvSpPr>
        <p:spPr/>
        <p:txBody>
          <a:bodyPr/>
          <a:lstStyle/>
          <a:p>
            <a:fld id="{C3836E5B-D4B7-FA44-A0C9-2630295C2636}" type="slidenum">
              <a:rPr kumimoji="1" lang="zh-TW" altLang="en-US" smtClean="0"/>
              <a:t>126</a:t>
            </a:fld>
            <a:endParaRPr kumimoji="1" lang="zh-TW" altLang="en-US"/>
          </a:p>
        </p:txBody>
      </p:sp>
    </p:spTree>
    <p:extLst>
      <p:ext uri="{BB962C8B-B14F-4D97-AF65-F5344CB8AC3E}">
        <p14:creationId xmlns:p14="http://schemas.microsoft.com/office/powerpoint/2010/main" val="41760608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838200" y="1210962"/>
            <a:ext cx="10537219" cy="518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整體資料分析步驟如下</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rPr>
              <a:t>ADF</a:t>
            </a: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檢測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建模</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r>
              <a:rPr lang="zh-TW" altLang="en-US" sz="2800" kern="100" dirty="0">
                <a:latin typeface="微軟正黑體" panose="020B0604030504040204" pitchFamily="34" charset="-120"/>
                <a:ea typeface="微軟正黑體" panose="020B0604030504040204" pitchFamily="34" charset="-120"/>
                <a:cs typeface="Times New Roman" panose="02020603050405020304" pitchFamily="18" charset="0"/>
              </a:rPr>
              <a:t>以下以總生產的資料為例作詳細說明</a:t>
            </a:r>
            <a:endParaRPr lang="en-US" altLang="zh-TW" sz="28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標題 1">
            <a:extLst>
              <a:ext uri="{FF2B5EF4-FFF2-40B4-BE49-F238E27FC236}">
                <a16:creationId xmlns:a16="http://schemas.microsoft.com/office/drawing/2014/main" id="{804C7D5D-E630-6888-CBEA-08202F3D9E79}"/>
              </a:ext>
            </a:extLst>
          </p:cNvPr>
          <p:cNvSpPr txBox="1">
            <a:spLocks/>
          </p:cNvSpPr>
          <p:nvPr/>
        </p:nvSpPr>
        <p:spPr>
          <a:xfrm>
            <a:off x="248264" y="296299"/>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ARIMA - </a:t>
            </a:r>
            <a:r>
              <a:rPr lang="zh-TW" altLang="en-US" dirty="0"/>
              <a:t>分析步驟</a:t>
            </a:r>
          </a:p>
        </p:txBody>
      </p:sp>
      <p:sp>
        <p:nvSpPr>
          <p:cNvPr id="2" name="投影片編號版面配置區 1">
            <a:extLst>
              <a:ext uri="{FF2B5EF4-FFF2-40B4-BE49-F238E27FC236}">
                <a16:creationId xmlns:a16="http://schemas.microsoft.com/office/drawing/2014/main" id="{2CC75CDD-F7CE-D506-A009-BE4705DD8554}"/>
              </a:ext>
            </a:extLst>
          </p:cNvPr>
          <p:cNvSpPr>
            <a:spLocks noGrp="1"/>
          </p:cNvSpPr>
          <p:nvPr>
            <p:ph type="sldNum" sz="quarter" idx="12"/>
          </p:nvPr>
        </p:nvSpPr>
        <p:spPr/>
        <p:txBody>
          <a:bodyPr/>
          <a:lstStyle/>
          <a:p>
            <a:fld id="{C3836E5B-D4B7-FA44-A0C9-2630295C2636}" type="slidenum">
              <a:rPr kumimoji="1" lang="zh-TW" altLang="en-US" smtClean="0"/>
              <a:t>127</a:t>
            </a:fld>
            <a:endParaRPr kumimoji="1" lang="zh-TW" altLang="en-US"/>
          </a:p>
        </p:txBody>
      </p:sp>
    </p:spTree>
    <p:extLst>
      <p:ext uri="{BB962C8B-B14F-4D97-AF65-F5344CB8AC3E}">
        <p14:creationId xmlns:p14="http://schemas.microsoft.com/office/powerpoint/2010/main" val="4659006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9121A-F63A-48E1-9DC9-96FD72AFDC6F}"/>
              </a:ext>
            </a:extLst>
          </p:cNvPr>
          <p:cNvSpPr>
            <a:spLocks noChangeArrowheads="1"/>
          </p:cNvSpPr>
          <p:nvPr/>
        </p:nvSpPr>
        <p:spPr bwMode="auto">
          <a:xfrm>
            <a:off x="616556" y="1265724"/>
            <a:ext cx="105039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Decompose</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此時間序列，可分別觀察其中的</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Trend, Seasonality</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其中</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Observed – Trend – Seasonality = Random</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pic>
        <p:nvPicPr>
          <p:cNvPr id="1025" name="圖片 23">
            <a:extLst>
              <a:ext uri="{FF2B5EF4-FFF2-40B4-BE49-F238E27FC236}">
                <a16:creationId xmlns:a16="http://schemas.microsoft.com/office/drawing/2014/main" id="{CEE8A243-A244-4AA0-8D77-98553448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30" y="2931180"/>
            <a:ext cx="7391339" cy="39737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ECCAD534-B85B-47F0-9B05-80ABF95373A7}"/>
              </a:ext>
            </a:extLst>
          </p:cNvPr>
          <p:cNvSpPr txBox="1"/>
          <p:nvPr/>
        </p:nvSpPr>
        <p:spPr>
          <a:xfrm>
            <a:off x="0" y="35571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1. </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資料觀察</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BB54C9A-971C-3794-4690-EF8E31EA9821}"/>
              </a:ext>
            </a:extLst>
          </p:cNvPr>
          <p:cNvSpPr>
            <a:spLocks noGrp="1"/>
          </p:cNvSpPr>
          <p:nvPr>
            <p:ph type="sldNum" sz="quarter" idx="12"/>
          </p:nvPr>
        </p:nvSpPr>
        <p:spPr/>
        <p:txBody>
          <a:bodyPr/>
          <a:lstStyle/>
          <a:p>
            <a:fld id="{C3836E5B-D4B7-FA44-A0C9-2630295C2636}" type="slidenum">
              <a:rPr kumimoji="1" lang="zh-TW" altLang="en-US" smtClean="0"/>
              <a:t>128</a:t>
            </a:fld>
            <a:endParaRPr kumimoji="1" lang="zh-TW" altLang="en-US"/>
          </a:p>
        </p:txBody>
      </p:sp>
    </p:spTree>
    <p:extLst>
      <p:ext uri="{BB962C8B-B14F-4D97-AF65-F5344CB8AC3E}">
        <p14:creationId xmlns:p14="http://schemas.microsoft.com/office/powerpoint/2010/main" val="1637154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5D4A5F3-E768-4C06-B7F0-4F72AB74D01C}"/>
              </a:ext>
            </a:extLst>
          </p:cNvPr>
          <p:cNvSpPr>
            <a:spLocks noChangeArrowheads="1"/>
          </p:cNvSpPr>
          <p:nvPr/>
        </p:nvSpPr>
        <p:spPr bwMode="auto">
          <a:xfrm>
            <a:off x="1016606" y="1106683"/>
            <a:ext cx="6566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 &lt;0.05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，故判斷此為</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穩定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之時間序列。 </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方塊 6">
            <a:extLst>
              <a:ext uri="{FF2B5EF4-FFF2-40B4-BE49-F238E27FC236}">
                <a16:creationId xmlns:a16="http://schemas.microsoft.com/office/drawing/2014/main" id="{7332280E-36D0-4E6B-936F-A4DF2576509E}"/>
              </a:ext>
            </a:extLst>
          </p:cNvPr>
          <p:cNvSpPr txBox="1"/>
          <p:nvPr/>
        </p:nvSpPr>
        <p:spPr>
          <a:xfrm>
            <a:off x="618067" y="2209306"/>
            <a:ext cx="10955867" cy="2055819"/>
          </a:xfrm>
          <a:prstGeom prst="rect">
            <a:avLst/>
          </a:prstGeom>
          <a:noFill/>
        </p:spPr>
        <p:txBody>
          <a:bodyPr wrap="square">
            <a:spAutoFit/>
          </a:bodyPr>
          <a:lstStyle/>
          <a:p>
            <a:pPr lvl="0"/>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先選擇以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挑選模型，而後續改以 </a:t>
            </a:r>
            <a:r>
              <a:rPr lang="en-US" altLang="zh-TW" sz="2400" kern="100" dirty="0" err="1">
                <a:latin typeface="微軟正黑體" panose="020B0604030504040204" pitchFamily="34" charset="-120"/>
                <a:ea typeface="微軟正黑體" panose="020B0604030504040204" pitchFamily="34" charset="-120"/>
                <a:cs typeface="Times New Roman" panose="02020603050405020304" pitchFamily="18" charset="0"/>
              </a:rPr>
              <a:t>AICc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及 </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BIC</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之最佳模型結果均相同。</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762000" indent="-457200">
              <a:lnSpc>
                <a:spcPct val="150000"/>
              </a:lnSpc>
              <a:buFont typeface="+mj-lt"/>
              <a:buAutoNum type="alphaLcPeriod"/>
            </a:pP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所得出之最佳模型為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ARIMA(1,0,1)</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with non-zero mean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，由於 </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d=0 </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，故此為</a:t>
            </a:r>
            <a:r>
              <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E91F88F0-4151-411A-A75B-AC42F024E309}"/>
              </a:ext>
            </a:extLst>
          </p:cNvPr>
          <p:cNvSpPr txBox="1"/>
          <p:nvPr/>
        </p:nvSpPr>
        <p:spPr>
          <a:xfrm>
            <a:off x="846668" y="4334840"/>
            <a:ext cx="10955866" cy="1497718"/>
          </a:xfrm>
          <a:prstGeom prst="rect">
            <a:avLst/>
          </a:prstGeom>
          <a:noFill/>
        </p:spPr>
        <p:txBody>
          <a:bodyPr wrap="square">
            <a:spAutoFit/>
          </a:bodyPr>
          <a:lstStyle/>
          <a:p>
            <a:pPr marL="228600">
              <a:lnSpc>
                <a:spcPts val="2800"/>
              </a:lnSpc>
            </a:pP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註一</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AIC, </a:t>
            </a:r>
            <a:r>
              <a:rPr lang="en-US" altLang="zh-TW" sz="2000" kern="100" dirty="0" err="1">
                <a:effectLst/>
                <a:latin typeface="微軟正黑體" panose="020B0604030504040204" pitchFamily="34" charset="-120"/>
                <a:ea typeface="微軟正黑體" panose="020B0604030504040204" pitchFamily="34" charset="-120"/>
                <a:cs typeface="Times New Roman" panose="02020603050405020304" pitchFamily="18" charset="0"/>
              </a:rPr>
              <a:t>AICc</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及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BIC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計算出來的值越小，則代表模型的配適度</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(goodness-of-fit)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越佳。</a:t>
            </a:r>
          </a:p>
          <a:p>
            <a:pPr marL="228600">
              <a:lnSpc>
                <a:spcPts val="2800"/>
              </a:lnSpc>
            </a:pP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註二：</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ARIMA </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之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order = c(p, d, q)</a:t>
            </a:r>
          </a:p>
          <a:p>
            <a:pPr marL="228600">
              <a:lnSpc>
                <a:spcPts val="2800"/>
              </a:lnSpc>
            </a:pPr>
            <a:r>
              <a:rPr lang="en-US"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p</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AR </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lang="zh-TW"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只有</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q</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MA</a:t>
            </a:r>
            <a:r>
              <a:rPr lang="zh-TW" alt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 模型</a:t>
            </a:r>
            <a:endParaRPr lang="zh-TW" altLang="en-US" sz="2000" dirty="0"/>
          </a:p>
          <a:p>
            <a:pPr marL="228600">
              <a:lnSpc>
                <a:spcPts val="2800"/>
              </a:lnSpc>
            </a:pPr>
            <a:endParaRPr lang="en-US" alt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F632180D-F0C2-405F-9E24-93471B3DCF58}"/>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2. ADF</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檢測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26090E2F-7BFF-4459-B8B4-B095E0CE5CF2}"/>
              </a:ext>
            </a:extLst>
          </p:cNvPr>
          <p:cNvSpPr txBox="1"/>
          <p:nvPr/>
        </p:nvSpPr>
        <p:spPr>
          <a:xfrm>
            <a:off x="0" y="1828800"/>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 建模</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C53638D-51B5-80CB-FCD5-15E1BE7893D4}"/>
              </a:ext>
            </a:extLst>
          </p:cNvPr>
          <p:cNvSpPr>
            <a:spLocks noGrp="1"/>
          </p:cNvSpPr>
          <p:nvPr>
            <p:ph type="sldNum" sz="quarter" idx="12"/>
          </p:nvPr>
        </p:nvSpPr>
        <p:spPr/>
        <p:txBody>
          <a:bodyPr/>
          <a:lstStyle/>
          <a:p>
            <a:fld id="{C3836E5B-D4B7-FA44-A0C9-2630295C2636}" type="slidenum">
              <a:rPr kumimoji="1" lang="zh-TW" altLang="en-US" smtClean="0"/>
              <a:t>129</a:t>
            </a:fld>
            <a:endParaRPr kumimoji="1" lang="zh-TW" altLang="en-US"/>
          </a:p>
        </p:txBody>
      </p:sp>
    </p:spTree>
    <p:extLst>
      <p:ext uri="{BB962C8B-B14F-4D97-AF65-F5344CB8AC3E}">
        <p14:creationId xmlns:p14="http://schemas.microsoft.com/office/powerpoint/2010/main" val="351188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相關論文討論</a:t>
            </a:r>
          </a:p>
        </p:txBody>
      </p:sp>
      <p:sp>
        <p:nvSpPr>
          <p:cNvPr id="3" name="投影片編號版面配置區 2">
            <a:extLst>
              <a:ext uri="{FF2B5EF4-FFF2-40B4-BE49-F238E27FC236}">
                <a16:creationId xmlns:a16="http://schemas.microsoft.com/office/drawing/2014/main" id="{611A8FED-26BC-1878-0080-DDEECB34EDE4}"/>
              </a:ext>
            </a:extLst>
          </p:cNvPr>
          <p:cNvSpPr>
            <a:spLocks noGrp="1"/>
          </p:cNvSpPr>
          <p:nvPr>
            <p:ph type="sldNum" sz="quarter" idx="12"/>
          </p:nvPr>
        </p:nvSpPr>
        <p:spPr/>
        <p:txBody>
          <a:bodyPr/>
          <a:lstStyle/>
          <a:p>
            <a:fld id="{C3836E5B-D4B7-FA44-A0C9-2630295C2636}" type="slidenum">
              <a:rPr kumimoji="1" lang="zh-TW" altLang="en-US" smtClean="0"/>
              <a:t>13</a:t>
            </a:fld>
            <a:endParaRPr kumimoji="1" lang="zh-TW" altLang="en-US"/>
          </a:p>
        </p:txBody>
      </p:sp>
    </p:spTree>
    <p:extLst>
      <p:ext uri="{BB962C8B-B14F-4D97-AF65-F5344CB8AC3E}">
        <p14:creationId xmlns:p14="http://schemas.microsoft.com/office/powerpoint/2010/main" val="11602653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B40F75C4-B994-4CB3-A2A9-212302B6517B}"/>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4.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模型檢查</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B51289DE-8574-4929-9A6A-356EE7536319}"/>
              </a:ext>
            </a:extLst>
          </p:cNvPr>
          <p:cNvSpPr>
            <a:spLocks noChangeArrowheads="1"/>
          </p:cNvSpPr>
          <p:nvPr/>
        </p:nvSpPr>
        <p:spPr bwMode="auto">
          <a:xfrm>
            <a:off x="581608" y="1086457"/>
            <a:ext cx="1164674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為了近一步確認此模型是否適合用以預測，</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以</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最佳模型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,0,</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配適，</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Shapiro-Wilk </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 </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殘差呈常態分佈</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eaLnBrk="0" fontAlgn="base" hangingPunct="0">
              <a:lnSpc>
                <a:spcPct val="150000"/>
              </a:lnSpc>
              <a:spcBef>
                <a:spcPct val="0"/>
              </a:spcBef>
              <a:spcAft>
                <a:spcPct val="0"/>
              </a:spcAft>
              <a:buFont typeface="Arial" panose="020B0604020202020204" pitchFamily="34" charset="0"/>
              <a:buChar char="•"/>
            </a:pPr>
            <a:r>
              <a:rPr kumimoji="0" lang="en-US"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Box-</a:t>
            </a:r>
            <a:r>
              <a:rPr kumimoji="0" lang="en-US" altLang="zh-TW" sz="24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Ljung</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檢定</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之結果</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p-value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，判斷</a:t>
            </a:r>
            <a:r>
              <a:rPr kumimoji="0" lang="zh-TW" altLang="en-US"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殘差間獨立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mj-lt"/>
              <a:buAutoNum type="alphaLcPeriod"/>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此外，右下</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之殘差圖、</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圖，及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PACF</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圖，亦可幫助我們將殘差分布及彼此間之關係視覺化。</a:t>
            </a: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7" name="圖片 16">
            <a:extLst>
              <a:ext uri="{FF2B5EF4-FFF2-40B4-BE49-F238E27FC236}">
                <a16:creationId xmlns:a16="http://schemas.microsoft.com/office/drawing/2014/main" id="{3064737F-7159-4878-8B7E-4C4FD3287FC7}"/>
              </a:ext>
            </a:extLst>
          </p:cNvPr>
          <p:cNvPicPr>
            <a:picLocks noChangeAspect="1"/>
          </p:cNvPicPr>
          <p:nvPr/>
        </p:nvPicPr>
        <p:blipFill>
          <a:blip r:embed="rId2"/>
          <a:stretch>
            <a:fillRect/>
          </a:stretch>
        </p:blipFill>
        <p:spPr>
          <a:xfrm>
            <a:off x="3402471" y="3811479"/>
            <a:ext cx="5387057" cy="2892641"/>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AF568533-C4D3-4C72-1BBB-0A434DC4A23C}"/>
              </a:ext>
            </a:extLst>
          </p:cNvPr>
          <p:cNvSpPr>
            <a:spLocks noGrp="1"/>
          </p:cNvSpPr>
          <p:nvPr>
            <p:ph type="sldNum" sz="quarter" idx="12"/>
          </p:nvPr>
        </p:nvSpPr>
        <p:spPr/>
        <p:txBody>
          <a:bodyPr/>
          <a:lstStyle/>
          <a:p>
            <a:fld id="{C3836E5B-D4B7-FA44-A0C9-2630295C2636}" type="slidenum">
              <a:rPr kumimoji="1" lang="zh-TW" altLang="en-US" smtClean="0"/>
              <a:t>130</a:t>
            </a:fld>
            <a:endParaRPr kumimoji="1" lang="zh-TW" altLang="en-US"/>
          </a:p>
        </p:txBody>
      </p:sp>
    </p:spTree>
    <p:extLst>
      <p:ext uri="{BB962C8B-B14F-4D97-AF65-F5344CB8AC3E}">
        <p14:creationId xmlns:p14="http://schemas.microsoft.com/office/powerpoint/2010/main" val="410692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9C817B81-FBC2-4E36-A833-EF467F291581}"/>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29">
            <a:extLst>
              <a:ext uri="{FF2B5EF4-FFF2-40B4-BE49-F238E27FC236}">
                <a16:creationId xmlns:a16="http://schemas.microsoft.com/office/drawing/2014/main" id="{27289C4A-75A4-41BE-B99C-96F86CDB5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266" y="3004634"/>
            <a:ext cx="6993467" cy="37598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E007F9CC-1FF3-410C-A6C2-155EEAB5B655}"/>
              </a:ext>
            </a:extLst>
          </p:cNvPr>
          <p:cNvSpPr>
            <a:spLocks noChangeArrowheads="1"/>
          </p:cNvSpPr>
          <p:nvPr/>
        </p:nvSpPr>
        <p:spPr bwMode="auto">
          <a:xfrm>
            <a:off x="1087016" y="1190236"/>
            <a:ext cx="10830800" cy="168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以最佳模型配適之</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模型</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之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MAPE</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 約為 </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然而其</a:t>
            </a:r>
            <a:r>
              <a:rPr kumimoji="0" lang="zh-TW" altLang="zh-TW" sz="2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預測部分呈一直線</a:t>
            </a:r>
            <a:r>
              <a:rPr kumimoji="0" lang="zh-TW"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無法看出預測效果，</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且經</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反覆調整</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訓練資料筆數、預測資料筆數、模型挑選方法，以及頻率等因素後，其</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預測結果仍為一直線</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92BB11E8-B203-CA63-E1DE-FE7C37D5AE12}"/>
              </a:ext>
            </a:extLst>
          </p:cNvPr>
          <p:cNvSpPr>
            <a:spLocks noGrp="1"/>
          </p:cNvSpPr>
          <p:nvPr>
            <p:ph type="sldNum" sz="quarter" idx="12"/>
          </p:nvPr>
        </p:nvSpPr>
        <p:spPr/>
        <p:txBody>
          <a:bodyPr/>
          <a:lstStyle/>
          <a:p>
            <a:fld id="{C3836E5B-D4B7-FA44-A0C9-2630295C2636}" type="slidenum">
              <a:rPr kumimoji="1" lang="zh-TW" altLang="en-US" smtClean="0"/>
              <a:t>131</a:t>
            </a:fld>
            <a:endParaRPr kumimoji="1" lang="zh-TW" altLang="en-US"/>
          </a:p>
        </p:txBody>
      </p:sp>
    </p:spTree>
    <p:extLst>
      <p:ext uri="{BB962C8B-B14F-4D97-AF65-F5344CB8AC3E}">
        <p14:creationId xmlns:p14="http://schemas.microsoft.com/office/powerpoint/2010/main" val="39879020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8">
            <a:extLst>
              <a:ext uri="{FF2B5EF4-FFF2-40B4-BE49-F238E27FC236}">
                <a16:creationId xmlns:a16="http://schemas.microsoft.com/office/drawing/2014/main" id="{946152E6-FE89-42C8-B73F-524207E619BA}"/>
              </a:ext>
            </a:extLst>
          </p:cNvPr>
          <p:cNvSpPr>
            <a:spLocks noChangeArrowheads="1"/>
          </p:cNvSpPr>
          <p:nvPr/>
        </p:nvSpPr>
        <p:spPr bwMode="auto">
          <a:xfrm>
            <a:off x="1087016" y="4800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103" name="圖片 5">
            <a:extLst>
              <a:ext uri="{FF2B5EF4-FFF2-40B4-BE49-F238E27FC236}">
                <a16:creationId xmlns:a16="http://schemas.microsoft.com/office/drawing/2014/main" id="{D4FBA9A8-9F16-4701-9E0B-A5DC2E6F0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481" y="3367881"/>
            <a:ext cx="5273675" cy="28654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FE71A520-8C49-4242-86F1-0475CB9303E9}"/>
              </a:ext>
            </a:extLst>
          </p:cNvPr>
          <p:cNvSpPr>
            <a:spLocks noChangeArrowheads="1"/>
          </p:cNvSpPr>
          <p:nvPr/>
        </p:nvSpPr>
        <p:spPr bwMode="auto">
          <a:xfrm>
            <a:off x="-477826" y="6317195"/>
            <a:ext cx="12441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藍線為預測值，紅線為實際值，可發現此預測大致落在</a:t>
            </a:r>
            <a:r>
              <a:rPr kumimoji="0" lang="en-US" altLang="zh-TW"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b="1" i="0" u="none" strike="noStrike" cap="none" normalizeH="0" baseline="0" dirty="0">
                <a:ln>
                  <a:noFill/>
                </a:ln>
                <a:effectLst/>
                <a:latin typeface="微軟正黑體" panose="020B0604030504040204" pitchFamily="34" charset="-120"/>
                <a:ea typeface="微軟正黑體" panose="020B0604030504040204" pitchFamily="34" charset="-120"/>
                <a:cs typeface="Times New Roman" panose="02020603050405020304" pitchFamily="18" charset="0"/>
              </a:rPr>
              <a:t>信心區間，但預測值與實際值並非太吻合。</a:t>
            </a:r>
            <a:endParaRPr kumimoji="0" lang="zh-TW" altLang="en-US" sz="2800" b="1" i="0" u="none" strike="noStrike" cap="none" normalizeH="0" baseline="0" dirty="0">
              <a:ln>
                <a:noFill/>
              </a:ln>
              <a:effectLst/>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6CC5D76-98C0-45A5-BE78-4B4351F0B484}"/>
              </a:ext>
            </a:extLst>
          </p:cNvPr>
          <p:cNvSpPr txBox="1"/>
          <p:nvPr/>
        </p:nvSpPr>
        <p:spPr>
          <a:xfrm>
            <a:off x="753056" y="1043520"/>
            <a:ext cx="11210344" cy="2240485"/>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在搜尋解方時，我們發現</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可嘗試加入季節性因素</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（即成為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SARIMA</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因此我們另外於</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所有</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含</a:t>
            </a:r>
            <a:r>
              <a:rPr kumimoji="0" lang="zh-TW"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季節性之模型中，挑選出</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AIC</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相對較小的數個模型再次預測，其</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部分預測結果仍呈一直線，部分則否</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其中，預測結果非成一直線者如下：</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FE2BCBCF-FDA6-4EA7-BD2B-A45441EB9BC9}"/>
              </a:ext>
            </a:extLst>
          </p:cNvPr>
          <p:cNvSpPr txBox="1"/>
          <p:nvPr/>
        </p:nvSpPr>
        <p:spPr>
          <a:xfrm>
            <a:off x="0" y="340233"/>
            <a:ext cx="6096000" cy="740524"/>
          </a:xfrm>
          <a:prstGeom prst="rect">
            <a:avLst/>
          </a:prstGeom>
          <a:noFill/>
        </p:spPr>
        <p:txBody>
          <a:bodyPr wrap="square">
            <a:spAutoFit/>
          </a:bodyPr>
          <a:lstStyle/>
          <a:p>
            <a:pPr marL="718820" indent="-138430">
              <a:lnSpc>
                <a:spcPct val="150000"/>
              </a:lnSpc>
            </a:pPr>
            <a:r>
              <a:rPr lang="en-US"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5. </a:t>
            </a: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模型預測</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5F8C0DB9-C3C1-D200-0E3E-292E59EC9EFD}"/>
              </a:ext>
            </a:extLst>
          </p:cNvPr>
          <p:cNvSpPr>
            <a:spLocks noGrp="1"/>
          </p:cNvSpPr>
          <p:nvPr>
            <p:ph type="sldNum" sz="quarter" idx="12"/>
          </p:nvPr>
        </p:nvSpPr>
        <p:spPr/>
        <p:txBody>
          <a:bodyPr/>
          <a:lstStyle/>
          <a:p>
            <a:fld id="{C3836E5B-D4B7-FA44-A0C9-2630295C2636}" type="slidenum">
              <a:rPr kumimoji="1" lang="zh-TW" altLang="en-US" smtClean="0"/>
              <a:t>132</a:t>
            </a:fld>
            <a:endParaRPr kumimoji="1" lang="zh-TW" altLang="en-US"/>
          </a:p>
        </p:txBody>
      </p:sp>
    </p:spTree>
    <p:extLst>
      <p:ext uri="{BB962C8B-B14F-4D97-AF65-F5344CB8AC3E}">
        <p14:creationId xmlns:p14="http://schemas.microsoft.com/office/powerpoint/2010/main" val="938616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838779A-065B-4901-A0A8-1780E6AA78B4}"/>
              </a:ext>
            </a:extLst>
          </p:cNvPr>
          <p:cNvSpPr txBox="1"/>
          <p:nvPr/>
        </p:nvSpPr>
        <p:spPr>
          <a:xfrm>
            <a:off x="-254000" y="152540"/>
            <a:ext cx="6096000" cy="740524"/>
          </a:xfrm>
          <a:prstGeom prst="rect">
            <a:avLst/>
          </a:prstGeom>
          <a:noFill/>
        </p:spPr>
        <p:txBody>
          <a:bodyPr wrap="square">
            <a:spAutoFit/>
          </a:bodyPr>
          <a:lstStyle/>
          <a:p>
            <a:pPr marL="718820" indent="-138430">
              <a:lnSpc>
                <a:spcPct val="150000"/>
              </a:lnSpc>
            </a:pPr>
            <a:r>
              <a:rPr lang="zh-TW" altLang="en-US" sz="3200" b="1" kern="100" dirty="0">
                <a:latin typeface="微軟正黑體" panose="020B0604030504040204" pitchFamily="34" charset="-120"/>
                <a:ea typeface="微軟正黑體" panose="020B0604030504040204" pitchFamily="34" charset="-120"/>
                <a:cs typeface="Times New Roman" panose="02020603050405020304" pitchFamily="18" charset="0"/>
              </a:rPr>
              <a:t>總消耗資料分析</a:t>
            </a:r>
            <a:endParaRPr lang="zh-TW" altLang="zh-TW" sz="3200" b="1"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Rectangle 3">
            <a:extLst>
              <a:ext uri="{FF2B5EF4-FFF2-40B4-BE49-F238E27FC236}">
                <a16:creationId xmlns:a16="http://schemas.microsoft.com/office/drawing/2014/main" id="{1A0A9312-850B-42CE-B4ED-42284963C110}"/>
              </a:ext>
            </a:extLst>
          </p:cNvPr>
          <p:cNvSpPr>
            <a:spLocks noChangeArrowheads="1"/>
          </p:cNvSpPr>
          <p:nvPr/>
        </p:nvSpPr>
        <p:spPr bwMode="auto">
          <a:xfrm>
            <a:off x="355600" y="491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a:extLst>
              <a:ext uri="{FF2B5EF4-FFF2-40B4-BE49-F238E27FC236}">
                <a16:creationId xmlns:a16="http://schemas.microsoft.com/office/drawing/2014/main" id="{506EB74A-DEC3-4A33-A72F-2EE4627DFCB1}"/>
              </a:ext>
            </a:extLst>
          </p:cNvPr>
          <p:cNvPicPr>
            <a:picLocks noChangeAspect="1"/>
          </p:cNvPicPr>
          <p:nvPr/>
        </p:nvPicPr>
        <p:blipFill>
          <a:blip r:embed="rId2"/>
          <a:stretch>
            <a:fillRect/>
          </a:stretch>
        </p:blipFill>
        <p:spPr>
          <a:xfrm>
            <a:off x="2666725" y="2473786"/>
            <a:ext cx="6858549" cy="3977294"/>
          </a:xfrm>
          <a:prstGeom prst="rect">
            <a:avLst/>
          </a:prstGeom>
        </p:spPr>
      </p:pic>
      <p:sp>
        <p:nvSpPr>
          <p:cNvPr id="8" name="文字方塊 7">
            <a:extLst>
              <a:ext uri="{FF2B5EF4-FFF2-40B4-BE49-F238E27FC236}">
                <a16:creationId xmlns:a16="http://schemas.microsoft.com/office/drawing/2014/main" id="{F77BD9E6-4B22-42E3-B538-91A6A7C02E2F}"/>
              </a:ext>
            </a:extLst>
          </p:cNvPr>
          <p:cNvSpPr txBox="1"/>
          <p:nvPr/>
        </p:nvSpPr>
        <p:spPr>
          <a:xfrm>
            <a:off x="900791" y="1108347"/>
            <a:ext cx="11210344" cy="113249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整體來說總消耗的預測與總生產的類似，</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也大概落在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左右，訓練資料的時間長度對於預測的效果沒有顯著提升的效果。</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6326F58B-ED16-05A7-2355-32835A92BB54}"/>
              </a:ext>
            </a:extLst>
          </p:cNvPr>
          <p:cNvSpPr>
            <a:spLocks noGrp="1"/>
          </p:cNvSpPr>
          <p:nvPr>
            <p:ph type="sldNum" sz="quarter" idx="12"/>
          </p:nvPr>
        </p:nvSpPr>
        <p:spPr/>
        <p:txBody>
          <a:bodyPr/>
          <a:lstStyle/>
          <a:p>
            <a:fld id="{C3836E5B-D4B7-FA44-A0C9-2630295C2636}" type="slidenum">
              <a:rPr kumimoji="1" lang="zh-TW" altLang="en-US" smtClean="0"/>
              <a:t>133</a:t>
            </a:fld>
            <a:endParaRPr kumimoji="1" lang="zh-TW" altLang="en-US"/>
          </a:p>
        </p:txBody>
      </p:sp>
    </p:spTree>
    <p:extLst>
      <p:ext uri="{BB962C8B-B14F-4D97-AF65-F5344CB8AC3E}">
        <p14:creationId xmlns:p14="http://schemas.microsoft.com/office/powerpoint/2010/main" val="3259440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69D5B27-B861-5857-C382-43E004073E13}"/>
              </a:ext>
            </a:extLst>
          </p:cNvPr>
          <p:cNvSpPr txBox="1"/>
          <p:nvPr/>
        </p:nvSpPr>
        <p:spPr>
          <a:xfrm>
            <a:off x="855044" y="4510598"/>
            <a:ext cx="12168888" cy="1882438"/>
          </a:xfrm>
          <a:prstGeom prst="rect">
            <a:avLst/>
          </a:prstGeom>
          <a:noFill/>
        </p:spPr>
        <p:txBody>
          <a:bodyPr wrap="square" rtlCol="0">
            <a:spAutoFit/>
          </a:bodyPr>
          <a:lstStyle/>
          <a:p>
            <a:pPr marL="457200" indent="-457200">
              <a:lnSpc>
                <a:spcPct val="150000"/>
              </a:lnSpc>
              <a:buAutoNum type="arabicPeriod"/>
            </a:pPr>
            <a:r>
              <a:rPr lang="zh-TW" altLang="en-US" sz="2000" dirty="0">
                <a:latin typeface="微軟正黑體" panose="020B0604030504040204" pitchFamily="34" charset="-120"/>
                <a:ea typeface="微軟正黑體" panose="020B0604030504040204" pitchFamily="34" charset="-120"/>
              </a:rPr>
              <a:t>以上表四個時間點的前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天（</a:t>
            </a:r>
            <a:r>
              <a:rPr lang="en-US" altLang="zh-TW" sz="2000" dirty="0">
                <a:latin typeface="微軟正黑體" panose="020B0604030504040204" pitchFamily="34" charset="-120"/>
                <a:ea typeface="微軟正黑體" panose="020B0604030504040204" pitchFamily="34" charset="-120"/>
              </a:rPr>
              <a:t>1,440</a:t>
            </a:r>
            <a:r>
              <a:rPr lang="zh-TW" altLang="en-US" sz="2000" dirty="0">
                <a:latin typeface="微軟正黑體" panose="020B0604030504040204" pitchFamily="34" charset="-120"/>
                <a:ea typeface="微軟正黑體" panose="020B0604030504040204" pitchFamily="34" charset="-120"/>
              </a:rPr>
              <a:t>筆）作為訓練資料，並預測各時間點的後 </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 分鐘</a:t>
            </a:r>
            <a:endParaRPr lang="en-US" altLang="zh-TW" sz="2000" dirty="0">
              <a:latin typeface="微軟正黑體" panose="020B0604030504040204" pitchFamily="34" charset="-120"/>
              <a:ea typeface="微軟正黑體" panose="020B0604030504040204" pitchFamily="34" charset="-120"/>
            </a:endParaRPr>
          </a:p>
          <a:p>
            <a:pPr marL="457200" indent="-457200">
              <a:lnSpc>
                <a:spcPct val="150000"/>
              </a:lnSpc>
              <a:buFontTx/>
              <a:buAutoNum type="arabicPeriod"/>
            </a:pPr>
            <a:r>
              <a:rPr lang="zh-TW" altLang="en-US" sz="2000" dirty="0">
                <a:latin typeface="微軟正黑體" panose="020B0604030504040204" pitchFamily="34" charset="-120"/>
                <a:ea typeface="微軟正黑體" panose="020B0604030504040204" pitchFamily="34" charset="-120"/>
              </a:rPr>
              <a:t>以 </a:t>
            </a:r>
            <a:r>
              <a:rPr lang="en-US" altLang="zh-TW" sz="2000" dirty="0" err="1">
                <a:latin typeface="微軟正黑體" panose="020B0604030504040204" pitchFamily="34" charset="-120"/>
                <a:ea typeface="微軟正黑體" panose="020B0604030504040204" pitchFamily="34" charset="-120"/>
              </a:rPr>
              <a:t>auto.arima</a:t>
            </a:r>
            <a:r>
              <a:rPr lang="zh-TW" altLang="en-US" sz="2000" dirty="0">
                <a:latin typeface="微軟正黑體" panose="020B0604030504040204" pitchFamily="34" charset="-120"/>
                <a:ea typeface="微軟正黑體" panose="020B0604030504040204" pitchFamily="34" charset="-120"/>
              </a:rPr>
              <a:t> 找出各自的 </a:t>
            </a:r>
            <a:r>
              <a:rPr lang="en-US" altLang="zh-TW" sz="2000" dirty="0">
                <a:latin typeface="微軟正黑體" panose="020B0604030504040204" pitchFamily="34" charset="-120"/>
                <a:ea typeface="微軟正黑體" panose="020B0604030504040204" pitchFamily="34" charset="-120"/>
              </a:rPr>
              <a:t>“Best Model”</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AIC</a:t>
            </a:r>
            <a:r>
              <a:rPr lang="zh-TW" altLang="en-US" sz="2000" dirty="0">
                <a:latin typeface="微軟正黑體" panose="020B0604030504040204" pitchFamily="34" charset="-120"/>
                <a:ea typeface="微軟正黑體" panose="020B0604030504040204" pitchFamily="34" charset="-120"/>
              </a:rPr>
              <a:t>最小者）</a:t>
            </a:r>
            <a:endParaRPr lang="en-US" altLang="zh-TW" sz="2000" dirty="0">
              <a:latin typeface="微軟正黑體" panose="020B0604030504040204" pitchFamily="34" charset="-120"/>
              <a:ea typeface="微軟正黑體" panose="020B0604030504040204" pitchFamily="34" charset="-120"/>
            </a:endParaRPr>
          </a:p>
          <a:p>
            <a:pPr marL="457200" indent="-457200">
              <a:lnSpc>
                <a:spcPct val="150000"/>
              </a:lnSpc>
              <a:buFontTx/>
              <a:buAutoNum type="arabicPeriod"/>
            </a:pPr>
            <a:r>
              <a:rPr lang="zh-TW" altLang="en-US" sz="2000" dirty="0">
                <a:latin typeface="微軟正黑體" panose="020B0604030504040204" pitchFamily="34" charset="-120"/>
                <a:ea typeface="微軟正黑體" panose="020B0604030504040204" pitchFamily="34" charset="-120"/>
              </a:rPr>
              <a:t>將各個 </a:t>
            </a:r>
            <a:r>
              <a:rPr lang="en-US" altLang="zh-TW" sz="2000" dirty="0">
                <a:latin typeface="微軟正黑體" panose="020B0604030504040204" pitchFamily="34" charset="-120"/>
                <a:ea typeface="微軟正黑體" panose="020B0604030504040204" pitchFamily="34" charset="-120"/>
              </a:rPr>
              <a:t>“Best Model” </a:t>
            </a:r>
            <a:r>
              <a:rPr lang="zh-TW" altLang="en-US" sz="2000" dirty="0">
                <a:latin typeface="微軟正黑體" panose="020B0604030504040204" pitchFamily="34" charset="-120"/>
                <a:ea typeface="微軟正黑體" panose="020B0604030504040204" pitchFamily="34" charset="-120"/>
              </a:rPr>
              <a:t>以 </a:t>
            </a:r>
            <a:r>
              <a:rPr lang="en-US" altLang="zh-TW" sz="2000" dirty="0">
                <a:latin typeface="微軟正黑體" panose="020B0604030504040204" pitchFamily="34" charset="-120"/>
                <a:ea typeface="微軟正黑體" panose="020B0604030504040204" pitchFamily="34" charset="-120"/>
              </a:rPr>
              <a:t>ARIMA </a:t>
            </a:r>
            <a:r>
              <a:rPr lang="zh-TW" altLang="en-US" sz="2000" dirty="0">
                <a:latin typeface="微軟正黑體" panose="020B0604030504040204" pitchFamily="34" charset="-120"/>
                <a:ea typeface="微軟正黑體" panose="020B0604030504040204" pitchFamily="34" charset="-120"/>
              </a:rPr>
              <a:t>建模，所計算出之 </a:t>
            </a:r>
            <a:r>
              <a:rPr lang="en-US" altLang="zh-TW" sz="2000" dirty="0">
                <a:latin typeface="微軟正黑體" panose="020B0604030504040204" pitchFamily="34" charset="-120"/>
                <a:ea typeface="微軟正黑體" panose="020B0604030504040204" pitchFamily="34" charset="-120"/>
              </a:rPr>
              <a:t>MAPE </a:t>
            </a:r>
            <a:r>
              <a:rPr lang="zh-TW" altLang="en-US" sz="2000" dirty="0">
                <a:latin typeface="微軟正黑體" panose="020B0604030504040204" pitchFamily="34" charset="-120"/>
                <a:ea typeface="微軟正黑體" panose="020B0604030504040204" pitchFamily="34" charset="-120"/>
              </a:rPr>
              <a:t>（單位：</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p>
          <a:p>
            <a:pPr>
              <a:lnSpc>
                <a:spcPct val="150000"/>
              </a:lnSpc>
            </a:pPr>
            <a:endParaRPr lang="zh-TW" altLang="en-US" sz="2000" dirty="0">
              <a:latin typeface="微軟正黑體" panose="020B0604030504040204" pitchFamily="34" charset="-120"/>
              <a:ea typeface="微軟正黑體" panose="020B0604030504040204" pitchFamily="34" charset="-120"/>
            </a:endParaRPr>
          </a:p>
        </p:txBody>
      </p:sp>
      <p:graphicFrame>
        <p:nvGraphicFramePr>
          <p:cNvPr id="8" name="表格 8">
            <a:extLst>
              <a:ext uri="{FF2B5EF4-FFF2-40B4-BE49-F238E27FC236}">
                <a16:creationId xmlns:a16="http://schemas.microsoft.com/office/drawing/2014/main" id="{CF6A4606-FC72-5300-FFC8-FF04F838A25A}"/>
              </a:ext>
            </a:extLst>
          </p:cNvPr>
          <p:cNvGraphicFramePr>
            <a:graphicFrameLocks noGrp="1"/>
          </p:cNvGraphicFramePr>
          <p:nvPr/>
        </p:nvGraphicFramePr>
        <p:xfrm>
          <a:off x="855044" y="1131350"/>
          <a:ext cx="10481912" cy="2899956"/>
        </p:xfrm>
        <a:graphic>
          <a:graphicData uri="http://schemas.openxmlformats.org/drawingml/2006/table">
            <a:tbl>
              <a:tblPr firstRow="1" bandRow="1">
                <a:tableStyleId>{073A0DAA-6AF3-43AB-8588-CEC1D06C72B9}</a:tableStyleId>
              </a:tblPr>
              <a:tblGrid>
                <a:gridCol w="2620478">
                  <a:extLst>
                    <a:ext uri="{9D8B030D-6E8A-4147-A177-3AD203B41FA5}">
                      <a16:colId xmlns:a16="http://schemas.microsoft.com/office/drawing/2014/main" val="284996637"/>
                    </a:ext>
                  </a:extLst>
                </a:gridCol>
                <a:gridCol w="2620478">
                  <a:extLst>
                    <a:ext uri="{9D8B030D-6E8A-4147-A177-3AD203B41FA5}">
                      <a16:colId xmlns:a16="http://schemas.microsoft.com/office/drawing/2014/main" val="2313759677"/>
                    </a:ext>
                  </a:extLst>
                </a:gridCol>
                <a:gridCol w="2620478">
                  <a:extLst>
                    <a:ext uri="{9D8B030D-6E8A-4147-A177-3AD203B41FA5}">
                      <a16:colId xmlns:a16="http://schemas.microsoft.com/office/drawing/2014/main" val="3612297539"/>
                    </a:ext>
                  </a:extLst>
                </a:gridCol>
                <a:gridCol w="2620478">
                  <a:extLst>
                    <a:ext uri="{9D8B030D-6E8A-4147-A177-3AD203B41FA5}">
                      <a16:colId xmlns:a16="http://schemas.microsoft.com/office/drawing/2014/main" val="1426515020"/>
                    </a:ext>
                  </a:extLst>
                </a:gridCol>
              </a:tblGrid>
              <a:tr h="362754">
                <a:tc>
                  <a:txBody>
                    <a:bodyPr/>
                    <a:lstStyle/>
                    <a:p>
                      <a:pPr algn="ctr"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800" b="1" u="none" strike="noStrike" dirty="0">
                          <a:solidFill>
                            <a:schemeClr val="bg1"/>
                          </a:solidFill>
                          <a:effectLst/>
                        </a:rPr>
                        <a:t>Training Point</a:t>
                      </a:r>
                      <a:endParaRPr lang="en-US" sz="18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800" b="1" u="none" strike="noStrike" dirty="0">
                          <a:solidFill>
                            <a:schemeClr val="bg1"/>
                          </a:solidFill>
                          <a:effectLst/>
                        </a:rPr>
                        <a:t>Best Model</a:t>
                      </a:r>
                      <a:endParaRPr lang="en-US" sz="18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800" b="1" u="none" strike="noStrike" dirty="0">
                          <a:solidFill>
                            <a:schemeClr val="bg1"/>
                          </a:solidFill>
                          <a:effectLst/>
                        </a:rPr>
                        <a:t>MAPE</a:t>
                      </a:r>
                      <a:endParaRPr lang="en-US" sz="18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7620" marR="7620" marT="7620" marB="0" anchor="ctr"/>
                </a:tc>
                <a:extLst>
                  <a:ext uri="{0D108BD9-81ED-4DB2-BD59-A6C34878D82A}">
                    <a16:rowId xmlns:a16="http://schemas.microsoft.com/office/drawing/2014/main" val="1003760596"/>
                  </a:ext>
                </a:extLst>
              </a:tr>
              <a:tr h="685542">
                <a:tc>
                  <a:txBody>
                    <a:bodyPr/>
                    <a:lstStyle/>
                    <a:p>
                      <a:pPr algn="ctr" fontAlgn="ctr"/>
                      <a:r>
                        <a:rPr lang="en-US" altLang="zh-TW" sz="2000" b="1" u="none" strike="noStrike" dirty="0">
                          <a:solidFill>
                            <a:srgbClr val="000000"/>
                          </a:solidFill>
                          <a:effectLst/>
                        </a:rPr>
                        <a:t>1</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2013/12/11</a:t>
                      </a:r>
                      <a:r>
                        <a:rPr lang="zh-TW" altLang="en-US" sz="2000" b="1" u="none" strike="noStrike" dirty="0">
                          <a:solidFill>
                            <a:srgbClr val="000000"/>
                          </a:solidFill>
                          <a:effectLst/>
                        </a:rPr>
                        <a:t> </a:t>
                      </a:r>
                      <a:endParaRPr lang="en-US" altLang="zh-TW" sz="2000" b="1" u="none" strike="noStrike" dirty="0">
                        <a:solidFill>
                          <a:srgbClr val="000000"/>
                        </a:solidFill>
                        <a:effectLst/>
                      </a:endParaRPr>
                    </a:p>
                    <a:p>
                      <a:pPr algn="ctr" fontAlgn="ctr"/>
                      <a:r>
                        <a:rPr lang="en-US" altLang="zh-TW" sz="2000" b="1" u="none" strike="noStrike" dirty="0">
                          <a:solidFill>
                            <a:srgbClr val="000000"/>
                          </a:solidFill>
                          <a:effectLst/>
                        </a:rPr>
                        <a:t>11:50</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(21,0,5)</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4.151</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extLst>
                  <a:ext uri="{0D108BD9-81ED-4DB2-BD59-A6C34878D82A}">
                    <a16:rowId xmlns:a16="http://schemas.microsoft.com/office/drawing/2014/main" val="940331228"/>
                  </a:ext>
                </a:extLst>
              </a:tr>
              <a:tr h="613506">
                <a:tc>
                  <a:txBody>
                    <a:bodyPr/>
                    <a:lstStyle/>
                    <a:p>
                      <a:pPr algn="ctr" fontAlgn="ctr"/>
                      <a:r>
                        <a:rPr lang="en-US" altLang="zh-TW" sz="2000" b="1" u="none" strike="noStrike" dirty="0">
                          <a:solidFill>
                            <a:srgbClr val="000000"/>
                          </a:solidFill>
                          <a:effectLst/>
                        </a:rPr>
                        <a:t>2</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2013/12/6</a:t>
                      </a:r>
                    </a:p>
                    <a:p>
                      <a:pPr algn="ctr" fontAlgn="ctr"/>
                      <a:r>
                        <a:rPr lang="en-US" altLang="zh-TW" sz="2000" b="1" u="none" strike="noStrike" dirty="0">
                          <a:solidFill>
                            <a:srgbClr val="000000"/>
                          </a:solidFill>
                          <a:effectLst/>
                        </a:rPr>
                        <a:t>18:43 </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(19,0,1)</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a:solidFill>
                            <a:srgbClr val="000000"/>
                          </a:solidFill>
                          <a:effectLst/>
                        </a:rPr>
                        <a:t>10.733</a:t>
                      </a:r>
                      <a:endParaRPr lang="en-US" altLang="zh-TW" sz="20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extLst>
                  <a:ext uri="{0D108BD9-81ED-4DB2-BD59-A6C34878D82A}">
                    <a16:rowId xmlns:a16="http://schemas.microsoft.com/office/drawing/2014/main" val="2880252476"/>
                  </a:ext>
                </a:extLst>
              </a:tr>
              <a:tr h="613506">
                <a:tc>
                  <a:txBody>
                    <a:bodyPr/>
                    <a:lstStyle/>
                    <a:p>
                      <a:pPr algn="ctr" fontAlgn="ctr"/>
                      <a:r>
                        <a:rPr lang="en-US" altLang="zh-TW" sz="2000" b="1" u="none" strike="noStrike">
                          <a:solidFill>
                            <a:srgbClr val="000000"/>
                          </a:solidFill>
                          <a:effectLst/>
                        </a:rPr>
                        <a:t>3</a:t>
                      </a:r>
                      <a:endParaRPr lang="en-US" altLang="zh-TW" sz="20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2013/12/8</a:t>
                      </a:r>
                    </a:p>
                    <a:p>
                      <a:pPr marL="0" algn="ctr" defTabSz="914400" rtl="0" eaLnBrk="1" fontAlgn="ctr" latinLnBrk="0" hangingPunct="1"/>
                      <a:r>
                        <a:rPr lang="en-US" altLang="zh-TW" sz="2000" b="1" u="none" strike="noStrike" kern="1200" dirty="0">
                          <a:solidFill>
                            <a:srgbClr val="000000"/>
                          </a:solidFill>
                          <a:effectLst/>
                          <a:latin typeface="+mn-lt"/>
                          <a:ea typeface="+mn-ea"/>
                          <a:cs typeface="+mn-cs"/>
                        </a:rPr>
                        <a:t>4:32</a:t>
                      </a:r>
                    </a:p>
                  </a:txBody>
                  <a:tcPr marL="7620" marR="7620" marT="7620" marB="0" anchor="ctr"/>
                </a:tc>
                <a:tc>
                  <a:txBody>
                    <a:bodyPr/>
                    <a:lstStyle/>
                    <a:p>
                      <a:pPr algn="ctr" fontAlgn="ctr"/>
                      <a:r>
                        <a:rPr lang="en-US" altLang="zh-TW" sz="2000" b="1" u="none" strike="noStrike" dirty="0">
                          <a:solidFill>
                            <a:srgbClr val="000000"/>
                          </a:solidFill>
                          <a:effectLst/>
                        </a:rPr>
                        <a:t>(21,0,3)</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16.87</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extLst>
                  <a:ext uri="{0D108BD9-81ED-4DB2-BD59-A6C34878D82A}">
                    <a16:rowId xmlns:a16="http://schemas.microsoft.com/office/drawing/2014/main" val="2145432233"/>
                  </a:ext>
                </a:extLst>
              </a:tr>
              <a:tr h="613506">
                <a:tc>
                  <a:txBody>
                    <a:bodyPr/>
                    <a:lstStyle/>
                    <a:p>
                      <a:pPr algn="ctr" fontAlgn="ctr"/>
                      <a:r>
                        <a:rPr lang="en-US" altLang="zh-TW" sz="2000" b="1" u="none" strike="noStrike">
                          <a:solidFill>
                            <a:srgbClr val="000000"/>
                          </a:solidFill>
                          <a:effectLst/>
                        </a:rPr>
                        <a:t>4</a:t>
                      </a:r>
                      <a:endParaRPr lang="en-US" altLang="zh-TW" sz="20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2013/12/20</a:t>
                      </a:r>
                    </a:p>
                    <a:p>
                      <a:pPr algn="ctr" fontAlgn="ctr"/>
                      <a:r>
                        <a:rPr lang="en-US" altLang="zh-TW" sz="2000" b="1" u="none" strike="noStrike" kern="1200" dirty="0">
                          <a:solidFill>
                            <a:srgbClr val="000000"/>
                          </a:solidFill>
                          <a:effectLst/>
                          <a:latin typeface="+mn-lt"/>
                          <a:ea typeface="+mn-ea"/>
                          <a:cs typeface="+mn-cs"/>
                        </a:rPr>
                        <a:t>00:00</a:t>
                      </a:r>
                    </a:p>
                  </a:txBody>
                  <a:tcPr marL="7620" marR="7620" marT="7620" marB="0" anchor="ctr"/>
                </a:tc>
                <a:tc>
                  <a:txBody>
                    <a:bodyPr/>
                    <a:lstStyle/>
                    <a:p>
                      <a:pPr algn="ctr" fontAlgn="ctr"/>
                      <a:r>
                        <a:rPr lang="en-US" altLang="zh-TW" sz="2000" b="1" u="none" strike="noStrike">
                          <a:solidFill>
                            <a:srgbClr val="000000"/>
                          </a:solidFill>
                          <a:effectLst/>
                        </a:rPr>
                        <a:t>(30,0,0)</a:t>
                      </a:r>
                      <a:endParaRPr lang="en-US" altLang="zh-TW" sz="20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altLang="zh-TW" sz="2000" b="1" u="none" strike="noStrike" dirty="0">
                          <a:solidFill>
                            <a:srgbClr val="000000"/>
                          </a:solidFill>
                          <a:effectLst/>
                        </a:rPr>
                        <a:t>9.384</a:t>
                      </a:r>
                      <a:endParaRPr lang="en-US" altLang="zh-TW" sz="2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extLst>
                  <a:ext uri="{0D108BD9-81ED-4DB2-BD59-A6C34878D82A}">
                    <a16:rowId xmlns:a16="http://schemas.microsoft.com/office/drawing/2014/main" val="2302541189"/>
                  </a:ext>
                </a:extLst>
              </a:tr>
            </a:tbl>
          </a:graphicData>
        </a:graphic>
      </p:graphicFrame>
      <p:sp>
        <p:nvSpPr>
          <p:cNvPr id="21" name="標題 1">
            <a:extLst>
              <a:ext uri="{FF2B5EF4-FFF2-40B4-BE49-F238E27FC236}">
                <a16:creationId xmlns:a16="http://schemas.microsoft.com/office/drawing/2014/main" id="{9C8BC1B5-D1FA-E761-A302-2A395A0E057B}"/>
              </a:ext>
            </a:extLst>
          </p:cNvPr>
          <p:cNvSpPr txBox="1">
            <a:spLocks/>
          </p:cNvSpPr>
          <p:nvPr/>
        </p:nvSpPr>
        <p:spPr>
          <a:xfrm>
            <a:off x="290501" y="202680"/>
            <a:ext cx="10515600" cy="744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TW" sz="4400" dirty="0">
                <a:latin typeface="+mj-ea"/>
              </a:rPr>
              <a:t>ARIMA –</a:t>
            </a:r>
            <a:r>
              <a:rPr kumimoji="1" lang="zh-TW" altLang="en-US" sz="4400" dirty="0">
                <a:latin typeface="+mj-ea"/>
              </a:rPr>
              <a:t> 預測結果</a:t>
            </a:r>
            <a:r>
              <a:rPr kumimoji="1" lang="en-US" altLang="zh-TW" sz="4400" dirty="0">
                <a:latin typeface="+mj-ea"/>
              </a:rPr>
              <a:t> </a:t>
            </a:r>
            <a:endParaRPr kumimoji="1" lang="zh-TW" altLang="en-US" sz="4400" dirty="0">
              <a:latin typeface="+mj-ea"/>
            </a:endParaRPr>
          </a:p>
        </p:txBody>
      </p:sp>
    </p:spTree>
    <p:extLst>
      <p:ext uri="{BB962C8B-B14F-4D97-AF65-F5344CB8AC3E}">
        <p14:creationId xmlns:p14="http://schemas.microsoft.com/office/powerpoint/2010/main" val="12600444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69D5B27-B861-5857-C382-43E004073E13}"/>
              </a:ext>
            </a:extLst>
          </p:cNvPr>
          <p:cNvSpPr txBox="1"/>
          <p:nvPr/>
        </p:nvSpPr>
        <p:spPr>
          <a:xfrm>
            <a:off x="597159" y="950977"/>
            <a:ext cx="11159413" cy="5564472"/>
          </a:xfrm>
          <a:prstGeom prst="rect">
            <a:avLst/>
          </a:prstGeom>
          <a:noFill/>
        </p:spPr>
        <p:txBody>
          <a:bodyPr wrap="square" rtlCol="0">
            <a:sp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為了避免以 </a:t>
            </a:r>
            <a:r>
              <a:rPr lang="en-US" altLang="zh-TW" sz="2400" dirty="0">
                <a:latin typeface="微軟正黑體" panose="020B0604030504040204" pitchFamily="34" charset="-120"/>
                <a:ea typeface="微軟正黑體" panose="020B0604030504040204" pitchFamily="34" charset="-120"/>
              </a:rPr>
              <a:t>AIC </a:t>
            </a:r>
            <a:r>
              <a:rPr lang="zh-TW" altLang="en-US" sz="2400" dirty="0">
                <a:latin typeface="微軟正黑體" panose="020B0604030504040204" pitchFamily="34" charset="-120"/>
                <a:ea typeface="微軟正黑體" panose="020B0604030504040204" pitchFamily="34" charset="-120"/>
              </a:rPr>
              <a:t>挑選最佳模型時，可能係因電腦運算能力不足，而使許多模型出現 </a:t>
            </a:r>
            <a:r>
              <a:rPr lang="en-US" altLang="zh-TW" sz="2400" dirty="0">
                <a:latin typeface="微軟正黑體" panose="020B0604030504040204" pitchFamily="34" charset="-120"/>
                <a:ea typeface="微軟正黑體" panose="020B0604030504040204" pitchFamily="34" charset="-120"/>
              </a:rPr>
              <a:t>Inf </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AIC</a:t>
            </a:r>
            <a:r>
              <a:rPr lang="zh-TW" altLang="en-US" sz="2400" dirty="0">
                <a:latin typeface="微軟正黑體" panose="020B0604030504040204" pitchFamily="34" charset="-120"/>
                <a:ea typeface="微軟正黑體" panose="020B0604030504040204" pitchFamily="34" charset="-120"/>
              </a:rPr>
              <a:t>值，以下不只計算各 </a:t>
            </a:r>
            <a:r>
              <a:rPr lang="en-US" altLang="zh-TW" sz="2400" dirty="0">
                <a:latin typeface="微軟正黑體" panose="020B0604030504040204" pitchFamily="34" charset="-120"/>
                <a:ea typeface="微軟正黑體" panose="020B0604030504040204" pitchFamily="34" charset="-120"/>
              </a:rPr>
              <a:t>“Best Model”</a:t>
            </a:r>
            <a:r>
              <a:rPr lang="zh-TW" altLang="en-US" sz="2400" dirty="0">
                <a:latin typeface="微軟正黑體" panose="020B0604030504040204" pitchFamily="34" charset="-120"/>
                <a:ea typeface="微軟正黑體" panose="020B0604030504040204" pitchFamily="34" charset="-120"/>
              </a:rPr>
              <a:t> 之 </a:t>
            </a:r>
            <a:r>
              <a:rPr lang="en-US" altLang="zh-TW" sz="2400" dirty="0">
                <a:latin typeface="微軟正黑體" panose="020B0604030504040204" pitchFamily="34" charset="-120"/>
                <a:ea typeface="微軟正黑體" panose="020B0604030504040204" pitchFamily="34" charset="-120"/>
              </a:rPr>
              <a:t>MAPE </a:t>
            </a:r>
            <a:r>
              <a:rPr lang="zh-TW" altLang="en-US" sz="2400" dirty="0">
                <a:latin typeface="微軟正黑體" panose="020B0604030504040204" pitchFamily="34" charset="-120"/>
                <a:ea typeface="微軟正黑體" panose="020B0604030504040204" pitchFamily="34" charset="-120"/>
              </a:rPr>
              <a:t>，而是將前一頁表格中，四個時間點的前 </a:t>
            </a:r>
            <a:r>
              <a:rPr lang="en-US" altLang="zh-TW" sz="2400" dirty="0">
                <a:latin typeface="微軟正黑體" panose="020B0604030504040204" pitchFamily="34" charset="-120"/>
                <a:ea typeface="微軟正黑體" panose="020B0604030504040204" pitchFamily="34" charset="-120"/>
              </a:rPr>
              <a:t>1,440</a:t>
            </a:r>
            <a:r>
              <a:rPr lang="zh-TW" altLang="en-US" sz="2400" dirty="0">
                <a:latin typeface="微軟正黑體" panose="020B0604030504040204" pitchFamily="34" charset="-120"/>
                <a:ea typeface="微軟正黑體" panose="020B0604030504040204" pitchFamily="34" charset="-120"/>
              </a:rPr>
              <a:t> 筆訓練資料，其所有 </a:t>
            </a:r>
            <a:r>
              <a:rPr lang="en-US" altLang="zh-TW" sz="2400" dirty="0">
                <a:latin typeface="微軟正黑體" panose="020B0604030504040204" pitchFamily="34" charset="-120"/>
                <a:ea typeface="微軟正黑體" panose="020B0604030504040204" pitchFamily="34" charset="-120"/>
              </a:rPr>
              <a:t>lag </a:t>
            </a:r>
            <a:r>
              <a:rPr lang="zh-TW" altLang="en-US" sz="2400" dirty="0">
                <a:latin typeface="微軟正黑體" panose="020B0604030504040204" pitchFamily="34" charset="-120"/>
                <a:ea typeface="微軟正黑體" panose="020B0604030504040204" pitchFamily="34" charset="-120"/>
              </a:rPr>
              <a:t>值及所有 </a:t>
            </a:r>
            <a:r>
              <a:rPr lang="en-US" altLang="zh-TW" sz="2400" dirty="0">
                <a:latin typeface="微軟正黑體" panose="020B0604030504040204" pitchFamily="34" charset="-120"/>
                <a:ea typeface="微軟正黑體" panose="020B0604030504040204" pitchFamily="34" charset="-120"/>
              </a:rPr>
              <a:t>Moving Average</a:t>
            </a:r>
            <a:r>
              <a:rPr lang="zh-TW" altLang="en-US" sz="2400" dirty="0">
                <a:latin typeface="微軟正黑體" panose="020B0604030504040204" pitchFamily="34" charset="-120"/>
                <a:ea typeface="微軟正黑體" panose="020B0604030504040204" pitchFamily="34" charset="-120"/>
              </a:rPr>
              <a:t> 值，各自以 </a:t>
            </a:r>
            <a:r>
              <a:rPr lang="en-US" altLang="zh-TW" sz="2400" dirty="0">
                <a:latin typeface="微軟正黑體" panose="020B0604030504040204" pitchFamily="34" charset="-120"/>
                <a:ea typeface="微軟正黑體" panose="020B0604030504040204" pitchFamily="34" charset="-120"/>
              </a:rPr>
              <a:t>ARIMA</a:t>
            </a:r>
            <a:r>
              <a:rPr lang="zh-TW" altLang="en-US" sz="2400" dirty="0">
                <a:latin typeface="微軟正黑體" panose="020B0604030504040204" pitchFamily="34" charset="-120"/>
                <a:ea typeface="微軟正黑體" panose="020B0604030504040204" pitchFamily="34" charset="-120"/>
              </a:rPr>
              <a:t> 建模，並計算出 </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其中 </a:t>
            </a:r>
            <a:r>
              <a:rPr lang="en-US" altLang="zh-TW" sz="2400" dirty="0">
                <a:latin typeface="微軟正黑體" panose="020B0604030504040204" pitchFamily="34" charset="-120"/>
                <a:ea typeface="微軟正黑體" panose="020B0604030504040204" pitchFamily="34" charset="-120"/>
              </a:rPr>
              <a:t>lag </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p</a:t>
            </a:r>
            <a:r>
              <a:rPr lang="zh-TW" altLang="en-US" sz="2400" dirty="0">
                <a:latin typeface="微軟正黑體" panose="020B0604030504040204" pitchFamily="34" charset="-120"/>
                <a:ea typeface="微軟正黑體" panose="020B0604030504040204" pitchFamily="34" charset="-120"/>
              </a:rPr>
              <a:t>）的範圍：</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21</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差分值（</a:t>
            </a:r>
            <a:r>
              <a:rPr lang="en-US" altLang="zh-TW" sz="2400" dirty="0">
                <a:latin typeface="微軟正黑體" panose="020B0604030504040204" pitchFamily="34" charset="-120"/>
                <a:ea typeface="微軟正黑體" panose="020B0604030504040204" pitchFamily="34" charset="-120"/>
              </a:rPr>
              <a:t>d</a:t>
            </a:r>
            <a:r>
              <a:rPr lang="zh-TW" altLang="en-US" sz="2400" dirty="0">
                <a:latin typeface="微軟正黑體" panose="020B0604030504040204" pitchFamily="34" charset="-120"/>
                <a:ea typeface="微軟正黑體" panose="020B0604030504040204" pitchFamily="34" charset="-120"/>
              </a:rPr>
              <a:t>）：均不作差分，故為 </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Moving Average </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q</a:t>
            </a:r>
            <a:r>
              <a:rPr lang="zh-TW" altLang="en-US" sz="2400" dirty="0">
                <a:latin typeface="微軟正黑體" panose="020B0604030504040204" pitchFamily="34" charset="-120"/>
                <a:ea typeface="微軟正黑體" panose="020B0604030504040204" pitchFamily="34" charset="-120"/>
              </a:rPr>
              <a:t>）的範圍：</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結果如下兩頁所示</a:t>
            </a:r>
          </a:p>
        </p:txBody>
      </p:sp>
      <p:sp>
        <p:nvSpPr>
          <p:cNvPr id="3" name="標題 1">
            <a:extLst>
              <a:ext uri="{FF2B5EF4-FFF2-40B4-BE49-F238E27FC236}">
                <a16:creationId xmlns:a16="http://schemas.microsoft.com/office/drawing/2014/main" id="{1740B6C6-88A3-2651-EABD-769CBD372143}"/>
              </a:ext>
            </a:extLst>
          </p:cNvPr>
          <p:cNvSpPr txBox="1">
            <a:spLocks/>
          </p:cNvSpPr>
          <p:nvPr/>
        </p:nvSpPr>
        <p:spPr>
          <a:xfrm>
            <a:off x="290501" y="202680"/>
            <a:ext cx="10515600" cy="744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TW" sz="4400" dirty="0">
                <a:latin typeface="+mj-ea"/>
              </a:rPr>
              <a:t>ARIMA –</a:t>
            </a:r>
            <a:r>
              <a:rPr kumimoji="1" lang="zh-TW" altLang="en-US" sz="4400" dirty="0">
                <a:latin typeface="+mj-ea"/>
              </a:rPr>
              <a:t> 預測結果</a:t>
            </a:r>
            <a:r>
              <a:rPr kumimoji="1" lang="en-US" altLang="zh-TW" sz="4400" dirty="0">
                <a:latin typeface="+mj-ea"/>
              </a:rPr>
              <a:t> </a:t>
            </a:r>
            <a:endParaRPr kumimoji="1" lang="zh-TW" altLang="en-US" sz="4400" dirty="0">
              <a:latin typeface="+mj-ea"/>
            </a:endParaRPr>
          </a:p>
        </p:txBody>
      </p:sp>
    </p:spTree>
    <p:extLst>
      <p:ext uri="{BB962C8B-B14F-4D97-AF65-F5344CB8AC3E}">
        <p14:creationId xmlns:p14="http://schemas.microsoft.com/office/powerpoint/2010/main" val="3741011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BFA0742E-115C-6366-9B08-8938ADB708F3}"/>
              </a:ext>
            </a:extLst>
          </p:cNvPr>
          <p:cNvSpPr txBox="1"/>
          <p:nvPr/>
        </p:nvSpPr>
        <p:spPr>
          <a:xfrm>
            <a:off x="141572" y="1142156"/>
            <a:ext cx="6015038" cy="369332"/>
          </a:xfrm>
          <a:prstGeom prst="rect">
            <a:avLst/>
          </a:prstGeom>
          <a:noFill/>
        </p:spPr>
        <p:txBody>
          <a:bodyPr wrap="square" rtlCol="0">
            <a:spAutoFit/>
          </a:bodyPr>
          <a:lstStyle/>
          <a:p>
            <a:pPr algn="ctr" fontAlgn="ctr"/>
            <a:r>
              <a:rPr lang="en-US" altLang="zh-TW" sz="1800" b="1" u="none" strike="noStrike" dirty="0">
                <a:solidFill>
                  <a:srgbClr val="000000"/>
                </a:solidFill>
                <a:effectLst/>
              </a:rPr>
              <a:t>2013/12/11</a:t>
            </a:r>
            <a:r>
              <a:rPr lang="zh-TW" altLang="en-US" sz="1800" b="1" u="none" strike="noStrike" dirty="0">
                <a:solidFill>
                  <a:srgbClr val="000000"/>
                </a:solidFill>
                <a:effectLst/>
              </a:rPr>
              <a:t>   </a:t>
            </a:r>
            <a:r>
              <a:rPr lang="en-US" altLang="zh-TW" sz="1800" b="1" u="none" strike="noStrike" dirty="0">
                <a:solidFill>
                  <a:srgbClr val="000000"/>
                </a:solidFill>
                <a:effectLst/>
              </a:rPr>
              <a:t>11:50</a:t>
            </a:r>
            <a:endPar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graphicFrame>
        <p:nvGraphicFramePr>
          <p:cNvPr id="2" name="表格 3">
            <a:extLst>
              <a:ext uri="{FF2B5EF4-FFF2-40B4-BE49-F238E27FC236}">
                <a16:creationId xmlns:a16="http://schemas.microsoft.com/office/drawing/2014/main" id="{B0198597-87C0-1978-485B-9BA3465709D7}"/>
              </a:ext>
            </a:extLst>
          </p:cNvPr>
          <p:cNvGraphicFramePr>
            <a:graphicFrameLocks noGrp="1"/>
          </p:cNvGraphicFramePr>
          <p:nvPr>
            <p:extLst>
              <p:ext uri="{D42A27DB-BD31-4B8C-83A1-F6EECF244321}">
                <p14:modId xmlns:p14="http://schemas.microsoft.com/office/powerpoint/2010/main" val="428243971"/>
              </p:ext>
            </p:extLst>
          </p:nvPr>
        </p:nvGraphicFramePr>
        <p:xfrm>
          <a:off x="527550" y="1772626"/>
          <a:ext cx="5243084" cy="4746170"/>
        </p:xfrm>
        <a:graphic>
          <a:graphicData uri="http://schemas.openxmlformats.org/drawingml/2006/table">
            <a:tbl>
              <a:tblPr firstRow="1" bandRow="1">
                <a:tableStyleId>{073A0DAA-6AF3-43AB-8588-CEC1D06C72B9}</a:tableStyleId>
              </a:tblPr>
              <a:tblGrid>
                <a:gridCol w="749012">
                  <a:extLst>
                    <a:ext uri="{9D8B030D-6E8A-4147-A177-3AD203B41FA5}">
                      <a16:colId xmlns:a16="http://schemas.microsoft.com/office/drawing/2014/main" val="2515648656"/>
                    </a:ext>
                  </a:extLst>
                </a:gridCol>
                <a:gridCol w="749012">
                  <a:extLst>
                    <a:ext uri="{9D8B030D-6E8A-4147-A177-3AD203B41FA5}">
                      <a16:colId xmlns:a16="http://schemas.microsoft.com/office/drawing/2014/main" val="1783814928"/>
                    </a:ext>
                  </a:extLst>
                </a:gridCol>
                <a:gridCol w="749012">
                  <a:extLst>
                    <a:ext uri="{9D8B030D-6E8A-4147-A177-3AD203B41FA5}">
                      <a16:colId xmlns:a16="http://schemas.microsoft.com/office/drawing/2014/main" val="425579495"/>
                    </a:ext>
                  </a:extLst>
                </a:gridCol>
                <a:gridCol w="749012">
                  <a:extLst>
                    <a:ext uri="{9D8B030D-6E8A-4147-A177-3AD203B41FA5}">
                      <a16:colId xmlns:a16="http://schemas.microsoft.com/office/drawing/2014/main" val="2771409581"/>
                    </a:ext>
                  </a:extLst>
                </a:gridCol>
                <a:gridCol w="749012">
                  <a:extLst>
                    <a:ext uri="{9D8B030D-6E8A-4147-A177-3AD203B41FA5}">
                      <a16:colId xmlns:a16="http://schemas.microsoft.com/office/drawing/2014/main" val="357888066"/>
                    </a:ext>
                  </a:extLst>
                </a:gridCol>
                <a:gridCol w="749012">
                  <a:extLst>
                    <a:ext uri="{9D8B030D-6E8A-4147-A177-3AD203B41FA5}">
                      <a16:colId xmlns:a16="http://schemas.microsoft.com/office/drawing/2014/main" val="3092006379"/>
                    </a:ext>
                  </a:extLst>
                </a:gridCol>
                <a:gridCol w="749012">
                  <a:extLst>
                    <a:ext uri="{9D8B030D-6E8A-4147-A177-3AD203B41FA5}">
                      <a16:colId xmlns:a16="http://schemas.microsoft.com/office/drawing/2014/main" val="1372019781"/>
                    </a:ext>
                  </a:extLst>
                </a:gridCol>
              </a:tblGrid>
              <a:tr h="215735">
                <a:tc>
                  <a:txBody>
                    <a:bodyPr/>
                    <a:lstStyle/>
                    <a:p>
                      <a:pPr algn="ctr" fontAlgn="ct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q=0</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q=1</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q=2</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q=3</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q=4</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q=5</a:t>
                      </a:r>
                    </a:p>
                  </a:txBody>
                  <a:tcPr marL="7620" marR="7620" marT="7620" marB="0" anchor="ctr"/>
                </a:tc>
                <a:extLst>
                  <a:ext uri="{0D108BD9-81ED-4DB2-BD59-A6C34878D82A}">
                    <a16:rowId xmlns:a16="http://schemas.microsoft.com/office/drawing/2014/main" val="3556636601"/>
                  </a:ext>
                </a:extLst>
              </a:tr>
              <a:tr h="215735">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lag=1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0.88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1.479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70381313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2.664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2.359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85024395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lag=3</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1.316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2.357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63271007"/>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2.215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3.551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652971504"/>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2.44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2.354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80606385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2.377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2.342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7099033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2.166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1633048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1.782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445653197"/>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1.738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9669782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lag=10</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1.887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746530615"/>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1.949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0699850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780274652"/>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2.807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77815928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2.67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923469801"/>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3.266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61106095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2.634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11659420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2.95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803801279"/>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3.381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82221502"/>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3.778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59372114"/>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lag=20</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4.251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08643610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3.684</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036753918"/>
                  </a:ext>
                </a:extLst>
              </a:tr>
            </a:tbl>
          </a:graphicData>
        </a:graphic>
      </p:graphicFrame>
      <p:graphicFrame>
        <p:nvGraphicFramePr>
          <p:cNvPr id="9" name="表格 3">
            <a:extLst>
              <a:ext uri="{FF2B5EF4-FFF2-40B4-BE49-F238E27FC236}">
                <a16:creationId xmlns:a16="http://schemas.microsoft.com/office/drawing/2014/main" id="{C966417A-3044-F251-4DA8-D7A19A0B8440}"/>
              </a:ext>
            </a:extLst>
          </p:cNvPr>
          <p:cNvGraphicFramePr>
            <a:graphicFrameLocks noGrp="1"/>
          </p:cNvGraphicFramePr>
          <p:nvPr>
            <p:extLst>
              <p:ext uri="{D42A27DB-BD31-4B8C-83A1-F6EECF244321}">
                <p14:modId xmlns:p14="http://schemas.microsoft.com/office/powerpoint/2010/main" val="3869716202"/>
              </p:ext>
            </p:extLst>
          </p:nvPr>
        </p:nvGraphicFramePr>
        <p:xfrm>
          <a:off x="6545793" y="1772626"/>
          <a:ext cx="5243084" cy="4746170"/>
        </p:xfrm>
        <a:graphic>
          <a:graphicData uri="http://schemas.openxmlformats.org/drawingml/2006/table">
            <a:tbl>
              <a:tblPr firstRow="1" bandRow="1">
                <a:tableStyleId>{073A0DAA-6AF3-43AB-8588-CEC1D06C72B9}</a:tableStyleId>
              </a:tblPr>
              <a:tblGrid>
                <a:gridCol w="749012">
                  <a:extLst>
                    <a:ext uri="{9D8B030D-6E8A-4147-A177-3AD203B41FA5}">
                      <a16:colId xmlns:a16="http://schemas.microsoft.com/office/drawing/2014/main" val="2515648656"/>
                    </a:ext>
                  </a:extLst>
                </a:gridCol>
                <a:gridCol w="749012">
                  <a:extLst>
                    <a:ext uri="{9D8B030D-6E8A-4147-A177-3AD203B41FA5}">
                      <a16:colId xmlns:a16="http://schemas.microsoft.com/office/drawing/2014/main" val="1783814928"/>
                    </a:ext>
                  </a:extLst>
                </a:gridCol>
                <a:gridCol w="749012">
                  <a:extLst>
                    <a:ext uri="{9D8B030D-6E8A-4147-A177-3AD203B41FA5}">
                      <a16:colId xmlns:a16="http://schemas.microsoft.com/office/drawing/2014/main" val="425579495"/>
                    </a:ext>
                  </a:extLst>
                </a:gridCol>
                <a:gridCol w="749012">
                  <a:extLst>
                    <a:ext uri="{9D8B030D-6E8A-4147-A177-3AD203B41FA5}">
                      <a16:colId xmlns:a16="http://schemas.microsoft.com/office/drawing/2014/main" val="2771409581"/>
                    </a:ext>
                  </a:extLst>
                </a:gridCol>
                <a:gridCol w="749012">
                  <a:extLst>
                    <a:ext uri="{9D8B030D-6E8A-4147-A177-3AD203B41FA5}">
                      <a16:colId xmlns:a16="http://schemas.microsoft.com/office/drawing/2014/main" val="357888066"/>
                    </a:ext>
                  </a:extLst>
                </a:gridCol>
                <a:gridCol w="749012">
                  <a:extLst>
                    <a:ext uri="{9D8B030D-6E8A-4147-A177-3AD203B41FA5}">
                      <a16:colId xmlns:a16="http://schemas.microsoft.com/office/drawing/2014/main" val="3092006379"/>
                    </a:ext>
                  </a:extLst>
                </a:gridCol>
                <a:gridCol w="749012">
                  <a:extLst>
                    <a:ext uri="{9D8B030D-6E8A-4147-A177-3AD203B41FA5}">
                      <a16:colId xmlns:a16="http://schemas.microsoft.com/office/drawing/2014/main" val="1372019781"/>
                    </a:ext>
                  </a:extLst>
                </a:gridCol>
              </a:tblGrid>
              <a:tr h="215735">
                <a:tc>
                  <a:txBody>
                    <a:bodyPr/>
                    <a:lstStyle/>
                    <a:p>
                      <a:pPr algn="ctr" fontAlgn="ctr"/>
                      <a:endParaRPr lang="zh-TW" altLang="en-US" sz="12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q=0</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q=1</a:t>
                      </a:r>
                    </a:p>
                  </a:txBody>
                  <a:tcPr marL="7620" marR="7620" marT="7620" marB="0" anchor="ctr"/>
                </a:tc>
                <a:tc>
                  <a:txBody>
                    <a:bodyPr/>
                    <a:lstStyle/>
                    <a:p>
                      <a:pPr algn="ctr" fontAlgn="ctr"/>
                      <a:r>
                        <a:rPr lang="en-US" sz="1200" b="1" i="0" u="none" strike="noStrike">
                          <a:solidFill>
                            <a:schemeClr val="bg1"/>
                          </a:solidFill>
                          <a:effectLst/>
                          <a:latin typeface="微軟正黑體" panose="020B0604030504040204" pitchFamily="34" charset="-120"/>
                          <a:ea typeface="微軟正黑體" panose="020B0604030504040204" pitchFamily="34" charset="-120"/>
                        </a:rPr>
                        <a:t>q=2</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q=3</a:t>
                      </a:r>
                    </a:p>
                  </a:txBody>
                  <a:tcPr marL="7620" marR="7620" marT="7620" marB="0" anchor="ctr"/>
                </a:tc>
                <a:tc>
                  <a:txBody>
                    <a:bodyPr/>
                    <a:lstStyle/>
                    <a:p>
                      <a:pPr algn="ctr" fontAlgn="ctr"/>
                      <a:r>
                        <a:rPr lang="en-US" sz="1200" b="1" i="0" u="none" strike="noStrike">
                          <a:solidFill>
                            <a:schemeClr val="bg1"/>
                          </a:solidFill>
                          <a:effectLst/>
                          <a:latin typeface="微軟正黑體" panose="020B0604030504040204" pitchFamily="34" charset="-120"/>
                          <a:ea typeface="微軟正黑體" panose="020B0604030504040204" pitchFamily="34" charset="-120"/>
                        </a:rPr>
                        <a:t>q=4</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q=5</a:t>
                      </a:r>
                    </a:p>
                  </a:txBody>
                  <a:tcPr marL="7620" marR="7620" marT="7620" marB="0" anchor="ctr"/>
                </a:tc>
                <a:extLst>
                  <a:ext uri="{0D108BD9-81ED-4DB2-BD59-A6C34878D82A}">
                    <a16:rowId xmlns:a16="http://schemas.microsoft.com/office/drawing/2014/main" val="3556636601"/>
                  </a:ext>
                </a:extLst>
              </a:tr>
              <a:tr h="215735">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lag=1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17.157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16.814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16.709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16.596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16.192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17.068</a:t>
                      </a:r>
                    </a:p>
                  </a:txBody>
                  <a:tcPr marL="7620" marR="7620" marT="7620" marB="0" anchor="ctr"/>
                </a:tc>
                <a:extLst>
                  <a:ext uri="{0D108BD9-81ED-4DB2-BD59-A6C34878D82A}">
                    <a16:rowId xmlns:a16="http://schemas.microsoft.com/office/drawing/2014/main" val="270381313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11.481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12.762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13.216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12.111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12.363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10.564</a:t>
                      </a:r>
                    </a:p>
                  </a:txBody>
                  <a:tcPr marL="7620" marR="7620" marT="7620" marB="0" anchor="ctr"/>
                </a:tc>
                <a:extLst>
                  <a:ext uri="{0D108BD9-81ED-4DB2-BD59-A6C34878D82A}">
                    <a16:rowId xmlns:a16="http://schemas.microsoft.com/office/drawing/2014/main" val="285024395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13.467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13.056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13.09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12.743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10.202</a:t>
                      </a:r>
                    </a:p>
                  </a:txBody>
                  <a:tcPr marL="7620" marR="7620" marT="7620" marB="0" anchor="ctr"/>
                </a:tc>
                <a:extLst>
                  <a:ext uri="{0D108BD9-81ED-4DB2-BD59-A6C34878D82A}">
                    <a16:rowId xmlns:a16="http://schemas.microsoft.com/office/drawing/2014/main" val="63271007"/>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12.593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10.051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12.694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14.061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12.725</a:t>
                      </a:r>
                    </a:p>
                  </a:txBody>
                  <a:tcPr marL="7620" marR="7620" marT="7620" marB="0" anchor="ctr"/>
                </a:tc>
                <a:extLst>
                  <a:ext uri="{0D108BD9-81ED-4DB2-BD59-A6C34878D82A}">
                    <a16:rowId xmlns:a16="http://schemas.microsoft.com/office/drawing/2014/main" val="1652971504"/>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12.162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12.671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16.499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16.061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10.506</a:t>
                      </a:r>
                    </a:p>
                  </a:txBody>
                  <a:tcPr marL="7620" marR="7620" marT="7620" marB="0" anchor="ctr"/>
                </a:tc>
                <a:extLst>
                  <a:ext uri="{0D108BD9-81ED-4DB2-BD59-A6C34878D82A}">
                    <a16:rowId xmlns:a16="http://schemas.microsoft.com/office/drawing/2014/main" val="80606385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11.802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12.455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12.634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14.561</a:t>
                      </a:r>
                    </a:p>
                  </a:txBody>
                  <a:tcPr marL="7620" marR="7620" marT="7620" marB="0" anchor="ctr"/>
                </a:tc>
                <a:extLst>
                  <a:ext uri="{0D108BD9-81ED-4DB2-BD59-A6C34878D82A}">
                    <a16:rowId xmlns:a16="http://schemas.microsoft.com/office/drawing/2014/main" val="237099033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10.611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12.842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12.417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1633048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10.428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10.733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12.706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445653197"/>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10.053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10.412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9669782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lag=10</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10.08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10.187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746530615"/>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10.184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9.93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0699850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11.816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10.294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780274652"/>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11.612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14.692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77815928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11.269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11.542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923469801"/>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11.084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11.326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611060958"/>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10.694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116594203"/>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10.387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803801279"/>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10.793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82221502"/>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12.345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59372114"/>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lag=20</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13.655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086436100"/>
                  </a:ext>
                </a:extLst>
              </a:tr>
              <a:tr h="215735">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11.228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036753918"/>
                  </a:ext>
                </a:extLst>
              </a:tr>
            </a:tbl>
          </a:graphicData>
        </a:graphic>
      </p:graphicFrame>
      <p:sp>
        <p:nvSpPr>
          <p:cNvPr id="11" name="文字方塊 10">
            <a:extLst>
              <a:ext uri="{FF2B5EF4-FFF2-40B4-BE49-F238E27FC236}">
                <a16:creationId xmlns:a16="http://schemas.microsoft.com/office/drawing/2014/main" id="{8A850E2C-97A6-D5F6-79BD-A049BF0F0B91}"/>
              </a:ext>
            </a:extLst>
          </p:cNvPr>
          <p:cNvSpPr txBox="1"/>
          <p:nvPr/>
        </p:nvSpPr>
        <p:spPr>
          <a:xfrm>
            <a:off x="6403295" y="1142156"/>
            <a:ext cx="5528078" cy="369332"/>
          </a:xfrm>
          <a:prstGeom prst="rect">
            <a:avLst/>
          </a:prstGeom>
          <a:noFill/>
        </p:spPr>
        <p:txBody>
          <a:bodyPr wrap="square">
            <a:spAutoFit/>
          </a:bodyPr>
          <a:lstStyle/>
          <a:p>
            <a:pPr algn="ctr" fontAlgn="ctr"/>
            <a:r>
              <a:rPr lang="en-US" altLang="zh-TW" sz="1800" b="1" u="none" strike="noStrike" dirty="0">
                <a:solidFill>
                  <a:srgbClr val="000000"/>
                </a:solidFill>
                <a:effectLst/>
              </a:rPr>
              <a:t>2013/12/6</a:t>
            </a:r>
            <a:r>
              <a:rPr lang="zh-TW" altLang="en-US" sz="1800" b="1" u="none" strike="noStrike" dirty="0">
                <a:solidFill>
                  <a:srgbClr val="000000"/>
                </a:solidFill>
                <a:effectLst/>
              </a:rPr>
              <a:t>  </a:t>
            </a:r>
            <a:r>
              <a:rPr lang="en-US" altLang="zh-TW" sz="1800" b="1" u="none" strike="noStrike" dirty="0">
                <a:solidFill>
                  <a:srgbClr val="000000"/>
                </a:solidFill>
                <a:effectLst/>
              </a:rPr>
              <a:t>18:43 </a:t>
            </a:r>
            <a:endPar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A4F40448-0F81-8AA3-5159-D94913B5B2BC}"/>
              </a:ext>
            </a:extLst>
          </p:cNvPr>
          <p:cNvSpPr txBox="1">
            <a:spLocks/>
          </p:cNvSpPr>
          <p:nvPr/>
        </p:nvSpPr>
        <p:spPr>
          <a:xfrm>
            <a:off x="290501" y="202680"/>
            <a:ext cx="10515600" cy="744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TW" sz="4400" dirty="0">
                <a:latin typeface="+mj-ea"/>
              </a:rPr>
              <a:t>ARIMA –</a:t>
            </a:r>
            <a:r>
              <a:rPr kumimoji="1" lang="zh-TW" altLang="en-US" sz="4400" dirty="0">
                <a:latin typeface="+mj-ea"/>
              </a:rPr>
              <a:t> 預測結果</a:t>
            </a:r>
            <a:r>
              <a:rPr kumimoji="1" lang="en-US" altLang="zh-TW" sz="4400" dirty="0">
                <a:latin typeface="+mj-ea"/>
              </a:rPr>
              <a:t> </a:t>
            </a:r>
            <a:endParaRPr kumimoji="1" lang="zh-TW" altLang="en-US" sz="4400" dirty="0">
              <a:latin typeface="+mj-ea"/>
            </a:endParaRPr>
          </a:p>
        </p:txBody>
      </p:sp>
    </p:spTree>
    <p:extLst>
      <p:ext uri="{BB962C8B-B14F-4D97-AF65-F5344CB8AC3E}">
        <p14:creationId xmlns:p14="http://schemas.microsoft.com/office/powerpoint/2010/main" val="3446838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61DDB539-C640-5AA0-9C4F-712C2172858E}"/>
              </a:ext>
            </a:extLst>
          </p:cNvPr>
          <p:cNvSpPr txBox="1"/>
          <p:nvPr/>
        </p:nvSpPr>
        <p:spPr>
          <a:xfrm>
            <a:off x="5975730" y="1034832"/>
            <a:ext cx="6097554" cy="369332"/>
          </a:xfrm>
          <a:prstGeom prst="rect">
            <a:avLst/>
          </a:prstGeom>
          <a:noFill/>
        </p:spPr>
        <p:txBody>
          <a:bodyPr wrap="square">
            <a:spAutoFit/>
          </a:bodyPr>
          <a:lstStyle/>
          <a:p>
            <a:pPr algn="ctr" fontAlgn="ctr"/>
            <a:r>
              <a:rPr lang="en-US" altLang="zh-TW" sz="1800" b="1" u="none" strike="noStrike" dirty="0">
                <a:solidFill>
                  <a:srgbClr val="000000"/>
                </a:solidFill>
                <a:effectLst/>
              </a:rPr>
              <a:t>2013/12/20</a:t>
            </a:r>
            <a:r>
              <a:rPr lang="zh-TW" altLang="en-US" sz="1800" b="1" u="none" strike="noStrike" dirty="0">
                <a:solidFill>
                  <a:srgbClr val="000000"/>
                </a:solidFill>
                <a:effectLst/>
              </a:rPr>
              <a:t>  </a:t>
            </a:r>
            <a:r>
              <a:rPr lang="en-US" altLang="zh-TW" sz="1800" b="1" u="none" strike="noStrike" kern="1200" dirty="0">
                <a:solidFill>
                  <a:srgbClr val="000000"/>
                </a:solidFill>
                <a:effectLst/>
                <a:latin typeface="+mn-lt"/>
                <a:ea typeface="+mn-ea"/>
                <a:cs typeface="+mn-cs"/>
              </a:rPr>
              <a:t>00:00</a:t>
            </a:r>
          </a:p>
        </p:txBody>
      </p:sp>
      <p:sp>
        <p:nvSpPr>
          <p:cNvPr id="7" name="文字方塊 6">
            <a:extLst>
              <a:ext uri="{FF2B5EF4-FFF2-40B4-BE49-F238E27FC236}">
                <a16:creationId xmlns:a16="http://schemas.microsoft.com/office/drawing/2014/main" id="{BF8CC315-DC0D-E182-8320-C1927EC73B8F}"/>
              </a:ext>
            </a:extLst>
          </p:cNvPr>
          <p:cNvSpPr txBox="1"/>
          <p:nvPr/>
        </p:nvSpPr>
        <p:spPr>
          <a:xfrm>
            <a:off x="481778" y="1026970"/>
            <a:ext cx="5048752" cy="646331"/>
          </a:xfrm>
          <a:prstGeom prst="rect">
            <a:avLst/>
          </a:prstGeom>
          <a:noFill/>
        </p:spPr>
        <p:txBody>
          <a:bodyPr wrap="square" rtlCol="0">
            <a:spAutoFit/>
          </a:bodyPr>
          <a:lstStyle/>
          <a:p>
            <a:pPr algn="ctr" fontAlgn="ctr"/>
            <a:r>
              <a:rPr lang="en-US" altLang="zh-TW" sz="1800" b="1" u="none" strike="noStrike" dirty="0">
                <a:solidFill>
                  <a:srgbClr val="000000"/>
                </a:solidFill>
                <a:effectLst/>
              </a:rPr>
              <a:t>2013/12/8</a:t>
            </a:r>
            <a:r>
              <a:rPr lang="zh-TW" altLang="en-US" sz="1800" b="1" u="none" strike="noStrike" dirty="0">
                <a:solidFill>
                  <a:srgbClr val="000000"/>
                </a:solidFill>
                <a:effectLst/>
              </a:rPr>
              <a:t>  </a:t>
            </a:r>
            <a:r>
              <a:rPr lang="en-US" altLang="zh-TW" sz="1800" b="1" u="none" strike="noStrike" kern="1200" dirty="0">
                <a:solidFill>
                  <a:srgbClr val="000000"/>
                </a:solidFill>
                <a:effectLst/>
                <a:latin typeface="+mn-lt"/>
                <a:ea typeface="+mn-ea"/>
                <a:cs typeface="+mn-cs"/>
              </a:rPr>
              <a:t>4:32</a:t>
            </a:r>
          </a:p>
          <a:p>
            <a:endParaRPr lang="zh-TW" altLang="en-US" b="1" dirty="0">
              <a:highlight>
                <a:srgbClr val="C0C0C0"/>
              </a:highlight>
              <a:latin typeface="微軟正黑體" panose="020B0604030504040204" pitchFamily="34" charset="-120"/>
              <a:ea typeface="微軟正黑體" panose="020B0604030504040204" pitchFamily="34" charset="-120"/>
            </a:endParaRPr>
          </a:p>
        </p:txBody>
      </p:sp>
      <p:graphicFrame>
        <p:nvGraphicFramePr>
          <p:cNvPr id="10" name="表格 3">
            <a:extLst>
              <a:ext uri="{FF2B5EF4-FFF2-40B4-BE49-F238E27FC236}">
                <a16:creationId xmlns:a16="http://schemas.microsoft.com/office/drawing/2014/main" id="{0001C91A-1FC2-E349-C498-48201D18EA42}"/>
              </a:ext>
            </a:extLst>
          </p:cNvPr>
          <p:cNvGraphicFramePr>
            <a:graphicFrameLocks noGrp="1"/>
          </p:cNvGraphicFramePr>
          <p:nvPr>
            <p:extLst>
              <p:ext uri="{D42A27DB-BD31-4B8C-83A1-F6EECF244321}">
                <p14:modId xmlns:p14="http://schemas.microsoft.com/office/powerpoint/2010/main" val="1516569314"/>
              </p:ext>
            </p:extLst>
          </p:nvPr>
        </p:nvGraphicFramePr>
        <p:xfrm>
          <a:off x="594250" y="1626852"/>
          <a:ext cx="5278630" cy="4544518"/>
        </p:xfrm>
        <a:graphic>
          <a:graphicData uri="http://schemas.openxmlformats.org/drawingml/2006/table">
            <a:tbl>
              <a:tblPr firstRow="1" bandRow="1">
                <a:tableStyleId>{073A0DAA-6AF3-43AB-8588-CEC1D06C72B9}</a:tableStyleId>
              </a:tblPr>
              <a:tblGrid>
                <a:gridCol w="754090">
                  <a:extLst>
                    <a:ext uri="{9D8B030D-6E8A-4147-A177-3AD203B41FA5}">
                      <a16:colId xmlns:a16="http://schemas.microsoft.com/office/drawing/2014/main" val="2515648656"/>
                    </a:ext>
                  </a:extLst>
                </a:gridCol>
                <a:gridCol w="754090">
                  <a:extLst>
                    <a:ext uri="{9D8B030D-6E8A-4147-A177-3AD203B41FA5}">
                      <a16:colId xmlns:a16="http://schemas.microsoft.com/office/drawing/2014/main" val="1783814928"/>
                    </a:ext>
                  </a:extLst>
                </a:gridCol>
                <a:gridCol w="754090">
                  <a:extLst>
                    <a:ext uri="{9D8B030D-6E8A-4147-A177-3AD203B41FA5}">
                      <a16:colId xmlns:a16="http://schemas.microsoft.com/office/drawing/2014/main" val="425579495"/>
                    </a:ext>
                  </a:extLst>
                </a:gridCol>
                <a:gridCol w="754090">
                  <a:extLst>
                    <a:ext uri="{9D8B030D-6E8A-4147-A177-3AD203B41FA5}">
                      <a16:colId xmlns:a16="http://schemas.microsoft.com/office/drawing/2014/main" val="2771409581"/>
                    </a:ext>
                  </a:extLst>
                </a:gridCol>
                <a:gridCol w="754090">
                  <a:extLst>
                    <a:ext uri="{9D8B030D-6E8A-4147-A177-3AD203B41FA5}">
                      <a16:colId xmlns:a16="http://schemas.microsoft.com/office/drawing/2014/main" val="357888066"/>
                    </a:ext>
                  </a:extLst>
                </a:gridCol>
                <a:gridCol w="754090">
                  <a:extLst>
                    <a:ext uri="{9D8B030D-6E8A-4147-A177-3AD203B41FA5}">
                      <a16:colId xmlns:a16="http://schemas.microsoft.com/office/drawing/2014/main" val="3092006379"/>
                    </a:ext>
                  </a:extLst>
                </a:gridCol>
                <a:gridCol w="754090">
                  <a:extLst>
                    <a:ext uri="{9D8B030D-6E8A-4147-A177-3AD203B41FA5}">
                      <a16:colId xmlns:a16="http://schemas.microsoft.com/office/drawing/2014/main" val="1372019781"/>
                    </a:ext>
                  </a:extLst>
                </a:gridCol>
              </a:tblGrid>
              <a:tr h="206569">
                <a:tc>
                  <a:txBody>
                    <a:bodyPr/>
                    <a:lstStyle/>
                    <a:p>
                      <a:pPr algn="ctr" fontAlgn="ctr"/>
                      <a:endParaRPr lang="zh-TW" altLang="en-US" sz="1200" b="1" i="0" u="none" strike="noStrike">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q=0</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q=1</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q=2</a:t>
                      </a:r>
                    </a:p>
                  </a:txBody>
                  <a:tcPr marL="7620" marR="7620" marT="7620" marB="0" anchor="ctr"/>
                </a:tc>
                <a:tc>
                  <a:txBody>
                    <a:bodyPr/>
                    <a:lstStyle/>
                    <a:p>
                      <a:pPr algn="ctr" fontAlgn="ctr"/>
                      <a:r>
                        <a:rPr lang="en-US" sz="1200" b="1" i="0" u="none" strike="noStrike">
                          <a:solidFill>
                            <a:schemeClr val="bg1"/>
                          </a:solidFill>
                          <a:effectLst/>
                          <a:latin typeface="微軟正黑體" panose="020B0604030504040204" pitchFamily="34" charset="-120"/>
                          <a:ea typeface="微軟正黑體" panose="020B0604030504040204" pitchFamily="34" charset="-120"/>
                        </a:rPr>
                        <a:t>q=3</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q=4</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q=5</a:t>
                      </a:r>
                    </a:p>
                  </a:txBody>
                  <a:tcPr marL="7620" marR="7620" marT="7620" marB="0" anchor="ctr"/>
                </a:tc>
                <a:extLst>
                  <a:ext uri="{0D108BD9-81ED-4DB2-BD59-A6C34878D82A}">
                    <a16:rowId xmlns:a16="http://schemas.microsoft.com/office/drawing/2014/main" val="3556636601"/>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7.163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7.054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6.949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6.884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6.776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6.715</a:t>
                      </a:r>
                    </a:p>
                  </a:txBody>
                  <a:tcPr marL="7620" marR="7620" marT="7620" marB="0" anchor="ctr"/>
                </a:tc>
                <a:extLst>
                  <a:ext uri="{0D108BD9-81ED-4DB2-BD59-A6C34878D82A}">
                    <a16:rowId xmlns:a16="http://schemas.microsoft.com/office/drawing/2014/main" val="270381313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7.532</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6.324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6.481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6.975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7.551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7.753</a:t>
                      </a:r>
                    </a:p>
                  </a:txBody>
                  <a:tcPr marL="7620" marR="7620" marT="7620" marB="0" anchor="ctr"/>
                </a:tc>
                <a:extLst>
                  <a:ext uri="{0D108BD9-81ED-4DB2-BD59-A6C34878D82A}">
                    <a16:rowId xmlns:a16="http://schemas.microsoft.com/office/drawing/2014/main" val="285024395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lag=3</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6.219</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6.402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6.332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7.821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6.969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7.602</a:t>
                      </a:r>
                    </a:p>
                  </a:txBody>
                  <a:tcPr marL="7620" marR="7620" marT="7620" marB="0" anchor="ctr"/>
                </a:tc>
                <a:extLst>
                  <a:ext uri="{0D108BD9-81ED-4DB2-BD59-A6C34878D82A}">
                    <a16:rowId xmlns:a16="http://schemas.microsoft.com/office/drawing/2014/main" val="63271007"/>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6.738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7.721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7.669</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6.381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6.727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7.281</a:t>
                      </a:r>
                    </a:p>
                  </a:txBody>
                  <a:tcPr marL="7620" marR="7620" marT="7620" marB="0" anchor="ctr"/>
                </a:tc>
                <a:extLst>
                  <a:ext uri="{0D108BD9-81ED-4DB2-BD59-A6C34878D82A}">
                    <a16:rowId xmlns:a16="http://schemas.microsoft.com/office/drawing/2014/main" val="1652971504"/>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6.918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6.771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7.731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6.449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8.797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6.454</a:t>
                      </a:r>
                    </a:p>
                  </a:txBody>
                  <a:tcPr marL="7620" marR="7620" marT="7620" marB="0" anchor="ctr"/>
                </a:tc>
                <a:extLst>
                  <a:ext uri="{0D108BD9-81ED-4DB2-BD59-A6C34878D82A}">
                    <a16:rowId xmlns:a16="http://schemas.microsoft.com/office/drawing/2014/main" val="80606385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7.165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6.839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6.861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7.882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7.892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6.904</a:t>
                      </a:r>
                    </a:p>
                  </a:txBody>
                  <a:tcPr marL="7620" marR="7620" marT="7620" marB="0" anchor="ctr"/>
                </a:tc>
                <a:extLst>
                  <a:ext uri="{0D108BD9-81ED-4DB2-BD59-A6C34878D82A}">
                    <a16:rowId xmlns:a16="http://schemas.microsoft.com/office/drawing/2014/main" val="237099033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7.449</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7.179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6.927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6.735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8.03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6.65</a:t>
                      </a:r>
                    </a:p>
                  </a:txBody>
                  <a:tcPr marL="7620" marR="7620" marT="7620" marB="0" anchor="ctr"/>
                </a:tc>
                <a:extLst>
                  <a:ext uri="{0D108BD9-81ED-4DB2-BD59-A6C34878D82A}">
                    <a16:rowId xmlns:a16="http://schemas.microsoft.com/office/drawing/2014/main" val="31633048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7.991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7.385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7.284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9.41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6.718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6.672</a:t>
                      </a:r>
                    </a:p>
                  </a:txBody>
                  <a:tcPr marL="7620" marR="7620" marT="7620" marB="0" anchor="ctr"/>
                </a:tc>
                <a:extLst>
                  <a:ext uri="{0D108BD9-81ED-4DB2-BD59-A6C34878D82A}">
                    <a16:rowId xmlns:a16="http://schemas.microsoft.com/office/drawing/2014/main" val="1445653197"/>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8.666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8.096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8.334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7.372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6.706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8.306</a:t>
                      </a:r>
                    </a:p>
                  </a:txBody>
                  <a:tcPr marL="7620" marR="7620" marT="7620" marB="0" anchor="ctr"/>
                </a:tc>
                <a:extLst>
                  <a:ext uri="{0D108BD9-81ED-4DB2-BD59-A6C34878D82A}">
                    <a16:rowId xmlns:a16="http://schemas.microsoft.com/office/drawing/2014/main" val="239669782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lag=10</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8.725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8.507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9.185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9.736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7.197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6.658</a:t>
                      </a:r>
                    </a:p>
                  </a:txBody>
                  <a:tcPr marL="7620" marR="7620" marT="7620" marB="0" anchor="ctr"/>
                </a:tc>
                <a:extLst>
                  <a:ext uri="{0D108BD9-81ED-4DB2-BD59-A6C34878D82A}">
                    <a16:rowId xmlns:a16="http://schemas.microsoft.com/office/drawing/2014/main" val="3746530615"/>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7.756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8.735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8.748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9.152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8.989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8.744</a:t>
                      </a:r>
                    </a:p>
                  </a:txBody>
                  <a:tcPr marL="7620" marR="7620" marT="7620" marB="0" anchor="ctr"/>
                </a:tc>
                <a:extLst>
                  <a:ext uri="{0D108BD9-81ED-4DB2-BD59-A6C34878D82A}">
                    <a16:rowId xmlns:a16="http://schemas.microsoft.com/office/drawing/2014/main" val="230699850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6.941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6.367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6.769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6.429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9.023</a:t>
                      </a:r>
                    </a:p>
                  </a:txBody>
                  <a:tcPr marL="7620" marR="7620" marT="7620" marB="0" anchor="ctr"/>
                </a:tc>
                <a:extLst>
                  <a:ext uri="{0D108BD9-81ED-4DB2-BD59-A6C34878D82A}">
                    <a16:rowId xmlns:a16="http://schemas.microsoft.com/office/drawing/2014/main" val="2780274652"/>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6.411</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6.63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8.888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9.273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9.204</a:t>
                      </a:r>
                    </a:p>
                  </a:txBody>
                  <a:tcPr marL="7620" marR="7620" marT="7620" marB="0" anchor="ctr"/>
                </a:tc>
                <a:extLst>
                  <a:ext uri="{0D108BD9-81ED-4DB2-BD59-A6C34878D82A}">
                    <a16:rowId xmlns:a16="http://schemas.microsoft.com/office/drawing/2014/main" val="77815928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6.573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6.292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7.635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8.267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8.989</a:t>
                      </a:r>
                    </a:p>
                  </a:txBody>
                  <a:tcPr marL="7620" marR="7620" marT="7620" marB="0" anchor="ctr"/>
                </a:tc>
                <a:extLst>
                  <a:ext uri="{0D108BD9-81ED-4DB2-BD59-A6C34878D82A}">
                    <a16:rowId xmlns:a16="http://schemas.microsoft.com/office/drawing/2014/main" val="1923469801"/>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7.307</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7.204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7.679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7.017</a:t>
                      </a:r>
                    </a:p>
                  </a:txBody>
                  <a:tcPr marL="7620" marR="7620" marT="7620" marB="0" anchor="ctr"/>
                </a:tc>
                <a:extLst>
                  <a:ext uri="{0D108BD9-81ED-4DB2-BD59-A6C34878D82A}">
                    <a16:rowId xmlns:a16="http://schemas.microsoft.com/office/drawing/2014/main" val="161106095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7.306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7.53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7.664</a:t>
                      </a:r>
                    </a:p>
                  </a:txBody>
                  <a:tcPr marL="7620" marR="7620" marT="7620" marB="0" anchor="ctr"/>
                </a:tc>
                <a:extLst>
                  <a:ext uri="{0D108BD9-81ED-4DB2-BD59-A6C34878D82A}">
                    <a16:rowId xmlns:a16="http://schemas.microsoft.com/office/drawing/2014/main" val="111659420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7.869</a:t>
                      </a:r>
                    </a:p>
                  </a:txBody>
                  <a:tcPr marL="7620" marR="7620" marT="7620" marB="0" anchor="ctr"/>
                </a:tc>
                <a:extLst>
                  <a:ext uri="{0D108BD9-81ED-4DB2-BD59-A6C34878D82A}">
                    <a16:rowId xmlns:a16="http://schemas.microsoft.com/office/drawing/2014/main" val="803801279"/>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6.777</a:t>
                      </a:r>
                    </a:p>
                  </a:txBody>
                  <a:tcPr marL="7620" marR="7620" marT="7620" marB="0" anchor="ctr"/>
                </a:tc>
                <a:extLst>
                  <a:ext uri="{0D108BD9-81ED-4DB2-BD59-A6C34878D82A}">
                    <a16:rowId xmlns:a16="http://schemas.microsoft.com/office/drawing/2014/main" val="1082221502"/>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6.645</a:t>
                      </a:r>
                    </a:p>
                  </a:txBody>
                  <a:tcPr marL="7620" marR="7620" marT="7620" marB="0" anchor="ctr"/>
                </a:tc>
                <a:extLst>
                  <a:ext uri="{0D108BD9-81ED-4DB2-BD59-A6C34878D82A}">
                    <a16:rowId xmlns:a16="http://schemas.microsoft.com/office/drawing/2014/main" val="1059372114"/>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lag=20</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10.294</a:t>
                      </a:r>
                    </a:p>
                  </a:txBody>
                  <a:tcPr marL="7620" marR="7620" marT="7620" marB="0" anchor="ctr"/>
                </a:tc>
                <a:extLst>
                  <a:ext uri="{0D108BD9-81ED-4DB2-BD59-A6C34878D82A}">
                    <a16:rowId xmlns:a16="http://schemas.microsoft.com/office/drawing/2014/main" val="308643610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036753918"/>
                  </a:ext>
                </a:extLst>
              </a:tr>
            </a:tbl>
          </a:graphicData>
        </a:graphic>
      </p:graphicFrame>
      <p:graphicFrame>
        <p:nvGraphicFramePr>
          <p:cNvPr id="11" name="表格 3">
            <a:extLst>
              <a:ext uri="{FF2B5EF4-FFF2-40B4-BE49-F238E27FC236}">
                <a16:creationId xmlns:a16="http://schemas.microsoft.com/office/drawing/2014/main" id="{5A79EC75-5290-18AD-973D-B896F26DA2A2}"/>
              </a:ext>
            </a:extLst>
          </p:cNvPr>
          <p:cNvGraphicFramePr>
            <a:graphicFrameLocks noGrp="1"/>
          </p:cNvGraphicFramePr>
          <p:nvPr>
            <p:extLst>
              <p:ext uri="{D42A27DB-BD31-4B8C-83A1-F6EECF244321}">
                <p14:modId xmlns:p14="http://schemas.microsoft.com/office/powerpoint/2010/main" val="1817222812"/>
              </p:ext>
            </p:extLst>
          </p:nvPr>
        </p:nvGraphicFramePr>
        <p:xfrm>
          <a:off x="6338793" y="1626852"/>
          <a:ext cx="5371429" cy="4544518"/>
        </p:xfrm>
        <a:graphic>
          <a:graphicData uri="http://schemas.openxmlformats.org/drawingml/2006/table">
            <a:tbl>
              <a:tblPr firstRow="1" bandRow="1">
                <a:tableStyleId>{073A0DAA-6AF3-43AB-8588-CEC1D06C72B9}</a:tableStyleId>
              </a:tblPr>
              <a:tblGrid>
                <a:gridCol w="767347">
                  <a:extLst>
                    <a:ext uri="{9D8B030D-6E8A-4147-A177-3AD203B41FA5}">
                      <a16:colId xmlns:a16="http://schemas.microsoft.com/office/drawing/2014/main" val="2515648656"/>
                    </a:ext>
                  </a:extLst>
                </a:gridCol>
                <a:gridCol w="767347">
                  <a:extLst>
                    <a:ext uri="{9D8B030D-6E8A-4147-A177-3AD203B41FA5}">
                      <a16:colId xmlns:a16="http://schemas.microsoft.com/office/drawing/2014/main" val="1783814928"/>
                    </a:ext>
                  </a:extLst>
                </a:gridCol>
                <a:gridCol w="767347">
                  <a:extLst>
                    <a:ext uri="{9D8B030D-6E8A-4147-A177-3AD203B41FA5}">
                      <a16:colId xmlns:a16="http://schemas.microsoft.com/office/drawing/2014/main" val="425579495"/>
                    </a:ext>
                  </a:extLst>
                </a:gridCol>
                <a:gridCol w="767347">
                  <a:extLst>
                    <a:ext uri="{9D8B030D-6E8A-4147-A177-3AD203B41FA5}">
                      <a16:colId xmlns:a16="http://schemas.microsoft.com/office/drawing/2014/main" val="2771409581"/>
                    </a:ext>
                  </a:extLst>
                </a:gridCol>
                <a:gridCol w="767347">
                  <a:extLst>
                    <a:ext uri="{9D8B030D-6E8A-4147-A177-3AD203B41FA5}">
                      <a16:colId xmlns:a16="http://schemas.microsoft.com/office/drawing/2014/main" val="357888066"/>
                    </a:ext>
                  </a:extLst>
                </a:gridCol>
                <a:gridCol w="767347">
                  <a:extLst>
                    <a:ext uri="{9D8B030D-6E8A-4147-A177-3AD203B41FA5}">
                      <a16:colId xmlns:a16="http://schemas.microsoft.com/office/drawing/2014/main" val="3092006379"/>
                    </a:ext>
                  </a:extLst>
                </a:gridCol>
                <a:gridCol w="767347">
                  <a:extLst>
                    <a:ext uri="{9D8B030D-6E8A-4147-A177-3AD203B41FA5}">
                      <a16:colId xmlns:a16="http://schemas.microsoft.com/office/drawing/2014/main" val="1372019781"/>
                    </a:ext>
                  </a:extLst>
                </a:gridCol>
              </a:tblGrid>
              <a:tr h="206569">
                <a:tc>
                  <a:txBody>
                    <a:bodyPr/>
                    <a:lstStyle/>
                    <a:p>
                      <a:pPr algn="ctr" fontAlgn="ct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q=0</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q=1</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q=2</a:t>
                      </a:r>
                    </a:p>
                  </a:txBody>
                  <a:tcPr marL="7620" marR="7620" marT="7620" marB="0" anchor="ctr"/>
                </a:tc>
                <a:tc>
                  <a:txBody>
                    <a:bodyPr/>
                    <a:lstStyle/>
                    <a:p>
                      <a:pPr algn="ctr" fontAlgn="ctr"/>
                      <a:r>
                        <a:rPr lang="en-US" sz="1200" b="1" i="0" u="none" strike="noStrike">
                          <a:solidFill>
                            <a:schemeClr val="bg1"/>
                          </a:solidFill>
                          <a:effectLst/>
                          <a:latin typeface="微軟正黑體" panose="020B0604030504040204" pitchFamily="34" charset="-120"/>
                          <a:ea typeface="微軟正黑體" panose="020B0604030504040204" pitchFamily="34" charset="-120"/>
                        </a:rPr>
                        <a:t>q=3</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q=4</a:t>
                      </a:r>
                    </a:p>
                  </a:txBody>
                  <a:tcPr marL="7620" marR="7620" marT="7620" marB="0" anchor="ctr"/>
                </a:tc>
                <a:tc>
                  <a:txBody>
                    <a:bodyPr/>
                    <a:lstStyle/>
                    <a:p>
                      <a:pPr algn="ctr" fontAlgn="ctr"/>
                      <a:r>
                        <a:rPr lang="en-US" sz="1200" b="1" i="0" u="none" strike="noStrike" dirty="0">
                          <a:solidFill>
                            <a:schemeClr val="bg1"/>
                          </a:solidFill>
                          <a:effectLst/>
                          <a:latin typeface="微軟正黑體" panose="020B0604030504040204" pitchFamily="34" charset="-120"/>
                          <a:ea typeface="微軟正黑體" panose="020B0604030504040204" pitchFamily="34" charset="-120"/>
                        </a:rPr>
                        <a:t>q=5</a:t>
                      </a:r>
                    </a:p>
                  </a:txBody>
                  <a:tcPr marL="7620" marR="7620" marT="7620" marB="0" anchor="ctr"/>
                </a:tc>
                <a:extLst>
                  <a:ext uri="{0D108BD9-81ED-4DB2-BD59-A6C34878D82A}">
                    <a16:rowId xmlns:a16="http://schemas.microsoft.com/office/drawing/2014/main" val="3556636601"/>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19.579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19.08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19.118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70381313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11.273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12.272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12.152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85024395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11.39</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11.915</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12.277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63271007"/>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12.066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11.256</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12.294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652971504"/>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12.31</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11.804</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12.255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80606385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9.148</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11.815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7099033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11.578</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12.991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1633048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9.422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9.445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445653197"/>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9.822</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10.676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9669782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lag=10</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9.167</a:t>
                      </a:r>
                    </a:p>
                  </a:txBody>
                  <a:tcPr marL="7620" marR="7620" marT="7620" marB="0" anchor="ctr"/>
                </a:tc>
                <a:tc>
                  <a:txBody>
                    <a:bodyPr/>
                    <a:lstStyle/>
                    <a:p>
                      <a:pPr algn="ctr" fontAlgn="ct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9.14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746530615"/>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9.373</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9.277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30699850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9.786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780274652"/>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lag=13</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9.432</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77815928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lag=14</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altLang="zh-TW" sz="1200" b="1" i="0" u="none" strike="noStrike">
                          <a:solidFill>
                            <a:srgbClr val="000000"/>
                          </a:solidFill>
                          <a:effectLst/>
                          <a:latin typeface="微軟正黑體" panose="020B0604030504040204" pitchFamily="34" charset="-120"/>
                          <a:ea typeface="微軟正黑體" panose="020B0604030504040204" pitchFamily="34" charset="-120"/>
                        </a:rPr>
                        <a:t>9.889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923469801"/>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lag=15</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611060958"/>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lag=16</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116594203"/>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lag=17</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803801279"/>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lag=18</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82221502"/>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lag=19</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1059372114"/>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lag=20</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3086436100"/>
                  </a:ext>
                </a:extLst>
              </a:tr>
              <a:tr h="206569">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lag=21</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NA</a:t>
                      </a:r>
                    </a:p>
                  </a:txBody>
                  <a:tcPr marL="7620" marR="7620" marT="7620" marB="0" anchor="ctr"/>
                </a:tc>
                <a:extLst>
                  <a:ext uri="{0D108BD9-81ED-4DB2-BD59-A6C34878D82A}">
                    <a16:rowId xmlns:a16="http://schemas.microsoft.com/office/drawing/2014/main" val="2036753918"/>
                  </a:ext>
                </a:extLst>
              </a:tr>
            </a:tbl>
          </a:graphicData>
        </a:graphic>
      </p:graphicFrame>
      <p:sp>
        <p:nvSpPr>
          <p:cNvPr id="14" name="標題 1">
            <a:extLst>
              <a:ext uri="{FF2B5EF4-FFF2-40B4-BE49-F238E27FC236}">
                <a16:creationId xmlns:a16="http://schemas.microsoft.com/office/drawing/2014/main" id="{0748BC17-B117-AB67-48E6-9971C501FEA4}"/>
              </a:ext>
            </a:extLst>
          </p:cNvPr>
          <p:cNvSpPr txBox="1">
            <a:spLocks/>
          </p:cNvSpPr>
          <p:nvPr/>
        </p:nvSpPr>
        <p:spPr>
          <a:xfrm>
            <a:off x="290501" y="202680"/>
            <a:ext cx="10515600" cy="744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TW" sz="4400" dirty="0">
                <a:latin typeface="+mj-ea"/>
              </a:rPr>
              <a:t>ARIMA –</a:t>
            </a:r>
            <a:r>
              <a:rPr kumimoji="1" lang="zh-TW" altLang="en-US" sz="4400" dirty="0">
                <a:latin typeface="+mj-ea"/>
              </a:rPr>
              <a:t> 預測結果</a:t>
            </a:r>
            <a:r>
              <a:rPr kumimoji="1" lang="en-US" altLang="zh-TW" sz="4400" dirty="0">
                <a:latin typeface="+mj-ea"/>
              </a:rPr>
              <a:t> </a:t>
            </a:r>
            <a:endParaRPr kumimoji="1" lang="zh-TW" altLang="en-US" sz="4400" dirty="0">
              <a:latin typeface="+mj-ea"/>
            </a:endParaRPr>
          </a:p>
        </p:txBody>
      </p:sp>
    </p:spTree>
    <p:extLst>
      <p:ext uri="{BB962C8B-B14F-4D97-AF65-F5344CB8AC3E}">
        <p14:creationId xmlns:p14="http://schemas.microsoft.com/office/powerpoint/2010/main" val="18289415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7584F4AF-8FD5-D036-1682-0D244D18B27B}"/>
              </a:ext>
            </a:extLst>
          </p:cNvPr>
          <p:cNvSpPr txBox="1"/>
          <p:nvPr/>
        </p:nvSpPr>
        <p:spPr>
          <a:xfrm>
            <a:off x="390605" y="1070842"/>
            <a:ext cx="11594918" cy="42718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以上</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中，出現</a:t>
            </a:r>
            <a:r>
              <a:rPr lang="en-US" altLang="zh-TW" sz="2400" dirty="0">
                <a:latin typeface="微軟正黑體" panose="020B0604030504040204" pitchFamily="34" charset="-120"/>
                <a:ea typeface="微軟正黑體" panose="020B0604030504040204" pitchFamily="34" charset="-120"/>
              </a:rPr>
              <a:t>NA </a:t>
            </a:r>
            <a:r>
              <a:rPr lang="zh-TW" altLang="en-US" sz="2400" dirty="0">
                <a:latin typeface="微軟正黑體" panose="020B0604030504040204" pitchFamily="34" charset="-120"/>
                <a:ea typeface="微軟正黑體" panose="020B0604030504040204" pitchFamily="34" charset="-120"/>
              </a:rPr>
              <a:t>值係因建模時部分 </a:t>
            </a:r>
            <a:r>
              <a:rPr lang="en-US" altLang="zh-TW" sz="2400" dirty="0">
                <a:latin typeface="微軟正黑體" panose="020B0604030504040204" pitchFamily="34" charset="-120"/>
                <a:ea typeface="微軟正黑體" panose="020B0604030504040204" pitchFamily="34" charset="-120"/>
              </a:rPr>
              <a:t>lag</a:t>
            </a:r>
            <a:r>
              <a:rPr lang="zh-TW" altLang="en-US" sz="2400" dirty="0">
                <a:latin typeface="微軟正黑體" panose="020B0604030504040204" pitchFamily="34" charset="-120"/>
                <a:ea typeface="微軟正黑體" panose="020B0604030504040204" pitchFamily="34" charset="-120"/>
              </a:rPr>
              <a:t> 值下的</a:t>
            </a:r>
            <a:r>
              <a:rPr lang="en-US" altLang="zh-TW" sz="2400" dirty="0">
                <a:latin typeface="微軟正黑體" panose="020B0604030504040204" pitchFamily="34" charset="-120"/>
                <a:ea typeface="微軟正黑體" panose="020B0604030504040204" pitchFamily="34" charset="-120"/>
              </a:rPr>
              <a:t>Auto-regression</a:t>
            </a:r>
            <a:r>
              <a:rPr lang="zh-TW" altLang="en-US" sz="2400" dirty="0">
                <a:latin typeface="微軟正黑體" panose="020B0604030504040204" pitchFamily="34" charset="-120"/>
                <a:ea typeface="微軟正黑體" panose="020B0604030504040204" pitchFamily="34" charset="-120"/>
              </a:rPr>
              <a:t> 不穩定而出現 </a:t>
            </a:r>
            <a:r>
              <a:rPr lang="en-US" altLang="zh-TW" sz="2400" dirty="0">
                <a:latin typeface="微軟正黑體" panose="020B0604030504040204" pitchFamily="34" charset="-120"/>
                <a:ea typeface="微軟正黑體" panose="020B0604030504040204" pitchFamily="34" charset="-120"/>
              </a:rPr>
              <a:t>Error</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 </a:t>
            </a:r>
            <a:r>
              <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rPr>
              <a:t>Error in </a:t>
            </a:r>
            <a:r>
              <a:rPr lang="en-US" altLang="zh-TW" sz="2000" dirty="0" err="1">
                <a:solidFill>
                  <a:schemeClr val="tx1">
                    <a:lumMod val="65000"/>
                    <a:lumOff val="35000"/>
                  </a:schemeClr>
                </a:solidFill>
                <a:latin typeface="微軟正黑體" panose="020B0604030504040204" pitchFamily="34" charset="-120"/>
                <a:ea typeface="微軟正黑體" panose="020B0604030504040204" pitchFamily="34" charset="-120"/>
              </a:rPr>
              <a:t>arima</a:t>
            </a:r>
            <a:r>
              <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rPr>
              <a:t>(train, order = c(</a:t>
            </a:r>
            <a:r>
              <a:rPr lang="en-US" altLang="zh-TW" sz="2000" dirty="0" err="1">
                <a:solidFill>
                  <a:schemeClr val="tx1">
                    <a:lumMod val="65000"/>
                    <a:lumOff val="35000"/>
                  </a:schemeClr>
                </a:solidFill>
                <a:latin typeface="微軟正黑體" panose="020B0604030504040204" pitchFamily="34" charset="-120"/>
                <a:ea typeface="微軟正黑體" panose="020B0604030504040204" pitchFamily="34" charset="-120"/>
              </a:rPr>
              <a:t>i</a:t>
            </a:r>
            <a:r>
              <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rPr>
              <a:t>, 0, 5), </a:t>
            </a:r>
            <a:r>
              <a:rPr lang="en-US" altLang="zh-TW" sz="2000" dirty="0" err="1">
                <a:solidFill>
                  <a:schemeClr val="tx1">
                    <a:lumMod val="65000"/>
                    <a:lumOff val="35000"/>
                  </a:schemeClr>
                </a:solidFill>
                <a:latin typeface="微軟正黑體" panose="020B0604030504040204" pitchFamily="34" charset="-120"/>
                <a:ea typeface="微軟正黑體" panose="020B0604030504040204" pitchFamily="34" charset="-120"/>
              </a:rPr>
              <a:t>include.mean</a:t>
            </a:r>
            <a:r>
              <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rPr>
              <a:t> = TRUE) :</a:t>
            </a:r>
            <a:r>
              <a:rPr lang="zh-TW" altLang="en-US" sz="2000" dirty="0">
                <a:solidFill>
                  <a:schemeClr val="tx1">
                    <a:lumMod val="65000"/>
                    <a:lumOff val="35000"/>
                  </a:schemeClr>
                </a:solidFill>
                <a:latin typeface="微軟正黑體" panose="020B0604030504040204" pitchFamily="34" charset="-120"/>
                <a:ea typeface="微軟正黑體" panose="020B0604030504040204" pitchFamily="34" charset="-120"/>
              </a:rPr>
              <a:t> </a:t>
            </a:r>
            <a:r>
              <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rPr>
              <a:t>non-stationary AR part from CSS</a:t>
            </a:r>
          </a:p>
          <a:p>
            <a:pPr>
              <a:lnSpc>
                <a:spcPct val="150000"/>
              </a:lnSpc>
            </a:pPr>
            <a:endParaRPr lang="en-US" altLang="zh-TW" sz="2000"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由上述結果可發現，當訓練資料為 </a:t>
            </a:r>
            <a:r>
              <a:rPr lang="en-US" altLang="zh-TW" sz="2400" u="none" strike="noStrike" dirty="0">
                <a:solidFill>
                  <a:srgbClr val="000000"/>
                </a:solidFill>
                <a:effectLst/>
              </a:rPr>
              <a:t>2013/12/11</a:t>
            </a:r>
            <a:r>
              <a:rPr lang="zh-TW" altLang="en-US" sz="2400" u="none" strike="noStrike" dirty="0">
                <a:solidFill>
                  <a:srgbClr val="000000"/>
                </a:solidFill>
                <a:effectLst/>
              </a:rPr>
              <a:t>  </a:t>
            </a:r>
            <a:r>
              <a:rPr lang="en-US" altLang="zh-TW" sz="2400" u="none" strike="noStrike" dirty="0">
                <a:solidFill>
                  <a:srgbClr val="000000"/>
                </a:solidFill>
                <a:effectLst/>
              </a:rPr>
              <a:t>11:50</a:t>
            </a:r>
            <a:r>
              <a:rPr lang="zh-TW" altLang="en-US" sz="2400" dirty="0">
                <a:solidFill>
                  <a:srgbClr val="000000"/>
                </a:solidFill>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的前 </a:t>
            </a:r>
            <a:r>
              <a:rPr lang="en-US" altLang="zh-TW" sz="2400" dirty="0">
                <a:latin typeface="微軟正黑體" panose="020B0604030504040204" pitchFamily="34" charset="-120"/>
                <a:ea typeface="微軟正黑體" panose="020B0604030504040204" pitchFamily="34" charset="-120"/>
              </a:rPr>
              <a:t>1,440 </a:t>
            </a:r>
            <a:r>
              <a:rPr lang="zh-TW" altLang="en-US" sz="2400" dirty="0">
                <a:latin typeface="微軟正黑體" panose="020B0604030504040204" pitchFamily="34" charset="-120"/>
                <a:ea typeface="微軟正黑體" panose="020B0604030504040204" pitchFamily="34" charset="-120"/>
              </a:rPr>
              <a:t>筆，且 </a:t>
            </a:r>
            <a:r>
              <a:rPr lang="en-US" altLang="zh-TW" sz="2400" dirty="0">
                <a:latin typeface="微軟正黑體" panose="020B0604030504040204" pitchFamily="34" charset="-120"/>
                <a:ea typeface="微軟正黑體" panose="020B0604030504040204" pitchFamily="34" charset="-120"/>
              </a:rPr>
              <a:t>ARIMA</a:t>
            </a:r>
            <a:r>
              <a:rPr lang="zh-TW" altLang="en-US" sz="2400" dirty="0">
                <a:latin typeface="微軟正黑體" panose="020B0604030504040204" pitchFamily="34" charset="-120"/>
                <a:ea typeface="微軟正黑體" panose="020B0604030504040204" pitchFamily="34" charset="-120"/>
              </a:rPr>
              <a:t> 之 </a:t>
            </a:r>
            <a:r>
              <a:rPr lang="en-US" altLang="zh-TW" sz="2400" dirty="0">
                <a:latin typeface="微軟正黑體" panose="020B0604030504040204" pitchFamily="34" charset="-120"/>
                <a:ea typeface="微軟正黑體" panose="020B0604030504040204" pitchFamily="34" charset="-120"/>
              </a:rPr>
              <a:t>order = (1,0,0) </a:t>
            </a:r>
            <a:r>
              <a:rPr lang="zh-TW" altLang="en-US" sz="2400" dirty="0">
                <a:latin typeface="微軟正黑體" panose="020B0604030504040204" pitchFamily="34" charset="-120"/>
                <a:ea typeface="微軟正黑體" panose="020B0604030504040204" pitchFamily="34" charset="-120"/>
              </a:rPr>
              <a:t>時，將有最小的 </a:t>
            </a:r>
            <a:r>
              <a:rPr lang="en-US" altLang="zh-TW" sz="2400" dirty="0" err="1">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(0.880%)</a:t>
            </a:r>
            <a:r>
              <a:rPr lang="zh-TW" altLang="en-US" sz="2400" dirty="0">
                <a:latin typeface="微軟正黑體" panose="020B0604030504040204" pitchFamily="34" charset="-120"/>
                <a:ea typeface="微軟正黑體" panose="020B0604030504040204" pitchFamily="34" charset="-120"/>
              </a:rPr>
              <a:t>，而其他的 </a:t>
            </a:r>
            <a:r>
              <a:rPr lang="en-US" altLang="zh-TW" sz="2400" dirty="0">
                <a:latin typeface="微軟正黑體" panose="020B0604030504040204" pitchFamily="34" charset="-120"/>
                <a:ea typeface="微軟正黑體" panose="020B0604030504040204" pitchFamily="34" charset="-120"/>
              </a:rPr>
              <a:t>lag</a:t>
            </a:r>
            <a:r>
              <a:rPr lang="zh-TW" altLang="en-US" sz="2400" dirty="0">
                <a:latin typeface="微軟正黑體" panose="020B0604030504040204" pitchFamily="34" charset="-120"/>
                <a:ea typeface="微軟正黑體" panose="020B0604030504040204" pitchFamily="34" charset="-120"/>
              </a:rPr>
              <a:t> 值及</a:t>
            </a:r>
            <a:r>
              <a:rPr lang="en-US" altLang="zh-TW" sz="2400" dirty="0">
                <a:latin typeface="微軟正黑體" panose="020B0604030504040204" pitchFamily="34" charset="-120"/>
                <a:ea typeface="微軟正黑體" panose="020B0604030504040204" pitchFamily="34" charset="-120"/>
              </a:rPr>
              <a:t> q</a:t>
            </a:r>
            <a:r>
              <a:rPr lang="zh-TW" altLang="en-US" sz="2400" dirty="0">
                <a:latin typeface="微軟正黑體" panose="020B0604030504040204" pitchFamily="34" charset="-120"/>
                <a:ea typeface="微軟正黑體" panose="020B0604030504040204" pitchFamily="34" charset="-120"/>
              </a:rPr>
              <a:t> 值之下的 </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 亦均小於 </a:t>
            </a:r>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，顯示有相當不錯的預測準確度，然而其餘時間點的 </a:t>
            </a:r>
            <a:r>
              <a:rPr lang="en-US" altLang="zh-TW" sz="2400" dirty="0">
                <a:latin typeface="微軟正黑體" panose="020B0604030504040204" pitchFamily="34" charset="-120"/>
                <a:ea typeface="微軟正黑體" panose="020B0604030504040204" pitchFamily="34" charset="-120"/>
              </a:rPr>
              <a:t>MAPE </a:t>
            </a:r>
            <a:r>
              <a:rPr lang="zh-TW" altLang="en-US" sz="2400" dirty="0">
                <a:latin typeface="微軟正黑體" panose="020B0604030504040204" pitchFamily="34" charset="-120"/>
                <a:ea typeface="微軟正黑體" panose="020B0604030504040204" pitchFamily="34" charset="-120"/>
              </a:rPr>
              <a:t>表現並非太好</a:t>
            </a:r>
            <a:endParaRPr lang="zh-TW" altLang="en-US" sz="2000"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3" name="標題 1">
            <a:extLst>
              <a:ext uri="{FF2B5EF4-FFF2-40B4-BE49-F238E27FC236}">
                <a16:creationId xmlns:a16="http://schemas.microsoft.com/office/drawing/2014/main" id="{25DBB937-0AC1-FF34-945C-1515554425BF}"/>
              </a:ext>
            </a:extLst>
          </p:cNvPr>
          <p:cNvSpPr txBox="1">
            <a:spLocks/>
          </p:cNvSpPr>
          <p:nvPr/>
        </p:nvSpPr>
        <p:spPr>
          <a:xfrm>
            <a:off x="290501" y="202680"/>
            <a:ext cx="10515600" cy="7440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TW" sz="4400" dirty="0">
                <a:latin typeface="+mj-ea"/>
              </a:rPr>
              <a:t>ARIMA –</a:t>
            </a:r>
            <a:r>
              <a:rPr kumimoji="1" lang="zh-TW" altLang="en-US" sz="4400" dirty="0">
                <a:latin typeface="+mj-ea"/>
              </a:rPr>
              <a:t> 預測結果總結</a:t>
            </a:r>
          </a:p>
        </p:txBody>
      </p:sp>
    </p:spTree>
    <p:extLst>
      <p:ext uri="{BB962C8B-B14F-4D97-AF65-F5344CB8AC3E}">
        <p14:creationId xmlns:p14="http://schemas.microsoft.com/office/powerpoint/2010/main" val="19022005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527539" y="2833263"/>
            <a:ext cx="12496800" cy="1015663"/>
          </a:xfrm>
          <a:prstGeom prst="rect">
            <a:avLst/>
          </a:prstGeom>
          <a:noFill/>
        </p:spPr>
        <p:txBody>
          <a:bodyPr wrap="square">
            <a:spAutoFit/>
          </a:bodyPr>
          <a:lstStyle/>
          <a:p>
            <a:r>
              <a:rPr lang="zh-TW" altLang="en-US" sz="6000" dirty="0">
                <a:latin typeface="微軟正黑體" panose="020B0604030504040204" pitchFamily="34" charset="-120"/>
                <a:ea typeface="微軟正黑體" panose="020B0604030504040204" pitchFamily="34" charset="-120"/>
              </a:rPr>
              <a:t>透過 </a:t>
            </a:r>
            <a:r>
              <a:rPr lang="en-US" altLang="zh-TW" sz="6000" dirty="0" err="1">
                <a:latin typeface="微軟正黑體" panose="020B0604030504040204" pitchFamily="34" charset="-120"/>
                <a:ea typeface="微軟正黑體" panose="020B0604030504040204" pitchFamily="34" charset="-120"/>
              </a:rPr>
              <a:t>kNN</a:t>
            </a:r>
            <a:r>
              <a:rPr lang="zh-TW" altLang="en-US" sz="6000" dirty="0">
                <a:latin typeface="微軟正黑體" panose="020B0604030504040204" pitchFamily="34" charset="-120"/>
                <a:ea typeface="微軟正黑體" panose="020B0604030504040204" pitchFamily="34" charset="-120"/>
              </a:rPr>
              <a:t> </a:t>
            </a:r>
            <a:r>
              <a:rPr lang="zh-TW" altLang="en-US" sz="6000" dirty="0">
                <a:latin typeface="微軟正黑體" panose="020B0604030504040204" pitchFamily="34" charset="-120"/>
              </a:rPr>
              <a:t>找相似 </a:t>
            </a:r>
            <a:r>
              <a:rPr lang="en-US" altLang="zh-TW" sz="6000" dirty="0">
                <a:latin typeface="微軟正黑體" panose="020B0604030504040204" pitchFamily="34" charset="-120"/>
              </a:rPr>
              <a:t>pattern</a:t>
            </a:r>
            <a:r>
              <a:rPr lang="zh-TW" altLang="en-US" sz="6000" dirty="0">
                <a:latin typeface="微軟正黑體" panose="020B0604030504040204" pitchFamily="34" charset="-120"/>
              </a:rPr>
              <a:t> 做預測</a:t>
            </a:r>
            <a:endParaRPr lang="zh-TW" altLang="en-US" sz="6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64EC2A79-0526-D040-FC02-4743482B931C}"/>
              </a:ext>
            </a:extLst>
          </p:cNvPr>
          <p:cNvSpPr>
            <a:spLocks noGrp="1"/>
          </p:cNvSpPr>
          <p:nvPr>
            <p:ph type="sldNum" sz="quarter" idx="12"/>
          </p:nvPr>
        </p:nvSpPr>
        <p:spPr/>
        <p:txBody>
          <a:bodyPr/>
          <a:lstStyle/>
          <a:p>
            <a:fld id="{C3836E5B-D4B7-FA44-A0C9-2630295C2636}" type="slidenum">
              <a:rPr kumimoji="1" lang="zh-TW" altLang="en-US" smtClean="0"/>
              <a:t>139</a:t>
            </a:fld>
            <a:endParaRPr kumimoji="1" lang="zh-TW" altLang="en-US"/>
          </a:p>
        </p:txBody>
      </p:sp>
    </p:spTree>
    <p:extLst>
      <p:ext uri="{BB962C8B-B14F-4D97-AF65-F5344CB8AC3E}">
        <p14:creationId xmlns:p14="http://schemas.microsoft.com/office/powerpoint/2010/main" val="253385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lang="zh-TW" altLang="en-US" sz="4800" dirty="0">
                <a:latin typeface="+mn-ea"/>
              </a:rPr>
              <a:t>關鍵文獻回顧</a:t>
            </a:r>
            <a:r>
              <a:rPr lang="en-US" altLang="zh-TW" sz="4800" dirty="0">
                <a:latin typeface="+mn-ea"/>
              </a:rPr>
              <a:t>-</a:t>
            </a:r>
            <a:r>
              <a:rPr lang="zh-TW" altLang="en-US" sz="4800" dirty="0"/>
              <a:t>莊雅筑等人</a:t>
            </a:r>
            <a:r>
              <a:rPr lang="en-US" altLang="zh-TW" sz="4800" dirty="0"/>
              <a:t>_2018</a:t>
            </a:r>
            <a:endParaRPr kumimoji="1" lang="zh-TW" altLang="en-US" sz="4800" dirty="0"/>
          </a:p>
        </p:txBody>
      </p:sp>
      <p:sp>
        <p:nvSpPr>
          <p:cNvPr id="3" name="投影片編號版面配置區 2">
            <a:extLst>
              <a:ext uri="{FF2B5EF4-FFF2-40B4-BE49-F238E27FC236}">
                <a16:creationId xmlns:a16="http://schemas.microsoft.com/office/drawing/2014/main" id="{FF0B0984-061E-13DE-37F4-1E7FAB6513B8}"/>
              </a:ext>
            </a:extLst>
          </p:cNvPr>
          <p:cNvSpPr>
            <a:spLocks noGrp="1"/>
          </p:cNvSpPr>
          <p:nvPr>
            <p:ph type="sldNum" sz="quarter" idx="12"/>
          </p:nvPr>
        </p:nvSpPr>
        <p:spPr/>
        <p:txBody>
          <a:bodyPr/>
          <a:lstStyle/>
          <a:p>
            <a:fld id="{C3836E5B-D4B7-FA44-A0C9-2630295C2636}" type="slidenum">
              <a:rPr kumimoji="1" lang="zh-TW" altLang="en-US" smtClean="0"/>
              <a:t>14</a:t>
            </a:fld>
            <a:endParaRPr kumimoji="1" lang="zh-TW" altLang="en-US"/>
          </a:p>
        </p:txBody>
      </p:sp>
    </p:spTree>
    <p:extLst>
      <p:ext uri="{BB962C8B-B14F-4D97-AF65-F5344CB8AC3E}">
        <p14:creationId xmlns:p14="http://schemas.microsoft.com/office/powerpoint/2010/main" val="9738757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1092290"/>
            <a:ext cx="10706659" cy="1015663"/>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中文關鍵文獻中提到使用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後做為</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training data</a:t>
            </a:r>
            <a:r>
              <a:rPr lang="zh-TW" altLang="en-US" sz="2000" dirty="0">
                <a:latin typeface="微軟正黑體" panose="020B0604030504040204" pitchFamily="34" charset="-120"/>
                <a:ea typeface="微軟正黑體" panose="020B0604030504040204" pitchFamily="34" charset="-120"/>
              </a:rPr>
              <a:t>，我們嘗試使用這些資料透過簡單線性迴歸做預測。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目前只使用七月份的資料做分析，預測十分鐘後的液位高度資料。</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320772"/>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3B85838-8AC0-43B0-9E08-66E731054A4A}"/>
                  </a:ext>
                </a:extLst>
              </p:cNvPr>
              <p:cNvSpPr txBox="1"/>
              <p:nvPr/>
            </p:nvSpPr>
            <p:spPr>
              <a:xfrm>
                <a:off x="748740" y="2305615"/>
                <a:ext cx="10706659" cy="2246769"/>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將前三萬筆作為訓練資料集合，其餘為測試資料。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在測試資料隨機抽一筆，該筆前</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分鐘的液位為</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，該資料後十分鐘為</a:t>
                </a:r>
                <a:r>
                  <a:rPr lang="en-US" altLang="zh-TW" sz="2000" dirty="0">
                    <a:latin typeface="微軟正黑體" panose="020B0604030504040204" pitchFamily="34" charset="-120"/>
                    <a:ea typeface="微軟正黑體" panose="020B0604030504040204" pitchFamily="34" charset="-120"/>
                  </a:rPr>
                  <a:t>output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計算訓練資料中每個時間的液位與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之間的距離（歐式距離），回傳前</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這</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分鐘共</a:t>
                </a:r>
                <a:r>
                  <a:rPr lang="en-US" altLang="zh-TW" sz="2000" dirty="0">
                    <a:latin typeface="微軟正黑體" panose="020B0604030504040204" pitchFamily="34" charset="-120"/>
                    <a:ea typeface="微軟正黑體" panose="020B0604030504040204" pitchFamily="34" charset="-120"/>
                  </a:rPr>
                  <a:t>300</a:t>
                </a:r>
                <a:r>
                  <a:rPr lang="zh-TW" altLang="en-US" sz="2000" dirty="0">
                    <a:latin typeface="微軟正黑體" panose="020B0604030504040204" pitchFamily="34" charset="-120"/>
                    <a:ea typeface="微軟正黑體" panose="020B0604030504040204" pitchFamily="34" charset="-120"/>
                  </a:rPr>
                  <a:t>筆）資料的第</a:t>
                </a:r>
                <a14:m>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0</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zh-TW" altLang="en-US" sz="2000" i="1" smtClean="0">
                            <a:latin typeface="Cambria Math" panose="02040503050406030204" pitchFamily="18" charset="0"/>
                          </a:rPr>
                          <m:t>𝑡</m:t>
                        </m:r>
                      </m:e>
                      <m:sub>
                        <m:r>
                          <a:rPr lang="zh-TW" altLang="en-US" sz="2000" i="0" smtClean="0">
                            <a:latin typeface="Cambria Math" panose="02040503050406030204" pitchFamily="18" charset="0"/>
                          </a:rPr>
                          <m:t>−4</m:t>
                        </m:r>
                      </m:sub>
                    </m:sSub>
                    <m:r>
                      <a:rPr lang="zh-TW" altLang="en-US" sz="2000" i="1">
                        <a:latin typeface="Cambria Math" panose="02040503050406030204" pitchFamily="18" charset="0"/>
                      </a:rPr>
                      <m:t>、</m:t>
                    </m:r>
                    <m:sSub>
                      <m:sSubPr>
                        <m:ctrlPr>
                          <a:rPr lang="zh-TW" altLang="en-US" sz="2000" i="1" smtClean="0">
                            <a:solidFill>
                              <a:srgbClr val="836967"/>
                            </a:solidFill>
                            <a:latin typeface="Cambria Math" panose="02040503050406030204" pitchFamily="18" charset="0"/>
                          </a:rPr>
                        </m:ctrlPr>
                      </m:sSubPr>
                      <m:e>
                        <m:r>
                          <a:rPr lang="en-US" altLang="zh-TW" sz="2000" b="0" i="1" smtClean="0">
                            <a:solidFill>
                              <a:srgbClr val="836967"/>
                            </a:solidFill>
                            <a:latin typeface="Cambria Math" panose="02040503050406030204" pitchFamily="18" charset="0"/>
                          </a:rPr>
                          <m:t>𝑡</m:t>
                        </m:r>
                      </m:e>
                      <m:sub>
                        <m:r>
                          <a:rPr lang="en-US" altLang="zh-TW" sz="2000" b="0" i="1" smtClean="0">
                            <a:latin typeface="Cambria Math" panose="02040503050406030204" pitchFamily="18" charset="0"/>
                          </a:rPr>
                          <m:t>−</m:t>
                        </m:r>
                        <m:r>
                          <a:rPr lang="zh-TW" altLang="en-US" sz="2000" i="0"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分鐘作為自變數、</a:t>
                </a:r>
                <a:r>
                  <a:rPr lang="en-US" altLang="zh-TW" sz="2000" dirty="0">
                    <a:latin typeface="微軟正黑體" panose="020B0604030504040204" pitchFamily="34" charset="-120"/>
                    <a:ea typeface="微軟正黑體" panose="020B0604030504040204" pitchFamily="34" charset="-120"/>
                  </a:rPr>
                  <a:t>30</a:t>
                </a:r>
                <a:r>
                  <a:rPr lang="zh-TW" altLang="en-US" sz="2000" dirty="0">
                    <a:latin typeface="微軟正黑體" panose="020B0604030504040204" pitchFamily="34" charset="-120"/>
                    <a:ea typeface="微軟正黑體" panose="020B0604030504040204" pitchFamily="34" charset="-120"/>
                  </a:rPr>
                  <a:t>筆資料的</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分鐘後液位為應變數。</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資料放入</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的模型，得到預測結果。</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1" name="文字方塊 20">
                <a:extLst>
                  <a:ext uri="{FF2B5EF4-FFF2-40B4-BE49-F238E27FC236}">
                    <a16:creationId xmlns:a16="http://schemas.microsoft.com/office/drawing/2014/main" id="{93B85838-8AC0-43B0-9E08-66E731054A4A}"/>
                  </a:ext>
                </a:extLst>
              </p:cNvPr>
              <p:cNvSpPr txBox="1">
                <a:spLocks noRot="1" noChangeAspect="1" noMove="1" noResize="1" noEditPoints="1" noAdjustHandles="1" noChangeArrowheads="1" noChangeShapeType="1" noTextEdit="1"/>
              </p:cNvSpPr>
              <p:nvPr/>
            </p:nvSpPr>
            <p:spPr>
              <a:xfrm>
                <a:off x="748740" y="2305615"/>
                <a:ext cx="10706659" cy="2246769"/>
              </a:xfrm>
              <a:prstGeom prst="rect">
                <a:avLst/>
              </a:prstGeom>
              <a:blipFill>
                <a:blip r:embed="rId3"/>
                <a:stretch>
                  <a:fillRect l="-797" t="-1355" b="-487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B15C5941-F5B5-45E8-B53C-B2B437EC5D9B}"/>
              </a:ext>
            </a:extLst>
          </p:cNvPr>
          <p:cNvSpPr txBox="1"/>
          <p:nvPr/>
        </p:nvSpPr>
        <p:spPr>
          <a:xfrm>
            <a:off x="742670" y="4902290"/>
            <a:ext cx="11072812" cy="1631216"/>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初步分析結果：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前述資料是效果最好的模型組合，預測十分鐘、預測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次下的</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5-10%</a:t>
            </a:r>
            <a:r>
              <a:rPr lang="zh-TW" altLang="en-US" sz="2000" dirty="0">
                <a:latin typeface="微軟正黑體" panose="020B0604030504040204" pitchFamily="34" charset="-120"/>
                <a:ea typeface="微軟正黑體" panose="020B0604030504040204" pitchFamily="34" charset="-120"/>
              </a:rPr>
              <a:t>左右，有試過投入不同時間的</a:t>
            </a:r>
            <a:r>
              <a:rPr lang="en-US" altLang="zh-TW" sz="2000" dirty="0">
                <a:latin typeface="微軟正黑體" panose="020B0604030504040204" pitchFamily="34" charset="-120"/>
                <a:ea typeface="微軟正黑體" panose="020B0604030504040204" pitchFamily="34" charset="-120"/>
              </a:rPr>
              <a:t>regressor</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加入所有變數、使用</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分鐘的</a:t>
            </a:r>
            <a:r>
              <a:rPr lang="en-US" altLang="zh-TW" sz="2000" dirty="0">
                <a:latin typeface="微軟正黑體" panose="020B0604030504040204" pitchFamily="34" charset="-120"/>
                <a:ea typeface="微軟正黑體" panose="020B0604030504040204" pitchFamily="34" charset="-120"/>
              </a:rPr>
              <a:t>time lag</a:t>
            </a:r>
            <a:r>
              <a:rPr lang="zh-TW" altLang="en-US" sz="2000" dirty="0">
                <a:latin typeface="微軟正黑體" panose="020B0604030504040204" pitchFamily="34" charset="-120"/>
                <a:ea typeface="微軟正黑體" panose="020B0604030504040204" pitchFamily="34" charset="-120"/>
              </a:rPr>
              <a:t>等，但效果不彰。</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另有測試過預測五分鐘後的效果，</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約在</a:t>
            </a:r>
            <a:r>
              <a:rPr lang="en-US" altLang="zh-TW" sz="2000" dirty="0">
                <a:latin typeface="微軟正黑體" panose="020B0604030504040204" pitchFamily="34" charset="-120"/>
                <a:ea typeface="微軟正黑體" panose="020B0604030504040204" pitchFamily="34" charset="-120"/>
              </a:rPr>
              <a:t>4%±1%</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DFE37782-7DB2-D11D-ADD3-47A3C01BD8BA}"/>
              </a:ext>
            </a:extLst>
          </p:cNvPr>
          <p:cNvSpPr>
            <a:spLocks noGrp="1"/>
          </p:cNvSpPr>
          <p:nvPr>
            <p:ph type="sldNum" sz="quarter" idx="12"/>
          </p:nvPr>
        </p:nvSpPr>
        <p:spPr/>
        <p:txBody>
          <a:bodyPr/>
          <a:lstStyle/>
          <a:p>
            <a:fld id="{C3836E5B-D4B7-FA44-A0C9-2630295C2636}" type="slidenum">
              <a:rPr kumimoji="1" lang="zh-TW" altLang="en-US" smtClean="0"/>
              <a:t>140</a:t>
            </a:fld>
            <a:endParaRPr kumimoji="1" lang="zh-TW" altLang="en-US"/>
          </a:p>
        </p:txBody>
      </p:sp>
    </p:spTree>
    <p:extLst>
      <p:ext uri="{BB962C8B-B14F-4D97-AF65-F5344CB8AC3E}">
        <p14:creationId xmlns:p14="http://schemas.microsoft.com/office/powerpoint/2010/main" val="12094739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2670" y="967889"/>
            <a:ext cx="10706659" cy="3477875"/>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後續可以努力的方向</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此方法最核心的</a:t>
            </a:r>
            <a:r>
              <a:rPr lang="en-US" altLang="zh-TW" sz="2000" dirty="0">
                <a:latin typeface="微軟正黑體" panose="020B0604030504040204" pitchFamily="34" charset="-120"/>
                <a:ea typeface="微軟正黑體" panose="020B0604030504040204" pitchFamily="34" charset="-120"/>
              </a:rPr>
              <a:t>linear model</a:t>
            </a:r>
            <a:r>
              <a:rPr lang="zh-TW" altLang="en-US" sz="2000" dirty="0">
                <a:latin typeface="微軟正黑體" panose="020B0604030504040204" pitchFamily="34" charset="-120"/>
                <a:ea typeface="微軟正黑體" panose="020B0604030504040204" pitchFamily="34" charset="-120"/>
              </a:rPr>
              <a:t>的仍為粗略設定，或許應該使用</a:t>
            </a:r>
            <a:r>
              <a:rPr lang="en-US" altLang="zh-TW" sz="2000" dirty="0">
                <a:latin typeface="微軟正黑體" panose="020B0604030504040204" pitchFamily="34" charset="-120"/>
                <a:ea typeface="微軟正黑體" panose="020B0604030504040204" pitchFamily="34" charset="-120"/>
              </a:rPr>
              <a:t>best subset</a:t>
            </a:r>
            <a:r>
              <a:rPr lang="zh-TW" altLang="en-US" sz="2000" dirty="0">
                <a:latin typeface="微軟正黑體" panose="020B0604030504040204" pitchFamily="34" charset="-120"/>
                <a:ea typeface="微軟正黑體" panose="020B0604030504040204" pitchFamily="34" charset="-120"/>
              </a:rPr>
              <a:t>的方法做變數的選擇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下圖為殘差圖（預測</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次的值減去實際</a:t>
            </a:r>
            <a:r>
              <a:rPr lang="en-US" altLang="zh-TW" sz="2000" dirty="0">
                <a:latin typeface="微軟正黑體" panose="020B0604030504040204" pitchFamily="34" charset="-120"/>
                <a:ea typeface="微軟正黑體" panose="020B0604030504040204" pitchFamily="34" charset="-120"/>
              </a:rPr>
              <a:t>500</a:t>
            </a:r>
            <a:r>
              <a:rPr lang="zh-TW" altLang="en-US" sz="2000" dirty="0">
                <a:latin typeface="微軟正黑體" panose="020B0604030504040204" pitchFamily="34" charset="-120"/>
                <a:ea typeface="微軟正黑體" panose="020B0604030504040204" pitchFamily="34" charset="-120"/>
              </a:rPr>
              <a:t>個數值），此模型預測液位時，有時預測值會大於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或小於</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的狀況產生，目前僅簡單把大於</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強制設定為</a:t>
            </a:r>
            <a:r>
              <a:rPr lang="en-US" altLang="zh-TW" sz="2000" dirty="0">
                <a:latin typeface="微軟正黑體" panose="020B0604030504040204" pitchFamily="34" charset="-120"/>
                <a:ea typeface="微軟正黑體" panose="020B0604030504040204" pitchFamily="34" charset="-120"/>
              </a:rPr>
              <a:t>100</a:t>
            </a:r>
            <a:r>
              <a:rPr lang="zh-TW" altLang="en-US" sz="2000" dirty="0">
                <a:latin typeface="微軟正黑體" panose="020B0604030504040204" pitchFamily="34" charset="-120"/>
                <a:ea typeface="微軟正黑體" panose="020B0604030504040204" pitchFamily="34" charset="-120"/>
              </a:rPr>
              <a:t>，負數的則設為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，增加預測的合理性並降低</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，若要繼續深究此方法，必須使用可以壓縮應變數範圍的模型。</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此模型相比</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來說，預測的效果雖然略差，但不只可以投入應變數本身的歷史資料，更可以放入其他變數的資料來訓練。</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2670" y="115689"/>
            <a:ext cx="9106458"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透過</a:t>
            </a:r>
            <a:r>
              <a:rPr lang="en-US" altLang="zh-TW" sz="4400" b="1" dirty="0" err="1">
                <a:latin typeface="微軟正黑體" panose="020B0604030504040204" pitchFamily="34" charset="-120"/>
                <a:ea typeface="微軟正黑體" panose="020B0604030504040204" pitchFamily="34" charset="-120"/>
              </a:rPr>
              <a:t>kNN</a:t>
            </a:r>
            <a:r>
              <a:rPr lang="zh-TW" altLang="en-US" sz="4400" b="1" dirty="0">
                <a:latin typeface="微軟正黑體" panose="020B0604030504040204" pitchFamily="34" charset="-120"/>
                <a:ea typeface="微軟正黑體" panose="020B0604030504040204" pitchFamily="34" charset="-120"/>
              </a:rPr>
              <a:t>找相似</a:t>
            </a:r>
            <a:r>
              <a:rPr lang="en-US" altLang="zh-TW" sz="4400" b="1" dirty="0">
                <a:latin typeface="微軟正黑體" panose="020B0604030504040204" pitchFamily="34" charset="-120"/>
                <a:ea typeface="微軟正黑體" panose="020B0604030504040204" pitchFamily="34" charset="-120"/>
              </a:rPr>
              <a:t>pattern</a:t>
            </a:r>
            <a:r>
              <a:rPr lang="zh-TW" altLang="en-US" sz="4400" b="1" dirty="0">
                <a:latin typeface="微軟正黑體" panose="020B0604030504040204" pitchFamily="34" charset="-120"/>
                <a:ea typeface="微軟正黑體" panose="020B0604030504040204" pitchFamily="34" charset="-120"/>
              </a:rPr>
              <a:t>做預測</a:t>
            </a:r>
          </a:p>
        </p:txBody>
      </p:sp>
      <p:grpSp>
        <p:nvGrpSpPr>
          <p:cNvPr id="13" name="群組 12">
            <a:extLst>
              <a:ext uri="{FF2B5EF4-FFF2-40B4-BE49-F238E27FC236}">
                <a16:creationId xmlns:a16="http://schemas.microsoft.com/office/drawing/2014/main" id="{88E76E38-3F0E-4231-A533-92D7EBFB1853}"/>
              </a:ext>
            </a:extLst>
          </p:cNvPr>
          <p:cNvGrpSpPr/>
          <p:nvPr/>
        </p:nvGrpSpPr>
        <p:grpSpPr>
          <a:xfrm>
            <a:off x="2202678" y="3944470"/>
            <a:ext cx="7786644" cy="2692400"/>
            <a:chOff x="1583305" y="3429000"/>
            <a:chExt cx="9025388" cy="3120722"/>
          </a:xfrm>
        </p:grpSpPr>
        <p:grpSp>
          <p:nvGrpSpPr>
            <p:cNvPr id="11" name="群組 10">
              <a:extLst>
                <a:ext uri="{FF2B5EF4-FFF2-40B4-BE49-F238E27FC236}">
                  <a16:creationId xmlns:a16="http://schemas.microsoft.com/office/drawing/2014/main" id="{B97A53E6-B636-4744-8CA2-521BD6EEAB1F}"/>
                </a:ext>
              </a:extLst>
            </p:cNvPr>
            <p:cNvGrpSpPr/>
            <p:nvPr/>
          </p:nvGrpSpPr>
          <p:grpSpPr>
            <a:xfrm>
              <a:off x="1583305" y="3429000"/>
              <a:ext cx="9025388" cy="2661448"/>
              <a:chOff x="1583306" y="2281900"/>
              <a:chExt cx="9025388" cy="2661448"/>
            </a:xfrm>
          </p:grpSpPr>
          <p:pic>
            <p:nvPicPr>
              <p:cNvPr id="8" name="圖片 7">
                <a:extLst>
                  <a:ext uri="{FF2B5EF4-FFF2-40B4-BE49-F238E27FC236}">
                    <a16:creationId xmlns:a16="http://schemas.microsoft.com/office/drawing/2014/main" id="{9DCA43E2-DEF1-455D-8EB5-86927BFFC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964" y="2281901"/>
                <a:ext cx="4249730" cy="2661447"/>
              </a:xfrm>
              <a:prstGeom prst="rect">
                <a:avLst/>
              </a:prstGeom>
              <a:ln>
                <a:solidFill>
                  <a:schemeClr val="tx1"/>
                </a:solidFill>
              </a:ln>
            </p:spPr>
          </p:pic>
          <p:pic>
            <p:nvPicPr>
              <p:cNvPr id="10" name="圖片 9">
                <a:extLst>
                  <a:ext uri="{FF2B5EF4-FFF2-40B4-BE49-F238E27FC236}">
                    <a16:creationId xmlns:a16="http://schemas.microsoft.com/office/drawing/2014/main" id="{E33D49BF-D521-48E7-96DA-BDE3CE0A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306" y="2281900"/>
                <a:ext cx="4249729" cy="2661447"/>
              </a:xfrm>
              <a:prstGeom prst="rect">
                <a:avLst/>
              </a:prstGeom>
              <a:ln>
                <a:solidFill>
                  <a:schemeClr val="tx1"/>
                </a:solidFill>
              </a:ln>
            </p:spPr>
          </p:pic>
        </p:grpSp>
        <p:sp>
          <p:nvSpPr>
            <p:cNvPr id="12" name="文字方塊 11">
              <a:extLst>
                <a:ext uri="{FF2B5EF4-FFF2-40B4-BE49-F238E27FC236}">
                  <a16:creationId xmlns:a16="http://schemas.microsoft.com/office/drawing/2014/main" id="{35E51E00-45F9-431F-946F-107F68801DC6}"/>
                </a:ext>
              </a:extLst>
            </p:cNvPr>
            <p:cNvSpPr txBox="1"/>
            <p:nvPr/>
          </p:nvSpPr>
          <p:spPr>
            <a:xfrm>
              <a:off x="2689181" y="6180390"/>
              <a:ext cx="2037976" cy="369332"/>
            </a:xfrm>
            <a:prstGeom prst="rect">
              <a:avLst/>
            </a:prstGeom>
            <a:noFill/>
          </p:spPr>
          <p:txBody>
            <a:bodyPr wrap="square" rtlCol="0">
              <a:spAutoFit/>
            </a:bodyPr>
            <a:lstStyle/>
            <a:p>
              <a:pPr algn="ctr"/>
              <a:r>
                <a:rPr lang="en-US" altLang="zh-TW" dirty="0"/>
                <a:t>MAPE=10.25%</a:t>
              </a:r>
              <a:endParaRPr lang="zh-TW" altLang="en-US" dirty="0"/>
            </a:p>
          </p:txBody>
        </p:sp>
        <p:sp>
          <p:nvSpPr>
            <p:cNvPr id="22" name="文字方塊 21">
              <a:extLst>
                <a:ext uri="{FF2B5EF4-FFF2-40B4-BE49-F238E27FC236}">
                  <a16:creationId xmlns:a16="http://schemas.microsoft.com/office/drawing/2014/main" id="{F74CE0C8-0A1F-4A6B-BA9B-B38DAB5CE707}"/>
                </a:ext>
              </a:extLst>
            </p:cNvPr>
            <p:cNvSpPr txBox="1"/>
            <p:nvPr/>
          </p:nvSpPr>
          <p:spPr>
            <a:xfrm>
              <a:off x="7464840" y="6180390"/>
              <a:ext cx="2037976" cy="369332"/>
            </a:xfrm>
            <a:prstGeom prst="rect">
              <a:avLst/>
            </a:prstGeom>
            <a:noFill/>
          </p:spPr>
          <p:txBody>
            <a:bodyPr wrap="square" rtlCol="0">
              <a:spAutoFit/>
            </a:bodyPr>
            <a:lstStyle/>
            <a:p>
              <a:pPr algn="ctr"/>
              <a:r>
                <a:rPr lang="en-US" altLang="zh-TW" dirty="0"/>
                <a:t>MAPE=7.61%</a:t>
              </a:r>
              <a:endParaRPr lang="zh-TW" altLang="en-US" dirty="0"/>
            </a:p>
          </p:txBody>
        </p:sp>
      </p:grpSp>
      <p:sp>
        <p:nvSpPr>
          <p:cNvPr id="2" name="投影片編號版面配置區 1">
            <a:extLst>
              <a:ext uri="{FF2B5EF4-FFF2-40B4-BE49-F238E27FC236}">
                <a16:creationId xmlns:a16="http://schemas.microsoft.com/office/drawing/2014/main" id="{28A557F1-CDCE-FAE3-D999-E4DF43936104}"/>
              </a:ext>
            </a:extLst>
          </p:cNvPr>
          <p:cNvSpPr>
            <a:spLocks noGrp="1"/>
          </p:cNvSpPr>
          <p:nvPr>
            <p:ph type="sldNum" sz="quarter" idx="12"/>
          </p:nvPr>
        </p:nvSpPr>
        <p:spPr/>
        <p:txBody>
          <a:bodyPr/>
          <a:lstStyle/>
          <a:p>
            <a:fld id="{C3836E5B-D4B7-FA44-A0C9-2630295C2636}" type="slidenum">
              <a:rPr kumimoji="1" lang="zh-TW" altLang="en-US" smtClean="0"/>
              <a:t>141</a:t>
            </a:fld>
            <a:endParaRPr kumimoji="1" lang="zh-TW" altLang="en-US"/>
          </a:p>
        </p:txBody>
      </p:sp>
    </p:spTree>
    <p:extLst>
      <p:ext uri="{BB962C8B-B14F-4D97-AF65-F5344CB8AC3E}">
        <p14:creationId xmlns:p14="http://schemas.microsoft.com/office/powerpoint/2010/main" val="3206231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A07AB14-3987-4ECA-A887-3563C7D3E360}"/>
              </a:ext>
            </a:extLst>
          </p:cNvPr>
          <p:cNvSpPr>
            <a:spLocks noChangeArrowheads="1"/>
          </p:cNvSpPr>
          <p:nvPr/>
        </p:nvSpPr>
        <p:spPr bwMode="auto">
          <a:xfrm>
            <a:off x="2286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文字方塊 5">
            <a:extLst>
              <a:ext uri="{FF2B5EF4-FFF2-40B4-BE49-F238E27FC236}">
                <a16:creationId xmlns:a16="http://schemas.microsoft.com/office/drawing/2014/main" id="{DA9F2CC2-B54E-4E6C-B890-A4AEA7768EB2}"/>
              </a:ext>
            </a:extLst>
          </p:cNvPr>
          <p:cNvSpPr txBox="1"/>
          <p:nvPr/>
        </p:nvSpPr>
        <p:spPr>
          <a:xfrm>
            <a:off x="719428" y="1754759"/>
            <a:ext cx="11210344" cy="3902479"/>
          </a:xfrm>
          <a:prstGeom prst="rect">
            <a:avLst/>
          </a:prstGeom>
          <a:noFill/>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模型的</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MAPE</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約落在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5-7%</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左右，暫時沒有提升預測效果的方法。</a:t>
            </a:r>
            <a:r>
              <a:rPr lang="zh-TW" altLang="en-US" sz="2400" dirty="0">
                <a:solidFill>
                  <a:prstClr val="black"/>
                </a:solidFill>
                <a:latin typeface="微軟正黑體" panose="020B0604030504040204" pitchFamily="34" charset="-120"/>
                <a:ea typeface="微軟正黑體" panose="020B0604030504040204" pitchFamily="34" charset="-120"/>
              </a:rPr>
              <a:t>且</a:t>
            </a:r>
            <a:r>
              <a:rPr lang="en-US" altLang="zh-TW" sz="2400" dirty="0">
                <a:solidFill>
                  <a:prstClr val="black"/>
                </a:solidFill>
                <a:latin typeface="微軟正黑體" panose="020B0604030504040204" pitchFamily="34" charset="-120"/>
                <a:ea typeface="微軟正黑體" panose="020B0604030504040204" pitchFamily="34" charset="-120"/>
              </a:rPr>
              <a:t>ARIMA</a:t>
            </a:r>
            <a:r>
              <a:rPr lang="zh-TW" altLang="en-US" sz="2400" dirty="0">
                <a:solidFill>
                  <a:prstClr val="black"/>
                </a:solidFill>
                <a:latin typeface="微軟正黑體" panose="020B0604030504040204" pitchFamily="34" charset="-120"/>
                <a:ea typeface="微軟正黑體" panose="020B0604030504040204" pitchFamily="34" charset="-120"/>
              </a:rPr>
              <a:t>模型為自迴歸，沒有辦法考慮同時間下其他變數的數值</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考慮到資料存在某種趨勢跟週期，</a:t>
            </a:r>
            <a:r>
              <a:rPr lang="en-US" altLang="zh-TW" sz="2400" dirty="0">
                <a:solidFill>
                  <a:prstClr val="black"/>
                </a:solidFill>
                <a:latin typeface="微軟正黑體" panose="020B0604030504040204" pitchFamily="34" charset="-120"/>
                <a:ea typeface="微軟正黑體" panose="020B0604030504040204" pitchFamily="34" charset="-120"/>
              </a:rPr>
              <a:t>SARIMA</a:t>
            </a:r>
            <a:r>
              <a:rPr lang="zh-TW" altLang="en-US" sz="2400" dirty="0">
                <a:solidFill>
                  <a:prstClr val="black"/>
                </a:solidFill>
                <a:latin typeface="微軟正黑體" panose="020B0604030504040204" pitchFamily="34" charset="-120"/>
                <a:ea typeface="微軟正黑體" panose="020B0604030504040204" pitchFamily="34" charset="-120"/>
              </a:rPr>
              <a:t>模型表現通常較優</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rPr>
              <a:t>就目前結果而言，我們認為</a:t>
            </a:r>
            <a:r>
              <a:rPr lang="en-US" altLang="zh-TW" sz="2400" dirty="0">
                <a:solidFill>
                  <a:prstClr val="black"/>
                </a:solidFill>
                <a:latin typeface="微軟正黑體" panose="020B0604030504040204" pitchFamily="34" charset="-120"/>
                <a:ea typeface="微軟正黑體" panose="020B0604030504040204" pitchFamily="34" charset="-120"/>
              </a:rPr>
              <a:t>time lag</a:t>
            </a:r>
            <a:r>
              <a:rPr lang="zh-TW" altLang="en-US" sz="2400" dirty="0">
                <a:solidFill>
                  <a:prstClr val="black"/>
                </a:solidFill>
                <a:latin typeface="微軟正黑體" panose="020B0604030504040204" pitchFamily="34" charset="-120"/>
                <a:ea typeface="微軟正黑體" panose="020B0604030504040204" pitchFamily="34" charset="-120"/>
              </a:rPr>
              <a:t>和週期問題沒有得到有效解決</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Font typeface="Arial" panose="020B0604020202020204" pitchFamily="34" charset="0"/>
              <a:buChar char="•"/>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時間過短下，資料可能會不穩定導致沒辦法套用</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模型，需要另外透過差分或轉換資料的方式才可以做</a:t>
            </a:r>
            <a:r>
              <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ARIMA</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zh-TW" altLang="en-US"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承上點，經過差分或轉換的資料能否有更好的效果需要進一步測試</a:t>
            </a:r>
            <a:endParaRPr lang="en-US" altLang="zh-TW" sz="2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6893347F-D407-F25F-5A3A-D476BA312BBA}"/>
              </a:ext>
            </a:extLst>
          </p:cNvPr>
          <p:cNvSpPr txBox="1">
            <a:spLocks/>
          </p:cNvSpPr>
          <p:nvPr/>
        </p:nvSpPr>
        <p:spPr>
          <a:xfrm>
            <a:off x="838200" y="365125"/>
            <a:ext cx="10515600" cy="845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t>kNN&amp;ARIMA</a:t>
            </a:r>
            <a:r>
              <a:rPr lang="zh-TW" altLang="en-US" dirty="0"/>
              <a:t>模型分析</a:t>
            </a:r>
            <a:r>
              <a:rPr lang="en-US" altLang="zh-TW" dirty="0"/>
              <a:t>-</a:t>
            </a:r>
            <a:r>
              <a:rPr lang="zh-TW" altLang="en-US" dirty="0"/>
              <a:t>總結</a:t>
            </a:r>
          </a:p>
        </p:txBody>
      </p:sp>
      <p:sp>
        <p:nvSpPr>
          <p:cNvPr id="2" name="投影片編號版面配置區 1">
            <a:extLst>
              <a:ext uri="{FF2B5EF4-FFF2-40B4-BE49-F238E27FC236}">
                <a16:creationId xmlns:a16="http://schemas.microsoft.com/office/drawing/2014/main" id="{08FAAFF2-A08A-9349-AD41-CB1739190E98}"/>
              </a:ext>
            </a:extLst>
          </p:cNvPr>
          <p:cNvSpPr>
            <a:spLocks noGrp="1"/>
          </p:cNvSpPr>
          <p:nvPr>
            <p:ph type="sldNum" sz="quarter" idx="12"/>
          </p:nvPr>
        </p:nvSpPr>
        <p:spPr/>
        <p:txBody>
          <a:bodyPr/>
          <a:lstStyle/>
          <a:p>
            <a:fld id="{C3836E5B-D4B7-FA44-A0C9-2630295C2636}" type="slidenum">
              <a:rPr kumimoji="1" lang="zh-TW" altLang="en-US" smtClean="0"/>
              <a:t>142</a:t>
            </a:fld>
            <a:endParaRPr kumimoji="1" lang="zh-TW" altLang="en-US"/>
          </a:p>
        </p:txBody>
      </p:sp>
    </p:spTree>
    <p:extLst>
      <p:ext uri="{BB962C8B-B14F-4D97-AF65-F5344CB8AC3E}">
        <p14:creationId xmlns:p14="http://schemas.microsoft.com/office/powerpoint/2010/main" val="32991481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a:xfrm>
            <a:off x="1524000" y="2499359"/>
            <a:ext cx="9144000" cy="1010603"/>
          </a:xfrm>
        </p:spPr>
        <p:txBody>
          <a:bodyPr>
            <a:normAutofit/>
          </a:bodyPr>
          <a:lstStyle/>
          <a:p>
            <a:pPr>
              <a:lnSpc>
                <a:spcPct val="100000"/>
              </a:lnSpc>
            </a:pPr>
            <a:r>
              <a:rPr kumimoji="1" lang="zh-TW" altLang="en-US" sz="4400" dirty="0">
                <a:latin typeface="微軟正黑體" panose="020B0604030504040204" pitchFamily="34" charset="-120"/>
                <a:ea typeface="微軟正黑體" panose="020B0604030504040204" pitchFamily="34" charset="-120"/>
              </a:rPr>
              <a:t>由 </a:t>
            </a:r>
            <a:r>
              <a:rPr kumimoji="1" lang="en-US" altLang="zh-TW" sz="4400" dirty="0" err="1">
                <a:latin typeface="微軟正黑體" panose="020B0604030504040204" pitchFamily="34" charset="-120"/>
                <a:ea typeface="微軟正黑體" panose="020B0604030504040204" pitchFamily="34" charset="-120"/>
              </a:rPr>
              <a:t>kNN</a:t>
            </a:r>
            <a:r>
              <a:rPr kumimoji="1" lang="en-US" altLang="zh-TW" sz="4400" dirty="0">
                <a:latin typeface="微軟正黑體" panose="020B0604030504040204" pitchFamily="34" charset="-120"/>
                <a:ea typeface="微軟正黑體" panose="020B0604030504040204" pitchFamily="34" charset="-120"/>
              </a:rPr>
              <a:t> </a:t>
            </a:r>
            <a:r>
              <a:rPr kumimoji="1" lang="zh-TW" altLang="en-US" sz="4400" dirty="0">
                <a:latin typeface="微軟正黑體" panose="020B0604030504040204" pitchFamily="34" charset="-120"/>
                <a:ea typeface="微軟正黑體" panose="020B0604030504040204" pitchFamily="34" charset="-120"/>
              </a:rPr>
              <a:t>找訓練集</a:t>
            </a:r>
            <a:endParaRPr kumimoji="1" lang="en-US" altLang="zh-TW" sz="4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529D55DD-3260-D47E-CF08-D2CC9E6EDDFA}"/>
              </a:ext>
            </a:extLst>
          </p:cNvPr>
          <p:cNvSpPr>
            <a:spLocks noGrp="1"/>
          </p:cNvSpPr>
          <p:nvPr>
            <p:ph type="sldNum" sz="quarter" idx="12"/>
          </p:nvPr>
        </p:nvSpPr>
        <p:spPr/>
        <p:txBody>
          <a:bodyPr/>
          <a:lstStyle/>
          <a:p>
            <a:fld id="{C3836E5B-D4B7-FA44-A0C9-2630295C2636}" type="slidenum">
              <a:rPr kumimoji="1" lang="zh-TW" altLang="en-US" smtClean="0"/>
              <a:t>143</a:t>
            </a:fld>
            <a:endParaRPr kumimoji="1" lang="zh-TW" altLang="en-US"/>
          </a:p>
        </p:txBody>
      </p:sp>
    </p:spTree>
    <p:extLst>
      <p:ext uri="{BB962C8B-B14F-4D97-AF65-F5344CB8AC3E}">
        <p14:creationId xmlns:p14="http://schemas.microsoft.com/office/powerpoint/2010/main" val="1381892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4749" y="365125"/>
            <a:ext cx="10515600" cy="845837"/>
          </a:xfrm>
        </p:spPr>
        <p:txBody>
          <a:bodyPr/>
          <a:lstStyle/>
          <a:p>
            <a:r>
              <a:rPr kumimoji="1" lang="zh-TW" altLang="en-US" dirty="0">
                <a:latin typeface="微軟正黑體" panose="020B0604030504040204" pitchFamily="34" charset="-120"/>
                <a:ea typeface="微軟正黑體" panose="020B0604030504040204" pitchFamily="34" charset="-120"/>
              </a:rPr>
              <a:t>由 </a:t>
            </a:r>
            <a:r>
              <a:rPr kumimoji="1" lang="en-US" altLang="zh-TW" sz="4400" dirty="0" err="1">
                <a:latin typeface="微軟正黑體" panose="020B0604030504040204" pitchFamily="34" charset="-120"/>
                <a:ea typeface="微軟正黑體" panose="020B0604030504040204" pitchFamily="34" charset="-120"/>
              </a:rPr>
              <a:t>kNN</a:t>
            </a:r>
            <a:r>
              <a:rPr kumimoji="1" lang="en-US" altLang="zh-TW" sz="4400" dirty="0">
                <a:latin typeface="微軟正黑體" panose="020B0604030504040204" pitchFamily="34" charset="-120"/>
                <a:ea typeface="微軟正黑體" panose="020B0604030504040204" pitchFamily="34" charset="-120"/>
              </a:rPr>
              <a:t> </a:t>
            </a:r>
            <a:r>
              <a:rPr kumimoji="1" lang="zh-TW" altLang="en-US" sz="4400" dirty="0">
                <a:latin typeface="微軟正黑體" panose="020B0604030504040204" pitchFamily="34" charset="-120"/>
                <a:ea typeface="微軟正黑體" panose="020B0604030504040204" pitchFamily="34" charset="-120"/>
              </a:rPr>
              <a:t>找訓練集</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484749" y="1351032"/>
            <a:ext cx="11222502" cy="4966001"/>
          </a:xfrm>
        </p:spPr>
        <p:txBody>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因之後會大量使用</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，所以如何快速找出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的資料集變得很重要</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我們設計了四個函數來處理這些問題：</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data_reconstruct</a:t>
            </a:r>
            <a:r>
              <a:rPr kumimoji="1" lang="zh-TW" altLang="en-US" sz="2000" dirty="0">
                <a:latin typeface="微軟正黑體" panose="020B0604030504040204" pitchFamily="34" charset="-120"/>
                <a:ea typeface="微軟正黑體" panose="020B0604030504040204" pitchFamily="34" charset="-120"/>
              </a:rPr>
              <a:t>：</a:t>
            </a:r>
            <a:r>
              <a:rPr lang="zh-TW" altLang="en-US" sz="2000" b="0" i="0" dirty="0">
                <a:solidFill>
                  <a:srgbClr val="333333"/>
                </a:solidFill>
                <a:effectLst/>
                <a:latin typeface="微軟正黑體" panose="020B0604030504040204" pitchFamily="34" charset="-120"/>
                <a:ea typeface="微軟正黑體" panose="020B0604030504040204" pitchFamily="34" charset="-120"/>
              </a:rPr>
              <a:t>將一時間數列資料，變成延遲</a:t>
            </a:r>
            <a:r>
              <a:rPr lang="en-US" altLang="zh-TW" sz="2000" b="0" i="0" dirty="0">
                <a:solidFill>
                  <a:srgbClr val="333333"/>
                </a:solidFill>
                <a:effectLst/>
                <a:latin typeface="微軟正黑體" panose="020B0604030504040204" pitchFamily="34" charset="-120"/>
                <a:ea typeface="微軟正黑體" panose="020B0604030504040204" pitchFamily="34" charset="-120"/>
              </a:rPr>
              <a:t>lag</a:t>
            </a:r>
            <a:r>
              <a:rPr lang="zh-TW" altLang="en-US" sz="2000" b="0" i="0" dirty="0">
                <a:solidFill>
                  <a:srgbClr val="333333"/>
                </a:solidFill>
                <a:effectLst/>
                <a:latin typeface="微軟正黑體" panose="020B0604030504040204" pitchFamily="34" charset="-120"/>
                <a:ea typeface="微軟正黑體" panose="020B0604030504040204" pitchFamily="34" charset="-120"/>
              </a:rPr>
              <a:t>的</a:t>
            </a:r>
            <a:r>
              <a:rPr lang="en-US" altLang="zh-TW" sz="2000" b="0" i="0" dirty="0">
                <a:solidFill>
                  <a:srgbClr val="333333"/>
                </a:solidFill>
                <a:effectLst/>
                <a:latin typeface="微軟正黑體" panose="020B0604030504040204" pitchFamily="34" charset="-120"/>
                <a:ea typeface="微軟正黑體" panose="020B0604030504040204" pitchFamily="34" charset="-120"/>
              </a:rPr>
              <a:t>matrix</a:t>
            </a:r>
            <a:r>
              <a:rPr lang="zh-TW" altLang="en-US" sz="2000" b="0" i="0" dirty="0">
                <a:solidFill>
                  <a:srgbClr val="333333"/>
                </a:solidFill>
                <a:effectLst/>
                <a:latin typeface="微軟正黑體" panose="020B0604030504040204" pitchFamily="34" charset="-120"/>
                <a:ea typeface="微軟正黑體" panose="020B0604030504040204" pitchFamily="34" charset="-120"/>
              </a:rPr>
              <a:t>。</a:t>
            </a:r>
            <a:endParaRPr kumimoji="1" lang="en-US" altLang="zh-TW" sz="20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construst_data_array</a:t>
            </a:r>
            <a:r>
              <a:rPr kumimoji="1" lang="zh-TW" altLang="en-US" sz="2000" dirty="0">
                <a:latin typeface="微軟正黑體" panose="020B0604030504040204" pitchFamily="34" charset="-120"/>
                <a:ea typeface="微軟正黑體" panose="020B0604030504040204" pitchFamily="34" charset="-120"/>
              </a:rPr>
              <a:t>：</a:t>
            </a:r>
            <a:r>
              <a:rPr lang="zh-TW" altLang="en-US" sz="2000" dirty="0">
                <a:solidFill>
                  <a:srgbClr val="333333"/>
                </a:solidFill>
                <a:latin typeface="微軟正黑體" panose="020B0604030504040204" pitchFamily="34" charset="-120"/>
                <a:ea typeface="微軟正黑體" panose="020B0604030504040204" pitchFamily="34" charset="-120"/>
              </a:rPr>
              <a:t>建構屬於該時間下的資料（包含所有變數、延遲下的資料）</a:t>
            </a:r>
            <a:endParaRPr lang="en-US" altLang="zh-TW" sz="2000" dirty="0">
              <a:solidFill>
                <a:srgbClr val="333333"/>
              </a:solidFill>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pattern_retrieval</a:t>
            </a:r>
            <a:r>
              <a:rPr kumimoji="1" lang="zh-TW" altLang="en-US" sz="2000" dirty="0">
                <a:latin typeface="微軟正黑體" panose="020B0604030504040204" pitchFamily="34" charset="-120"/>
                <a:ea typeface="微軟正黑體" panose="020B0604030504040204" pitchFamily="34" charset="-120"/>
              </a:rPr>
              <a:t>：透過計算兩個</a:t>
            </a:r>
            <a:r>
              <a:rPr kumimoji="1" lang="en-US" altLang="zh-TW" sz="2000" dirty="0">
                <a:latin typeface="微軟正黑體" panose="020B0604030504040204" pitchFamily="34" charset="-120"/>
                <a:ea typeface="微軟正黑體" panose="020B0604030504040204" pitchFamily="34" charset="-120"/>
              </a:rPr>
              <a:t>Pattern</a:t>
            </a:r>
            <a:r>
              <a:rPr kumimoji="1" lang="zh-TW" altLang="en-US" sz="2000" dirty="0">
                <a:latin typeface="微軟正黑體" panose="020B0604030504040204" pitchFamily="34" charset="-120"/>
                <a:ea typeface="微軟正黑體" panose="020B0604030504040204" pitchFamily="34" charset="-120"/>
              </a:rPr>
              <a:t>的距離回傳與目標最相近的</a:t>
            </a:r>
            <a:r>
              <a:rPr kumimoji="1" lang="en-US" altLang="zh-TW" sz="2000" dirty="0">
                <a:latin typeface="微軟正黑體" panose="020B0604030504040204" pitchFamily="34" charset="-120"/>
                <a:ea typeface="微軟正黑體" panose="020B0604030504040204" pitchFamily="34" charset="-120"/>
              </a:rPr>
              <a:t>K</a:t>
            </a:r>
            <a:r>
              <a:rPr kumimoji="1" lang="zh-TW" altLang="en-US" sz="2000" dirty="0">
                <a:latin typeface="微軟正黑體" panose="020B0604030504040204" pitchFamily="34" charset="-120"/>
                <a:ea typeface="微軟正黑體" panose="020B0604030504040204" pitchFamily="34" charset="-120"/>
              </a:rPr>
              <a:t>個時間點</a:t>
            </a:r>
            <a:endParaRPr kumimoji="1" lang="en-US" altLang="zh-TW" sz="20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err="1">
                <a:latin typeface="微軟正黑體" panose="020B0604030504040204" pitchFamily="34" charset="-120"/>
                <a:ea typeface="微軟正黑體" panose="020B0604030504040204" pitchFamily="34" charset="-120"/>
              </a:rPr>
              <a:t>output_to_dataframe</a:t>
            </a:r>
            <a:r>
              <a:rPr kumimoji="1" lang="zh-TW" altLang="en-US" sz="2000" dirty="0">
                <a:latin typeface="微軟正黑體" panose="020B0604030504040204" pitchFamily="34" charset="-120"/>
                <a:ea typeface="微軟正黑體" panose="020B0604030504040204" pitchFamily="34" charset="-120"/>
              </a:rPr>
              <a:t>：將</a:t>
            </a:r>
            <a:r>
              <a:rPr kumimoji="1" lang="en-US" altLang="zh-TW" sz="2000" dirty="0" err="1">
                <a:latin typeface="微軟正黑體" panose="020B0604030504040204" pitchFamily="34" charset="-120"/>
                <a:ea typeface="微軟正黑體" panose="020B0604030504040204" pitchFamily="34" charset="-120"/>
              </a:rPr>
              <a:t>construst_data_array</a:t>
            </a:r>
            <a:r>
              <a:rPr kumimoji="1" lang="zh-TW" altLang="en-US" sz="2000" dirty="0">
                <a:latin typeface="微軟正黑體" panose="020B0604030504040204" pitchFamily="34" charset="-120"/>
                <a:ea typeface="微軟正黑體" panose="020B0604030504040204" pitchFamily="34" charset="-120"/>
              </a:rPr>
              <a:t>的資料轉換成</a:t>
            </a:r>
            <a:r>
              <a:rPr kumimoji="1" lang="en-US" altLang="zh-TW" sz="2000" dirty="0">
                <a:latin typeface="微軟正黑體" panose="020B0604030504040204" pitchFamily="34" charset="-120"/>
                <a:ea typeface="微軟正黑體" panose="020B0604030504040204" pitchFamily="34" charset="-120"/>
              </a:rPr>
              <a:t>Data frame</a:t>
            </a:r>
            <a:r>
              <a:rPr kumimoji="1" lang="zh-TW" altLang="en-US" sz="2000" dirty="0">
                <a:latin typeface="微軟正黑體" panose="020B0604030504040204" pitchFamily="34" charset="-120"/>
                <a:ea typeface="微軟正黑體" panose="020B0604030504040204" pitchFamily="34" charset="-120"/>
              </a:rPr>
              <a:t>作為模型的 </a:t>
            </a:r>
            <a:r>
              <a:rPr kumimoji="1" lang="en-US" altLang="zh-TW" sz="2000" dirty="0">
                <a:latin typeface="微軟正黑體" panose="020B0604030504040204" pitchFamily="34" charset="-120"/>
                <a:ea typeface="微軟正黑體" panose="020B0604030504040204" pitchFamily="34" charset="-120"/>
              </a:rPr>
              <a:t>input</a:t>
            </a: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144</a:t>
            </a:fld>
            <a:endParaRPr kumimoji="1" lang="zh-TW" altLang="en-US"/>
          </a:p>
        </p:txBody>
      </p:sp>
    </p:spTree>
    <p:extLst>
      <p:ext uri="{BB962C8B-B14F-4D97-AF65-F5344CB8AC3E}">
        <p14:creationId xmlns:p14="http://schemas.microsoft.com/office/powerpoint/2010/main" val="23137362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zh-TW" altLang="en-US" dirty="0">
                <a:latin typeface="微軟正黑體" panose="020B0604030504040204" pitchFamily="34" charset="-120"/>
                <a:ea typeface="微軟正黑體" panose="020B0604030504040204" pitchFamily="34" charset="-120"/>
              </a:rPr>
              <a:t>由 </a:t>
            </a:r>
            <a:r>
              <a:rPr kumimoji="1" lang="en-US" altLang="zh-TW" sz="4400" dirty="0" err="1">
                <a:latin typeface="微軟正黑體" panose="020B0604030504040204" pitchFamily="34" charset="-120"/>
                <a:ea typeface="微軟正黑體" panose="020B0604030504040204" pitchFamily="34" charset="-120"/>
              </a:rPr>
              <a:t>kNN</a:t>
            </a:r>
            <a:r>
              <a:rPr kumimoji="1" lang="en-US" altLang="zh-TW" sz="4400" dirty="0">
                <a:latin typeface="微軟正黑體" panose="020B0604030504040204" pitchFamily="34" charset="-120"/>
                <a:ea typeface="微軟正黑體" panose="020B0604030504040204" pitchFamily="34" charset="-120"/>
              </a:rPr>
              <a:t> </a:t>
            </a:r>
            <a:r>
              <a:rPr kumimoji="1" lang="zh-TW" altLang="en-US" sz="4400" dirty="0">
                <a:latin typeface="微軟正黑體" panose="020B0604030504040204" pitchFamily="34" charset="-120"/>
                <a:ea typeface="微軟正黑體" panose="020B0604030504040204" pitchFamily="34" charset="-120"/>
              </a:rPr>
              <a:t>找訓練集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46760" y="1210963"/>
            <a:ext cx="11056620" cy="1890377"/>
          </a:xfrm>
        </p:spPr>
        <p:txBody>
          <a:bodyPr/>
          <a:lstStyle/>
          <a:p>
            <a:pPr>
              <a:lnSpc>
                <a:spcPct val="150000"/>
              </a:lnSpc>
            </a:pPr>
            <a:r>
              <a:rPr kumimoji="1" lang="en-US" altLang="zh-TW" sz="2400" dirty="0">
                <a:latin typeface="微軟正黑體" panose="020B0604030504040204" pitchFamily="34" charset="-120"/>
                <a:ea typeface="微軟正黑體" panose="020B0604030504040204" pitchFamily="34" charset="-120"/>
              </a:rPr>
              <a:t>Data array</a:t>
            </a:r>
            <a:r>
              <a:rPr kumimoji="1" lang="zh-TW" altLang="en-US" sz="2400" dirty="0">
                <a:latin typeface="微軟正黑體" panose="020B0604030504040204" pitchFamily="34" charset="-120"/>
                <a:ea typeface="微軟正黑體" panose="020B0604030504040204" pitchFamily="34" charset="-120"/>
              </a:rPr>
              <a:t>的資料格式</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000" dirty="0">
                <a:latin typeface="微軟正黑體" panose="020B0604030504040204" pitchFamily="34" charset="-120"/>
                <a:ea typeface="微軟正黑體" panose="020B0604030504040204" pitchFamily="34" charset="-120"/>
              </a:rPr>
              <a:t>抽樣次數</a:t>
            </a:r>
            <a:r>
              <a:rPr kumimoji="1" lang="en-US" altLang="zh-TW" sz="2000" dirty="0">
                <a:latin typeface="微軟正黑體" panose="020B0604030504040204" pitchFamily="34" charset="-120"/>
                <a:ea typeface="微軟正黑體" panose="020B0604030504040204" pitchFamily="34" charset="-120"/>
              </a:rPr>
              <a:t>*</a:t>
            </a:r>
            <a:r>
              <a:rPr kumimoji="1" lang="zh-TW" altLang="en-US" sz="2000" dirty="0">
                <a:latin typeface="微軟正黑體" panose="020B0604030504040204" pitchFamily="34" charset="-120"/>
                <a:ea typeface="微軟正黑體" panose="020B0604030504040204" pitchFamily="34" charset="-120"/>
              </a:rPr>
              <a:t>延遲時長</a:t>
            </a:r>
            <a:r>
              <a:rPr kumimoji="1" lang="en-US" altLang="zh-TW" sz="2000" dirty="0">
                <a:latin typeface="微軟正黑體" panose="020B0604030504040204" pitchFamily="34" charset="-120"/>
                <a:ea typeface="微軟正黑體" panose="020B0604030504040204" pitchFamily="34" charset="-120"/>
              </a:rPr>
              <a:t>*data_col+1</a:t>
            </a:r>
            <a:r>
              <a:rPr kumimoji="1" lang="zh-TW" altLang="en-US" sz="2000" dirty="0">
                <a:latin typeface="微軟正黑體" panose="020B0604030504040204" pitchFamily="34" charset="-120"/>
                <a:ea typeface="微軟正黑體" panose="020B0604030504040204" pitchFamily="34" charset="-120"/>
              </a:rPr>
              <a:t>*資料維度</a:t>
            </a:r>
            <a:r>
              <a:rPr kumimoji="1" lang="en-US" altLang="zh-TW" sz="2000" dirty="0">
                <a:latin typeface="微軟正黑體" panose="020B0604030504040204" pitchFamily="34" charset="-120"/>
                <a:ea typeface="微軟正黑體" panose="020B0604030504040204" pitchFamily="34" charset="-120"/>
              </a:rPr>
              <a:t>+1</a:t>
            </a:r>
            <a:r>
              <a:rPr kumimoji="1" lang="zh-TW" altLang="en-US" sz="2000" dirty="0">
                <a:latin typeface="微軟正黑體" panose="020B0604030504040204" pitchFamily="34" charset="-120"/>
                <a:ea typeface="微軟正黑體" panose="020B0604030504040204" pitchFamily="34" charset="-120"/>
              </a:rPr>
              <a:t> 的</a:t>
            </a:r>
            <a:r>
              <a:rPr kumimoji="1" lang="en-US" altLang="zh-TW" sz="2000" dirty="0">
                <a:latin typeface="微軟正黑體" panose="020B0604030504040204" pitchFamily="34" charset="-120"/>
                <a:ea typeface="微軟正黑體" panose="020B0604030504040204" pitchFamily="34" charset="-120"/>
              </a:rPr>
              <a:t>array</a:t>
            </a:r>
            <a:r>
              <a:rPr kumimoji="1" lang="zh-TW" altLang="en-US" sz="2000" dirty="0">
                <a:latin typeface="微軟正黑體" panose="020B0604030504040204" pitchFamily="34" charset="-120"/>
                <a:ea typeface="微軟正黑體" panose="020B0604030504040204" pitchFamily="34" charset="-120"/>
              </a:rPr>
              <a:t>（多維度</a:t>
            </a:r>
            <a:r>
              <a:rPr kumimoji="1" lang="en-US" altLang="zh-TW" sz="2000" dirty="0">
                <a:latin typeface="微軟正黑體" panose="020B0604030504040204" pitchFamily="34" charset="-120"/>
                <a:ea typeface="微軟正黑體" panose="020B0604030504040204" pitchFamily="34" charset="-120"/>
              </a:rPr>
              <a:t>matrix</a:t>
            </a:r>
            <a:r>
              <a:rPr kumimoji="1" lang="zh-TW" altLang="en-US" sz="2000" dirty="0">
                <a:latin typeface="微軟正黑體" panose="020B0604030504040204" pitchFamily="34" charset="-120"/>
                <a:ea typeface="微軟正黑體" panose="020B0604030504040204" pitchFamily="34" charset="-120"/>
              </a:rPr>
              <a:t>）</a:t>
            </a:r>
          </a:p>
          <a:p>
            <a:pPr>
              <a:lnSpc>
                <a:spcPct val="150000"/>
              </a:lnSpc>
            </a:pPr>
            <a:r>
              <a:rPr kumimoji="1" lang="zh-TW" altLang="en-US" sz="2400" dirty="0">
                <a:latin typeface="微軟正黑體" panose="020B0604030504040204" pitchFamily="34" charset="-120"/>
                <a:ea typeface="微軟正黑體" panose="020B0604030504040204" pitchFamily="34" charset="-120"/>
              </a:rPr>
              <a:t>例如：有</a:t>
            </a:r>
            <a:r>
              <a:rPr kumimoji="1" lang="en-US" altLang="zh-TW" sz="2400" dirty="0">
                <a:latin typeface="微軟正黑體" panose="020B0604030504040204" pitchFamily="34" charset="-120"/>
                <a:ea typeface="微軟正黑體" panose="020B0604030504040204" pitchFamily="34" charset="-120"/>
              </a:rPr>
              <a:t>array A </a:t>
            </a:r>
            <a:r>
              <a:rPr kumimoji="1" lang="zh-TW" altLang="en-US" sz="2400" dirty="0">
                <a:latin typeface="微軟正黑體" panose="020B0604030504040204" pitchFamily="34" charset="-120"/>
                <a:ea typeface="微軟正黑體" panose="020B0604030504040204" pitchFamily="34" charset="-120"/>
              </a:rPr>
              <a:t>抽</a:t>
            </a:r>
            <a:r>
              <a:rPr kumimoji="1" lang="en-US" altLang="zh-TW" sz="2400" dirty="0">
                <a:latin typeface="微軟正黑體" panose="020B0604030504040204" pitchFamily="34" charset="-120"/>
                <a:ea typeface="微軟正黑體" panose="020B0604030504040204" pitchFamily="34" charset="-120"/>
              </a:rPr>
              <a:t>5</a:t>
            </a:r>
            <a:r>
              <a:rPr kumimoji="1" lang="zh-TW" altLang="en-US" sz="2400" dirty="0">
                <a:latin typeface="微軟正黑體" panose="020B0604030504040204" pitchFamily="34" charset="-120"/>
                <a:ea typeface="微軟正黑體" panose="020B0604030504040204" pitchFamily="34" charset="-120"/>
              </a:rPr>
              <a:t>個點、延遲</a:t>
            </a:r>
            <a:r>
              <a:rPr kumimoji="1" lang="en-US" altLang="zh-TW" sz="2400" dirty="0">
                <a:latin typeface="微軟正黑體" panose="020B0604030504040204" pitchFamily="34" charset="-120"/>
                <a:ea typeface="微軟正黑體" panose="020B0604030504040204" pitchFamily="34" charset="-120"/>
              </a:rPr>
              <a:t>10</a:t>
            </a:r>
            <a:r>
              <a:rPr kumimoji="1" lang="zh-TW" altLang="en-US" sz="2400" dirty="0">
                <a:latin typeface="微軟正黑體" panose="020B0604030504040204" pitchFamily="34" charset="-120"/>
                <a:ea typeface="微軟正黑體" panose="020B0604030504040204" pitchFamily="34" charset="-120"/>
              </a:rPr>
              <a:t>分鐘、</a:t>
            </a:r>
            <a:r>
              <a:rPr kumimoji="1" lang="en-US" altLang="zh-TW" sz="2400" dirty="0">
                <a:latin typeface="微軟正黑體" panose="020B0604030504040204" pitchFamily="34" charset="-120"/>
                <a:ea typeface="微軟正黑體" panose="020B0604030504040204" pitchFamily="34" charset="-120"/>
              </a:rPr>
              <a:t>input</a:t>
            </a:r>
            <a:r>
              <a:rPr kumimoji="1" lang="zh-TW" altLang="en-US" sz="2400" dirty="0">
                <a:latin typeface="微軟正黑體" panose="020B0604030504040204" pitchFamily="34" charset="-120"/>
                <a:ea typeface="微軟正黑體" panose="020B0604030504040204" pitchFamily="34" charset="-120"/>
              </a:rPr>
              <a:t>資料維度為</a:t>
            </a:r>
            <a:r>
              <a:rPr kumimoji="1" lang="en-US" altLang="zh-TW" sz="2400" dirty="0">
                <a:latin typeface="微軟正黑體" panose="020B0604030504040204" pitchFamily="34" charset="-120"/>
                <a:ea typeface="微軟正黑體" panose="020B0604030504040204" pitchFamily="34" charset="-120"/>
              </a:rPr>
              <a:t>2</a:t>
            </a:r>
            <a:r>
              <a:rPr kumimoji="1" lang="zh-TW" altLang="en-US" sz="2400" dirty="0">
                <a:latin typeface="微軟正黑體" panose="020B0604030504040204" pitchFamily="34" charset="-120"/>
                <a:ea typeface="微軟正黑體" panose="020B0604030504040204" pitchFamily="34" charset="-120"/>
              </a:rPr>
              <a:t>維度是</a:t>
            </a:r>
            <a:r>
              <a:rPr kumimoji="1" lang="en-US" altLang="zh-TW" sz="2400" dirty="0">
                <a:latin typeface="微軟正黑體" panose="020B0604030504040204" pitchFamily="34" charset="-120"/>
                <a:ea typeface="微軟正黑體" panose="020B0604030504040204" pitchFamily="34" charset="-120"/>
              </a:rPr>
              <a:t>15*10*3</a:t>
            </a: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145</a:t>
            </a:fld>
            <a:endParaRPr kumimoji="1" lang="zh-TW" altLang="en-US"/>
          </a:p>
        </p:txBody>
      </p:sp>
      <p:pic>
        <p:nvPicPr>
          <p:cNvPr id="11" name="圖片 10">
            <a:extLst>
              <a:ext uri="{FF2B5EF4-FFF2-40B4-BE49-F238E27FC236}">
                <a16:creationId xmlns:a16="http://schemas.microsoft.com/office/drawing/2014/main" id="{98C2B578-5F0E-5C7A-C18E-384F9FBE2B77}"/>
              </a:ext>
            </a:extLst>
          </p:cNvPr>
          <p:cNvPicPr>
            <a:picLocks noChangeAspect="1"/>
          </p:cNvPicPr>
          <p:nvPr/>
        </p:nvPicPr>
        <p:blipFill>
          <a:blip r:embed="rId2"/>
          <a:stretch>
            <a:fillRect/>
          </a:stretch>
        </p:blipFill>
        <p:spPr>
          <a:xfrm>
            <a:off x="971580" y="3101340"/>
            <a:ext cx="6866157" cy="3645521"/>
          </a:xfrm>
          <a:prstGeom prst="rect">
            <a:avLst/>
          </a:prstGeom>
        </p:spPr>
      </p:pic>
      <p:sp>
        <p:nvSpPr>
          <p:cNvPr id="12" name="矩形 11">
            <a:extLst>
              <a:ext uri="{FF2B5EF4-FFF2-40B4-BE49-F238E27FC236}">
                <a16:creationId xmlns:a16="http://schemas.microsoft.com/office/drawing/2014/main" id="{1B826D4F-B36C-9C9F-D438-D61CBEA0CE5A}"/>
              </a:ext>
            </a:extLst>
          </p:cNvPr>
          <p:cNvSpPr/>
          <p:nvPr/>
        </p:nvSpPr>
        <p:spPr>
          <a:xfrm>
            <a:off x="992328" y="3588053"/>
            <a:ext cx="966309" cy="899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51DCF5EE-3A19-0F92-8423-7D41E328B18B}"/>
              </a:ext>
            </a:extLst>
          </p:cNvPr>
          <p:cNvSpPr txBox="1"/>
          <p:nvPr/>
        </p:nvSpPr>
        <p:spPr>
          <a:xfrm>
            <a:off x="5260940" y="3434164"/>
            <a:ext cx="2235200" cy="307777"/>
          </a:xfrm>
          <a:prstGeom prst="rect">
            <a:avLst/>
          </a:prstGeom>
          <a:noFill/>
        </p:spPr>
        <p:txBody>
          <a:bodyPr wrap="square" rtlCol="0">
            <a:spAutoFit/>
          </a:bodyPr>
          <a:lstStyle/>
          <a:p>
            <a:r>
              <a:rPr lang="zh-TW" altLang="en-US" sz="1400" dirty="0">
                <a:solidFill>
                  <a:schemeClr val="bg1"/>
                </a:solidFill>
                <a:latin typeface="微軟正黑體" panose="020B0604030504040204" pitchFamily="34" charset="-120"/>
                <a:ea typeface="微軟正黑體" panose="020B0604030504040204" pitchFamily="34" charset="-120"/>
              </a:rPr>
              <a:t>實際資料的</a:t>
            </a:r>
            <a:r>
              <a:rPr lang="en-US" altLang="zh-TW" sz="1400" dirty="0">
                <a:solidFill>
                  <a:schemeClr val="bg1"/>
                </a:solidFill>
                <a:latin typeface="微軟正黑體" panose="020B0604030504040204" pitchFamily="34" charset="-120"/>
                <a:ea typeface="微軟正黑體" panose="020B0604030504040204" pitchFamily="34" charset="-120"/>
              </a:rPr>
              <a:t>response</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cxnSp>
        <p:nvCxnSpPr>
          <p:cNvPr id="21" name="直線單箭頭接點 20">
            <a:extLst>
              <a:ext uri="{FF2B5EF4-FFF2-40B4-BE49-F238E27FC236}">
                <a16:creationId xmlns:a16="http://schemas.microsoft.com/office/drawing/2014/main" id="{7DFCE28A-847D-42AC-A9D9-2AD8A42A83F0}"/>
              </a:ext>
            </a:extLst>
          </p:cNvPr>
          <p:cNvCxnSpPr/>
          <p:nvPr/>
        </p:nvCxnSpPr>
        <p:spPr>
          <a:xfrm flipH="1">
            <a:off x="2014071" y="3588053"/>
            <a:ext cx="31914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3AE090A2-B282-24B1-0FA7-5B19FDDC99B1}"/>
              </a:ext>
            </a:extLst>
          </p:cNvPr>
          <p:cNvSpPr/>
          <p:nvPr/>
        </p:nvSpPr>
        <p:spPr>
          <a:xfrm>
            <a:off x="3212587" y="3101339"/>
            <a:ext cx="1466989" cy="168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87F154C5-588C-939C-EDA3-B9696A15780C}"/>
              </a:ext>
            </a:extLst>
          </p:cNvPr>
          <p:cNvSpPr txBox="1"/>
          <p:nvPr/>
        </p:nvSpPr>
        <p:spPr>
          <a:xfrm>
            <a:off x="3101146" y="3265372"/>
            <a:ext cx="2235200" cy="307777"/>
          </a:xfrm>
          <a:prstGeom prst="rect">
            <a:avLst/>
          </a:prstGeom>
          <a:noFill/>
        </p:spPr>
        <p:txBody>
          <a:bodyPr wrap="squar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Data</a:t>
            </a:r>
            <a:r>
              <a:rPr lang="zh-TW" altLang="en-US" sz="1400" dirty="0">
                <a:solidFill>
                  <a:schemeClr val="bg1"/>
                </a:solidFill>
                <a:latin typeface="微軟正黑體" panose="020B0604030504040204" pitchFamily="34" charset="-120"/>
                <a:ea typeface="微軟正黑體" panose="020B0604030504040204" pitchFamily="34" charset="-120"/>
              </a:rPr>
              <a:t>為兩個</a:t>
            </a:r>
            <a:r>
              <a:rPr lang="en-US" altLang="zh-TW" sz="1400" dirty="0">
                <a:solidFill>
                  <a:schemeClr val="bg1"/>
                </a:solidFill>
                <a:latin typeface="微軟正黑體" panose="020B0604030504040204" pitchFamily="34" charset="-120"/>
                <a:ea typeface="微軟正黑體" panose="020B0604030504040204" pitchFamily="34" charset="-120"/>
              </a:rPr>
              <a:t>holder</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98F531A6-3E52-C65E-42B7-EC3B9F9F445A}"/>
              </a:ext>
            </a:extLst>
          </p:cNvPr>
          <p:cNvSpPr/>
          <p:nvPr/>
        </p:nvSpPr>
        <p:spPr>
          <a:xfrm>
            <a:off x="1285175" y="4747877"/>
            <a:ext cx="6508143" cy="25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id="{783A61AF-19EB-4179-99E7-9539A482ADAC}"/>
              </a:ext>
            </a:extLst>
          </p:cNvPr>
          <p:cNvSpPr txBox="1"/>
          <p:nvPr/>
        </p:nvSpPr>
        <p:spPr>
          <a:xfrm>
            <a:off x="7992187" y="4737810"/>
            <a:ext cx="2743199" cy="52322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Holder 1 </a:t>
            </a:r>
          </a:p>
          <a:p>
            <a:r>
              <a:rPr lang="zh-TW" altLang="en-US" sz="1400" dirty="0">
                <a:latin typeface="微軟正黑體" panose="020B0604030504040204" pitchFamily="34" charset="-120"/>
                <a:ea typeface="微軟正黑體" panose="020B0604030504040204" pitchFamily="34" charset="-120"/>
              </a:rPr>
              <a:t>某個時間下過去十分鐘的資料</a:t>
            </a:r>
          </a:p>
        </p:txBody>
      </p:sp>
      <p:sp>
        <p:nvSpPr>
          <p:cNvPr id="31" name="矩形 30">
            <a:extLst>
              <a:ext uri="{FF2B5EF4-FFF2-40B4-BE49-F238E27FC236}">
                <a16:creationId xmlns:a16="http://schemas.microsoft.com/office/drawing/2014/main" id="{E9CA3939-A432-613A-1EF7-2ADDE1A64492}"/>
              </a:ext>
            </a:extLst>
          </p:cNvPr>
          <p:cNvSpPr/>
          <p:nvPr/>
        </p:nvSpPr>
        <p:spPr>
          <a:xfrm>
            <a:off x="1285175" y="5864437"/>
            <a:ext cx="6287013" cy="3077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18A73C4E-B207-827C-3FE1-CE958B53A1C8}"/>
              </a:ext>
            </a:extLst>
          </p:cNvPr>
          <p:cNvSpPr txBox="1"/>
          <p:nvPr/>
        </p:nvSpPr>
        <p:spPr>
          <a:xfrm>
            <a:off x="7992187" y="5854370"/>
            <a:ext cx="2743199" cy="52322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Holder 2</a:t>
            </a:r>
          </a:p>
          <a:p>
            <a:r>
              <a:rPr lang="zh-TW" altLang="en-US" sz="1400" dirty="0">
                <a:latin typeface="微軟正黑體" panose="020B0604030504040204" pitchFamily="34" charset="-120"/>
                <a:ea typeface="微軟正黑體" panose="020B0604030504040204" pitchFamily="34" charset="-120"/>
              </a:rPr>
              <a:t>某個時間下過去十分鐘的資料</a:t>
            </a:r>
          </a:p>
        </p:txBody>
      </p:sp>
      <p:sp>
        <p:nvSpPr>
          <p:cNvPr id="33" name="矩形 32">
            <a:extLst>
              <a:ext uri="{FF2B5EF4-FFF2-40B4-BE49-F238E27FC236}">
                <a16:creationId xmlns:a16="http://schemas.microsoft.com/office/drawing/2014/main" id="{6E2DB940-16D4-93CB-C838-655E2CB564D3}"/>
              </a:ext>
            </a:extLst>
          </p:cNvPr>
          <p:cNvSpPr/>
          <p:nvPr/>
        </p:nvSpPr>
        <p:spPr>
          <a:xfrm>
            <a:off x="992328" y="4737810"/>
            <a:ext cx="966309" cy="8262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3013AE16-AC80-E6BC-664C-6336FE7EE808}"/>
              </a:ext>
            </a:extLst>
          </p:cNvPr>
          <p:cNvSpPr txBox="1"/>
          <p:nvPr/>
        </p:nvSpPr>
        <p:spPr>
          <a:xfrm>
            <a:off x="7992187" y="5403811"/>
            <a:ext cx="2235200" cy="307777"/>
          </a:xfrm>
          <a:prstGeom prst="rect">
            <a:avLst/>
          </a:prstGeom>
          <a:noFill/>
        </p:spPr>
        <p:txBody>
          <a:bodyPr wrap="square" rtlCol="0">
            <a:spAutoFit/>
          </a:bodyPr>
          <a:lstStyle/>
          <a:p>
            <a:r>
              <a:rPr lang="zh-TW" altLang="en-US" sz="1400" dirty="0">
                <a:solidFill>
                  <a:sysClr val="windowText" lastClr="000000"/>
                </a:solidFill>
                <a:latin typeface="微軟正黑體" panose="020B0604030504040204" pitchFamily="34" charset="-120"/>
                <a:ea typeface="微軟正黑體" panose="020B0604030504040204" pitchFamily="34" charset="-120"/>
              </a:rPr>
              <a:t>抽樣五次不同的時間點</a:t>
            </a:r>
          </a:p>
        </p:txBody>
      </p:sp>
      <p:cxnSp>
        <p:nvCxnSpPr>
          <p:cNvPr id="35" name="直線單箭頭接點 34">
            <a:extLst>
              <a:ext uri="{FF2B5EF4-FFF2-40B4-BE49-F238E27FC236}">
                <a16:creationId xmlns:a16="http://schemas.microsoft.com/office/drawing/2014/main" id="{18122633-780B-8BF2-EF93-4DB21DDFCB99}"/>
              </a:ext>
            </a:extLst>
          </p:cNvPr>
          <p:cNvCxnSpPr>
            <a:cxnSpLocks/>
          </p:cNvCxnSpPr>
          <p:nvPr/>
        </p:nvCxnSpPr>
        <p:spPr>
          <a:xfrm flipH="1">
            <a:off x="2089477" y="5576476"/>
            <a:ext cx="5841299"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519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zh-TW" altLang="en-US" dirty="0">
                <a:latin typeface="微軟正黑體" panose="020B0604030504040204" pitchFamily="34" charset="-120"/>
                <a:ea typeface="微軟正黑體" panose="020B0604030504040204" pitchFamily="34" charset="-120"/>
              </a:rPr>
              <a:t>由 </a:t>
            </a:r>
            <a:r>
              <a:rPr kumimoji="1" lang="en-US" altLang="zh-TW" sz="4400" dirty="0" err="1">
                <a:latin typeface="微軟正黑體" panose="020B0604030504040204" pitchFamily="34" charset="-120"/>
                <a:ea typeface="微軟正黑體" panose="020B0604030504040204" pitchFamily="34" charset="-120"/>
              </a:rPr>
              <a:t>kNN</a:t>
            </a:r>
            <a:r>
              <a:rPr kumimoji="1" lang="en-US" altLang="zh-TW" sz="4400" dirty="0">
                <a:latin typeface="微軟正黑體" panose="020B0604030504040204" pitchFamily="34" charset="-120"/>
                <a:ea typeface="微軟正黑體" panose="020B0604030504040204" pitchFamily="34" charset="-120"/>
              </a:rPr>
              <a:t> </a:t>
            </a:r>
            <a:r>
              <a:rPr kumimoji="1" lang="zh-TW" altLang="en-US" sz="4400" dirty="0">
                <a:latin typeface="微軟正黑體" panose="020B0604030504040204" pitchFamily="34" charset="-120"/>
                <a:ea typeface="微軟正黑體" panose="020B0604030504040204" pitchFamily="34" charset="-120"/>
              </a:rPr>
              <a:t>找訓練集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46760" y="1193471"/>
            <a:ext cx="11056620" cy="2960614"/>
          </a:xfrm>
        </p:spPr>
        <p:txBody>
          <a:bodyPr>
            <a:normAutofit/>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資料存取方法</a:t>
            </a:r>
            <a:endParaRPr kumimoji="1" lang="en-US" altLang="zh-TW" sz="2400" dirty="0">
              <a:latin typeface="微軟正黑體" panose="020B0604030504040204" pitchFamily="34" charset="-120"/>
              <a:ea typeface="微軟正黑體" panose="020B0604030504040204" pitchFamily="34" charset="-120"/>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調用i維度的各抽樣的所有資料 </a:t>
            </a:r>
            <a:endParaRPr kumimoji="0" lang="en-US" altLang="zh-TW" sz="1800" b="0" i="0" u="none" strike="noStrike" cap="none" normalizeH="0" baseline="0" dirty="0">
              <a:ln>
                <a:noFill/>
              </a:ln>
              <a:solidFill>
                <a:srgbClr val="333333"/>
              </a:solidFill>
              <a:effectLst/>
              <a:latin typeface="Arial Unicode MS"/>
              <a:ea typeface="Menlo"/>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所有維度lag i 分鐘的資料（較沒意義）</a:t>
            </a:r>
            <a:endParaRPr kumimoji="0" lang="en-US" altLang="zh-TW" sz="1800" b="0" i="0" u="none" strike="noStrike" cap="none" normalizeH="0" baseline="0" dirty="0">
              <a:ln>
                <a:noFill/>
              </a:ln>
              <a:solidFill>
                <a:srgbClr val="333333"/>
              </a:solidFill>
              <a:effectLst/>
              <a:latin typeface="Arial Unicode MS"/>
              <a:ea typeface="Menlo"/>
            </a:endParaRPr>
          </a:p>
          <a:p>
            <a:pPr marL="742950" lvl="1" indent="-285750" eaLnBrk="0" fontAlgn="base" hangingPunct="0">
              <a:lnSpc>
                <a:spcPct val="200000"/>
              </a:lnSpc>
              <a:spcBef>
                <a:spcPct val="0"/>
              </a:spcBef>
              <a:spcAft>
                <a:spcPct val="0"/>
              </a:spcAft>
            </a:pPr>
            <a:r>
              <a:rPr kumimoji="0" lang="zh-TW" altLang="zh-TW" sz="1800" b="0" i="0" u="none" strike="noStrike" cap="none" normalizeH="0" baseline="0" dirty="0">
                <a:ln>
                  <a:noFill/>
                </a:ln>
                <a:solidFill>
                  <a:srgbClr val="333333"/>
                </a:solidFill>
                <a:effectLst/>
                <a:latin typeface="Arial Unicode MS"/>
                <a:ea typeface="Menlo"/>
              </a:rPr>
              <a:t>A[i,,] # 第i筆資料各個維度與延遲下的所有數值（相當於第i筆抽樣的所有資料）</a:t>
            </a:r>
            <a:endParaRPr kumimoji="0" lang="en-US" altLang="zh-TW" sz="1800" b="0" i="0" u="none" strike="noStrike" cap="none" normalizeH="0" baseline="0" dirty="0">
              <a:ln>
                <a:noFill/>
              </a:ln>
              <a:solidFill>
                <a:srgbClr val="333333"/>
              </a:solidFill>
              <a:effectLst/>
              <a:latin typeface="Arial Unicode MS"/>
              <a:ea typeface="Menlo"/>
            </a:endParaRPr>
          </a:p>
          <a:p>
            <a:pPr marL="285750" indent="-285750" eaLnBrk="0" fontAlgn="base" hangingPunct="0">
              <a:lnSpc>
                <a:spcPct val="200000"/>
              </a:lnSpc>
              <a:spcBef>
                <a:spcPct val="0"/>
              </a:spcBef>
              <a:spcAft>
                <a:spcPct val="0"/>
              </a:spcAft>
            </a:pPr>
            <a:r>
              <a:rPr lang="zh-TW" altLang="en-US" sz="2200" dirty="0">
                <a:solidFill>
                  <a:srgbClr val="333333"/>
                </a:solidFill>
                <a:latin typeface="Arial Unicode MS"/>
                <a:ea typeface="Menlo"/>
              </a:rPr>
              <a:t>使用</a:t>
            </a:r>
            <a:r>
              <a:rPr kumimoji="1" lang="en-US" altLang="zh-TW" sz="2400" dirty="0" err="1">
                <a:latin typeface="微軟正黑體" panose="020B0604030504040204" pitchFamily="34" charset="-120"/>
                <a:ea typeface="微軟正黑體" panose="020B0604030504040204" pitchFamily="34" charset="-120"/>
              </a:rPr>
              <a:t>output_to_dataframe</a:t>
            </a:r>
            <a:r>
              <a:rPr kumimoji="1" lang="zh-TW" altLang="en-US" sz="2400" dirty="0">
                <a:latin typeface="微軟正黑體" panose="020B0604030504040204" pitchFamily="34" charset="-120"/>
                <a:ea typeface="微軟正黑體" panose="020B0604030504040204" pitchFamily="34" charset="-120"/>
              </a:rPr>
              <a:t>可將上述</a:t>
            </a:r>
            <a:r>
              <a:rPr kumimoji="1" lang="en-US" altLang="zh-TW" sz="2400" dirty="0">
                <a:latin typeface="微軟正黑體" panose="020B0604030504040204" pitchFamily="34" charset="-120"/>
                <a:ea typeface="微軟正黑體" panose="020B0604030504040204" pitchFamily="34" charset="-120"/>
              </a:rPr>
              <a:t>array</a:t>
            </a:r>
            <a:r>
              <a:rPr kumimoji="1" lang="zh-TW" altLang="en-US" sz="2400" dirty="0">
                <a:latin typeface="微軟正黑體" panose="020B0604030504040204" pitchFamily="34" charset="-120"/>
                <a:ea typeface="微軟正黑體" panose="020B0604030504040204" pitchFamily="34" charset="-120"/>
              </a:rPr>
              <a:t> 轉換成</a:t>
            </a:r>
            <a:r>
              <a:rPr kumimoji="1" lang="en-US" altLang="zh-TW" sz="2400" dirty="0">
                <a:latin typeface="微軟正黑體" panose="020B0604030504040204" pitchFamily="34" charset="-120"/>
                <a:ea typeface="微軟正黑體" panose="020B0604030504040204" pitchFamily="34" charset="-120"/>
              </a:rPr>
              <a:t>data frame</a:t>
            </a:r>
            <a:endParaRPr kumimoji="0" lang="en-US" altLang="zh-TW" sz="2200" b="0" i="0" u="none" strike="noStrike" cap="none" normalizeH="0" baseline="0" dirty="0">
              <a:ln>
                <a:noFill/>
              </a:ln>
              <a:solidFill>
                <a:srgbClr val="333333"/>
              </a:solidFill>
              <a:effectLst/>
              <a:latin typeface="Arial Unicode MS"/>
              <a:ea typeface="Menlo"/>
            </a:endParaRPr>
          </a:p>
        </p:txBody>
      </p:sp>
      <p:sp>
        <p:nvSpPr>
          <p:cNvPr id="19" name="內容版面配置區 2">
            <a:extLst>
              <a:ext uri="{FF2B5EF4-FFF2-40B4-BE49-F238E27FC236}">
                <a16:creationId xmlns:a16="http://schemas.microsoft.com/office/drawing/2014/main" id="{0042F743-B997-ECF8-D481-1847F52A597C}"/>
              </a:ext>
            </a:extLst>
          </p:cNvPr>
          <p:cNvSpPr txBox="1">
            <a:spLocks/>
          </p:cNvSpPr>
          <p:nvPr/>
        </p:nvSpPr>
        <p:spPr>
          <a:xfrm>
            <a:off x="746760" y="4464345"/>
            <a:ext cx="11056620" cy="1763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其他資訊：</a:t>
            </a:r>
            <a:r>
              <a:rPr kumimoji="1" lang="en-US" altLang="zh-TW" sz="2400" dirty="0">
                <a:latin typeface="微軟正黑體" panose="020B0604030504040204" pitchFamily="34" charset="-120"/>
                <a:ea typeface="微軟正黑體" panose="020B0604030504040204" pitchFamily="34" charset="-120"/>
              </a:rPr>
              <a:t>function</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input</a:t>
            </a:r>
            <a:r>
              <a:rPr kumimoji="1" lang="zh-TW" altLang="en-US" sz="2400" dirty="0">
                <a:latin typeface="微軟正黑體" panose="020B0604030504040204" pitchFamily="34" charset="-120"/>
                <a:ea typeface="微軟正黑體" panose="020B0604030504040204" pitchFamily="34" charset="-120"/>
              </a:rPr>
              <a:t>、如何使用、實際範例，請參閱下列</a:t>
            </a:r>
            <a:r>
              <a:rPr kumimoji="1" lang="en-US" altLang="zh-TW" sz="2400" dirty="0">
                <a:latin typeface="微軟正黑體" panose="020B0604030504040204" pitchFamily="34" charset="-120"/>
                <a:ea typeface="微軟正黑體" panose="020B0604030504040204" pitchFamily="34" charset="-120"/>
              </a:rPr>
              <a:t>Read me</a:t>
            </a:r>
          </a:p>
          <a:p>
            <a:pPr marL="457200" lvl="1" indent="0">
              <a:lnSpc>
                <a:spcPct val="150000"/>
              </a:lnSpc>
              <a:buNone/>
            </a:pPr>
            <a:r>
              <a:rPr lang="en-US" altLang="zh-TW" sz="1800" dirty="0">
                <a:latin typeface="Arial" panose="020B0604020202020204" pitchFamily="34" charset="0"/>
                <a:hlinkClick r:id="rId2"/>
              </a:rPr>
              <a:t>https://hackmd.io/@zNBPdFcsSb-BLfsSsupEKg/BkhJuR4Iq</a:t>
            </a:r>
            <a:endParaRPr lang="en-US" altLang="zh-TW" sz="1800" dirty="0">
              <a:latin typeface="Arial" panose="020B0604020202020204" pitchFamily="34" charset="0"/>
            </a:endParaRPr>
          </a:p>
          <a:p>
            <a:pPr>
              <a:lnSpc>
                <a:spcPct val="150000"/>
              </a:lnSpc>
            </a:pPr>
            <a:r>
              <a:rPr lang="zh-TW" altLang="en-US" sz="2200" dirty="0">
                <a:latin typeface="微軟正黑體" panose="020B0604030504040204" pitchFamily="34" charset="-120"/>
                <a:ea typeface="微軟正黑體" panose="020B0604030504040204" pitchFamily="34" charset="-120"/>
              </a:rPr>
              <a:t>待更新：使用者可以指定延遲特定時間的資料，而非現行只能取過去連續多久</a:t>
            </a:r>
            <a:endParaRPr lang="zh-TW" altLang="zh-TW" sz="2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1558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78045" y="2685538"/>
            <a:ext cx="10515600" cy="845837"/>
          </a:xfrm>
        </p:spPr>
        <p:txBody>
          <a:bodyPr/>
          <a:lstStyle/>
          <a:p>
            <a:r>
              <a:rPr kumimoji="1" lang="en-US" altLang="zh-TW" dirty="0">
                <a:latin typeface="微軟正黑體" panose="020B0604030504040204" pitchFamily="34" charset="-120"/>
                <a:ea typeface="微軟正黑體" panose="020B0604030504040204" pitchFamily="34" charset="-120"/>
              </a:rPr>
              <a:t>Random Forest</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147</a:t>
            </a:fld>
            <a:endParaRPr kumimoji="1" lang="zh-TW" altLang="en-US"/>
          </a:p>
        </p:txBody>
      </p:sp>
    </p:spTree>
    <p:extLst>
      <p:ext uri="{BB962C8B-B14F-4D97-AF65-F5344CB8AC3E}">
        <p14:creationId xmlns:p14="http://schemas.microsoft.com/office/powerpoint/2010/main" val="27385691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45837"/>
          </a:xfrm>
        </p:spPr>
        <p:txBody>
          <a:bodyPr/>
          <a:lstStyle/>
          <a:p>
            <a:r>
              <a:rPr kumimoji="1" lang="en-US" altLang="zh-TW" dirty="0">
                <a:latin typeface="微軟正黑體" panose="020B0604030504040204" pitchFamily="34" charset="-120"/>
                <a:ea typeface="微軟正黑體" panose="020B0604030504040204" pitchFamily="34" charset="-120"/>
              </a:rPr>
              <a:t>Random Forest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838200" y="1220653"/>
            <a:ext cx="10515600" cy="4966001"/>
          </a:xfrm>
        </p:spPr>
        <p:txBody>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模型概念：延續使用透過</a:t>
            </a:r>
            <a:r>
              <a:rPr kumimoji="1" lang="en-US" altLang="zh-TW" sz="2400" dirty="0">
                <a:latin typeface="微軟正黑體" panose="020B0604030504040204" pitchFamily="34" charset="-120"/>
                <a:ea typeface="微軟正黑體" panose="020B0604030504040204" pitchFamily="34" charset="-120"/>
              </a:rPr>
              <a:t>KNN</a:t>
            </a:r>
            <a:r>
              <a:rPr kumimoji="1" lang="zh-TW" altLang="en-US" sz="2400" dirty="0">
                <a:latin typeface="微軟正黑體" panose="020B0604030504040204" pitchFamily="34" charset="-120"/>
                <a:ea typeface="微軟正黑體" panose="020B0604030504040204" pitchFamily="34" charset="-120"/>
              </a:rPr>
              <a:t>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的訓練資料，再使用</a:t>
            </a:r>
            <a:r>
              <a:rPr kumimoji="1" lang="en-US" altLang="zh-TW" sz="2400" dirty="0">
                <a:latin typeface="微軟正黑體" panose="020B0604030504040204" pitchFamily="34" charset="-120"/>
                <a:ea typeface="微軟正黑體" panose="020B0604030504040204" pitchFamily="34" charset="-120"/>
              </a:rPr>
              <a:t>random forest </a:t>
            </a:r>
            <a:r>
              <a:rPr kumimoji="1" lang="zh-TW" altLang="en-US" sz="2400" dirty="0">
                <a:latin typeface="微軟正黑體" panose="020B0604030504040204" pitchFamily="34" charset="-120"/>
                <a:ea typeface="微軟正黑體" panose="020B0604030504040204" pitchFamily="34" charset="-120"/>
              </a:rPr>
              <a:t>預測</a:t>
            </a:r>
            <a:r>
              <a:rPr kumimoji="1" lang="en-US" altLang="zh-TW" sz="2400" dirty="0">
                <a:latin typeface="微軟正黑體" panose="020B0604030504040204" pitchFamily="34" charset="-120"/>
                <a:ea typeface="微軟正黑體" panose="020B0604030504040204" pitchFamily="34" charset="-120"/>
              </a:rPr>
              <a:t>holder 1 </a:t>
            </a:r>
            <a:r>
              <a:rPr kumimoji="1" lang="zh-TW" altLang="en-US" sz="2400" dirty="0">
                <a:latin typeface="微軟正黑體" panose="020B0604030504040204" pitchFamily="34" charset="-120"/>
                <a:ea typeface="微軟正黑體" panose="020B0604030504040204" pitchFamily="34" charset="-120"/>
              </a:rPr>
              <a:t>的液位。</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zh-TW" altLang="en-US" sz="2400" dirty="0">
                <a:latin typeface="微軟正黑體" panose="020B0604030504040204" pitchFamily="34" charset="-120"/>
                <a:ea typeface="微軟正黑體" panose="020B0604030504040204" pitchFamily="34" charset="-120"/>
              </a:rPr>
              <a:t>基本參數：</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a:latin typeface="微軟正黑體" panose="020B0604030504040204" pitchFamily="34" charset="-120"/>
                <a:ea typeface="微軟正黑體" panose="020B0604030504040204" pitchFamily="34" charset="-120"/>
              </a:rPr>
              <a:t>KNN</a:t>
            </a:r>
            <a:r>
              <a:rPr kumimoji="1" lang="zh-TW" altLang="en-US" sz="2000" dirty="0">
                <a:latin typeface="微軟正黑體" panose="020B0604030504040204" pitchFamily="34" charset="-120"/>
                <a:ea typeface="微軟正黑體" panose="020B0604030504040204" pitchFamily="34" charset="-120"/>
              </a:rPr>
              <a:t>（</a:t>
            </a:r>
            <a:r>
              <a:rPr kumimoji="1" lang="en-US" altLang="zh-TW" sz="2000" dirty="0">
                <a:latin typeface="微軟正黑體" panose="020B0604030504040204" pitchFamily="34" charset="-120"/>
                <a:ea typeface="微軟正黑體" panose="020B0604030504040204" pitchFamily="34" charset="-120"/>
              </a:rPr>
              <a:t>local model</a:t>
            </a:r>
            <a:r>
              <a:rPr kumimoji="1" lang="zh-TW" altLang="en-US" sz="2000" dirty="0">
                <a:latin typeface="微軟正黑體" panose="020B0604030504040204" pitchFamily="34" charset="-120"/>
                <a:ea typeface="微軟正黑體" panose="020B0604030504040204" pitchFamily="34" charset="-120"/>
              </a:rPr>
              <a:t>）筆數：</a:t>
            </a:r>
            <a:r>
              <a:rPr kumimoji="1" lang="en-US" altLang="zh-TW" sz="2000" dirty="0">
                <a:latin typeface="微軟正黑體" panose="020B0604030504040204" pitchFamily="34" charset="-120"/>
                <a:ea typeface="微軟正黑體" panose="020B0604030504040204" pitchFamily="34" charset="-120"/>
              </a:rPr>
              <a:t>10</a:t>
            </a:r>
          </a:p>
          <a:p>
            <a:pPr lvl="1">
              <a:lnSpc>
                <a:spcPct val="150000"/>
              </a:lnSpc>
            </a:pPr>
            <a:r>
              <a:rPr lang="zh-TW" altLang="en-US" sz="2000" dirty="0">
                <a:latin typeface="微軟正黑體" panose="020B0604030504040204" pitchFamily="34" charset="-120"/>
                <a:ea typeface="微軟正黑體" panose="020B0604030504040204" pitchFamily="34" charset="-120"/>
              </a:rPr>
              <a:t>延遲時間（</a:t>
            </a:r>
            <a:r>
              <a:rPr lang="en-US" altLang="zh-TW" sz="2000" dirty="0">
                <a:latin typeface="微軟正黑體" panose="020B0604030504040204" pitchFamily="34" charset="-120"/>
                <a:ea typeface="微軟正黑體" panose="020B0604030504040204" pitchFamily="34" charset="-120"/>
              </a:rPr>
              <a:t> Predictor</a:t>
            </a:r>
            <a:r>
              <a:rPr lang="zh-TW" altLang="en-US" sz="2000" dirty="0">
                <a:latin typeface="微軟正黑體" panose="020B0604030504040204" pitchFamily="34" charset="-120"/>
                <a:ea typeface="微軟正黑體" panose="020B0604030504040204" pitchFamily="34" charset="-120"/>
              </a:rPr>
              <a:t>數量）：</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Training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1~239,999</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Testing data </a:t>
            </a:r>
            <a:r>
              <a:rPr lang="zh-TW" altLang="en-US"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240,000~260,000</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抽</a:t>
            </a:r>
            <a:r>
              <a:rPr lang="en-US" altLang="zh-TW" sz="2000" dirty="0">
                <a:latin typeface="微軟正黑體" panose="020B0604030504040204" pitchFamily="34" charset="-120"/>
                <a:ea typeface="微軟正黑體" panose="020B0604030504040204" pitchFamily="34" charset="-120"/>
              </a:rPr>
              <a:t>50</a:t>
            </a:r>
            <a:r>
              <a:rPr lang="zh-TW" altLang="en-US" sz="2000" dirty="0">
                <a:latin typeface="微軟正黑體" panose="020B0604030504040204" pitchFamily="34" charset="-120"/>
                <a:ea typeface="微軟正黑體" panose="020B0604030504040204" pitchFamily="34" charset="-120"/>
              </a:rPr>
              <a:t>個時間點做預測</a:t>
            </a:r>
            <a:endParaRPr lang="en-US" altLang="zh-TW" sz="20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FDFBA071-8C4A-5708-B77D-79EAACDFBF8D}"/>
              </a:ext>
            </a:extLst>
          </p:cNvPr>
          <p:cNvSpPr>
            <a:spLocks noGrp="1"/>
          </p:cNvSpPr>
          <p:nvPr>
            <p:ph type="sldNum" sz="quarter" idx="12"/>
          </p:nvPr>
        </p:nvSpPr>
        <p:spPr/>
        <p:txBody>
          <a:bodyPr/>
          <a:lstStyle/>
          <a:p>
            <a:fld id="{C3836E5B-D4B7-FA44-A0C9-2630295C2636}" type="slidenum">
              <a:rPr kumimoji="1" lang="zh-TW" altLang="en-US" smtClean="0"/>
              <a:t>148</a:t>
            </a:fld>
            <a:endParaRPr kumimoji="1" lang="zh-TW" altLang="en-US"/>
          </a:p>
        </p:txBody>
      </p:sp>
    </p:spTree>
    <p:extLst>
      <p:ext uri="{BB962C8B-B14F-4D97-AF65-F5344CB8AC3E}">
        <p14:creationId xmlns:p14="http://schemas.microsoft.com/office/powerpoint/2010/main" val="35983982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31018F1-94C9-A057-6DAC-9EDCB0D15904}"/>
              </a:ext>
            </a:extLst>
          </p:cNvPr>
          <p:cNvSpPr>
            <a:spLocks noGrp="1"/>
          </p:cNvSpPr>
          <p:nvPr>
            <p:ph type="title"/>
          </p:nvPr>
        </p:nvSpPr>
        <p:spPr>
          <a:xfrm>
            <a:off x="838200" y="365125"/>
            <a:ext cx="10515600" cy="845837"/>
          </a:xfrm>
        </p:spPr>
        <p:txBody>
          <a:bodyPr/>
          <a:lstStyle/>
          <a:p>
            <a:r>
              <a:rPr lang="en-US" altLang="zh-TW" dirty="0">
                <a:latin typeface="微軟正黑體" panose="020B0604030504040204" pitchFamily="34" charset="-120"/>
                <a:ea typeface="微軟正黑體" panose="020B0604030504040204" pitchFamily="34" charset="-120"/>
              </a:rPr>
              <a:t>Random Forest</a:t>
            </a:r>
            <a:r>
              <a:rPr lang="zh-TW" altLang="en-US" dirty="0">
                <a:latin typeface="微軟正黑體" panose="020B0604030504040204" pitchFamily="34" charset="-120"/>
                <a:ea typeface="微軟正黑體" panose="020B0604030504040204" pitchFamily="34" charset="-120"/>
              </a:rPr>
              <a:t> 預測結果</a:t>
            </a:r>
          </a:p>
        </p:txBody>
      </p:sp>
      <p:sp>
        <p:nvSpPr>
          <p:cNvPr id="2" name="投影片編號版面配置區 1">
            <a:extLst>
              <a:ext uri="{FF2B5EF4-FFF2-40B4-BE49-F238E27FC236}">
                <a16:creationId xmlns:a16="http://schemas.microsoft.com/office/drawing/2014/main" id="{59238C16-56D6-E93D-B501-A5B5D93728E9}"/>
              </a:ext>
            </a:extLst>
          </p:cNvPr>
          <p:cNvSpPr>
            <a:spLocks noGrp="1"/>
          </p:cNvSpPr>
          <p:nvPr>
            <p:ph type="sldNum" sz="quarter" idx="12"/>
          </p:nvPr>
        </p:nvSpPr>
        <p:spPr/>
        <p:txBody>
          <a:bodyPr/>
          <a:lstStyle/>
          <a:p>
            <a:fld id="{C3836E5B-D4B7-FA44-A0C9-2630295C2636}" type="slidenum">
              <a:rPr kumimoji="1" lang="zh-TW" altLang="en-US" smtClean="0"/>
              <a:t>149</a:t>
            </a:fld>
            <a:endParaRPr kumimoji="1" lang="zh-TW" altLang="en-US"/>
          </a:p>
        </p:txBody>
      </p:sp>
      <p:graphicFrame>
        <p:nvGraphicFramePr>
          <p:cNvPr id="11" name="內容版面配置區 10">
            <a:extLst>
              <a:ext uri="{FF2B5EF4-FFF2-40B4-BE49-F238E27FC236}">
                <a16:creationId xmlns:a16="http://schemas.microsoft.com/office/drawing/2014/main" id="{51D92F7C-4F4D-D270-2F78-A15C132851FB}"/>
              </a:ext>
            </a:extLst>
          </p:cNvPr>
          <p:cNvGraphicFramePr>
            <a:graphicFrameLocks noGrp="1"/>
          </p:cNvGraphicFramePr>
          <p:nvPr>
            <p:ph idx="1"/>
            <p:extLst>
              <p:ext uri="{D42A27DB-BD31-4B8C-83A1-F6EECF244321}">
                <p14:modId xmlns:p14="http://schemas.microsoft.com/office/powerpoint/2010/main" val="1059710881"/>
              </p:ext>
            </p:extLst>
          </p:nvPr>
        </p:nvGraphicFramePr>
        <p:xfrm>
          <a:off x="624538" y="1448013"/>
          <a:ext cx="10942919" cy="3143582"/>
        </p:xfrm>
        <a:graphic>
          <a:graphicData uri="http://schemas.openxmlformats.org/drawingml/2006/table">
            <a:tbl>
              <a:tblPr firstRow="1" firstCol="1" bandRow="1">
                <a:tableStyleId>{073A0DAA-6AF3-43AB-8588-CEC1D06C72B9}</a:tableStyleId>
              </a:tblPr>
              <a:tblGrid>
                <a:gridCol w="1287931">
                  <a:extLst>
                    <a:ext uri="{9D8B030D-6E8A-4147-A177-3AD203B41FA5}">
                      <a16:colId xmlns:a16="http://schemas.microsoft.com/office/drawing/2014/main" val="1669965379"/>
                    </a:ext>
                  </a:extLst>
                </a:gridCol>
                <a:gridCol w="1338729">
                  <a:extLst>
                    <a:ext uri="{9D8B030D-6E8A-4147-A177-3AD203B41FA5}">
                      <a16:colId xmlns:a16="http://schemas.microsoft.com/office/drawing/2014/main" val="2496989199"/>
                    </a:ext>
                  </a:extLst>
                </a:gridCol>
                <a:gridCol w="1188037">
                  <a:extLst>
                    <a:ext uri="{9D8B030D-6E8A-4147-A177-3AD203B41FA5}">
                      <a16:colId xmlns:a16="http://schemas.microsoft.com/office/drawing/2014/main" val="3743512703"/>
                    </a:ext>
                  </a:extLst>
                </a:gridCol>
                <a:gridCol w="1188037">
                  <a:extLst>
                    <a:ext uri="{9D8B030D-6E8A-4147-A177-3AD203B41FA5}">
                      <a16:colId xmlns:a16="http://schemas.microsoft.com/office/drawing/2014/main" val="375655259"/>
                    </a:ext>
                  </a:extLst>
                </a:gridCol>
                <a:gridCol w="1188037">
                  <a:extLst>
                    <a:ext uri="{9D8B030D-6E8A-4147-A177-3AD203B41FA5}">
                      <a16:colId xmlns:a16="http://schemas.microsoft.com/office/drawing/2014/main" val="3810357256"/>
                    </a:ext>
                  </a:extLst>
                </a:gridCol>
                <a:gridCol w="1188037">
                  <a:extLst>
                    <a:ext uri="{9D8B030D-6E8A-4147-A177-3AD203B41FA5}">
                      <a16:colId xmlns:a16="http://schemas.microsoft.com/office/drawing/2014/main" val="2731590732"/>
                    </a:ext>
                  </a:extLst>
                </a:gridCol>
                <a:gridCol w="1188037">
                  <a:extLst>
                    <a:ext uri="{9D8B030D-6E8A-4147-A177-3AD203B41FA5}">
                      <a16:colId xmlns:a16="http://schemas.microsoft.com/office/drawing/2014/main" val="163435823"/>
                    </a:ext>
                  </a:extLst>
                </a:gridCol>
                <a:gridCol w="1188037">
                  <a:extLst>
                    <a:ext uri="{9D8B030D-6E8A-4147-A177-3AD203B41FA5}">
                      <a16:colId xmlns:a16="http://schemas.microsoft.com/office/drawing/2014/main" val="2427324046"/>
                    </a:ext>
                  </a:extLst>
                </a:gridCol>
                <a:gridCol w="1188037">
                  <a:extLst>
                    <a:ext uri="{9D8B030D-6E8A-4147-A177-3AD203B41FA5}">
                      <a16:colId xmlns:a16="http://schemas.microsoft.com/office/drawing/2014/main" val="2837359674"/>
                    </a:ext>
                  </a:extLst>
                </a:gridCol>
              </a:tblGrid>
              <a:tr h="320654">
                <a:tc>
                  <a:txBody>
                    <a:bodyPr/>
                    <a:lstStyle/>
                    <a:p>
                      <a:endParaRPr lang="en-US" sz="2000" kern="100" dirty="0">
                        <a:effectLst/>
                        <a:latin typeface="微軟正黑體" panose="020B0604030504040204" pitchFamily="34" charset="-120"/>
                        <a:ea typeface="微軟正黑體" panose="020B0604030504040204" pitchFamily="34" charset="-120"/>
                      </a:endParaRPr>
                    </a:p>
                  </a:txBody>
                  <a:tcPr marL="160978" marR="160978" marT="0" marB="0"/>
                </a:tc>
                <a:tc>
                  <a:txBody>
                    <a:bodyPr/>
                    <a:lstStyle/>
                    <a:p>
                      <a:r>
                        <a:rPr lang="zh-TW" altLang="en-US" sz="2000" kern="100" dirty="0">
                          <a:effectLst/>
                        </a:rPr>
                        <a:t>預測時間</a:t>
                      </a:r>
                      <a:endParaRPr lang="en-US" sz="2000" kern="100" dirty="0">
                        <a:effectLst/>
                        <a:latin typeface="微軟正黑體" panose="020B0604030504040204" pitchFamily="34" charset="-120"/>
                        <a:ea typeface="微軟正黑體" panose="020B0604030504040204" pitchFamily="34" charset="-120"/>
                      </a:endParaRPr>
                    </a:p>
                  </a:txBody>
                  <a:tcPr marL="160978" marR="160978" marT="0" marB="0"/>
                </a:tc>
                <a:tc>
                  <a:txBody>
                    <a:bodyPr/>
                    <a:lstStyle/>
                    <a:p>
                      <a:r>
                        <a:rPr lang="en-US" sz="2000" kern="100" dirty="0">
                          <a:effectLst/>
                        </a:rPr>
                        <a:t>1</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5</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10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30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60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120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2000" kern="100" dirty="0">
                          <a:effectLst/>
                        </a:rPr>
                        <a:t>180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extLst>
                  <a:ext uri="{0D108BD9-81ED-4DB2-BD59-A6C34878D82A}">
                    <a16:rowId xmlns:a16="http://schemas.microsoft.com/office/drawing/2014/main" val="2749009212"/>
                  </a:ext>
                </a:extLst>
              </a:tr>
              <a:tr h="705732">
                <a:tc rowSpan="2">
                  <a:txBody>
                    <a:bodyPr/>
                    <a:lstStyle/>
                    <a:p>
                      <a:r>
                        <a:rPr lang="en-US" altLang="zh-TW" sz="1800" kern="100" dirty="0">
                          <a:effectLst/>
                        </a:rPr>
                        <a:t>Holder 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nchor="ctr"/>
                </a:tc>
                <a:tc>
                  <a:txBody>
                    <a:bodyPr/>
                    <a:lstStyle/>
                    <a:p>
                      <a:r>
                        <a:rPr lang="en-US" sz="1800" kern="100" dirty="0">
                          <a:effectLst/>
                        </a:rPr>
                        <a:t>MAPE</a:t>
                      </a:r>
                      <a:r>
                        <a:rPr lang="en-US" altLang="zh-TW" sz="1800" kern="100" dirty="0">
                          <a:effectLst/>
                        </a:rPr>
                        <a:t>(%)</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rPr>
                        <a:t>5</a:t>
                      </a:r>
                      <a:r>
                        <a:rPr lang="en-US" altLang="zh-TW" sz="1800" kern="100" dirty="0">
                          <a:effectLst/>
                        </a:rPr>
                        <a:t>.</a:t>
                      </a:r>
                      <a:r>
                        <a:rPr lang="en-US" sz="1800" kern="100" dirty="0">
                          <a:effectLst/>
                        </a:rPr>
                        <a:t>636</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4</a:t>
                      </a:r>
                      <a:r>
                        <a:rPr lang="en-US" altLang="zh-TW" sz="1800" kern="100" dirty="0">
                          <a:effectLst/>
                        </a:rPr>
                        <a:t>.</a:t>
                      </a:r>
                      <a:r>
                        <a:rPr lang="en-US" sz="1800" kern="100" dirty="0">
                          <a:effectLst/>
                        </a:rPr>
                        <a:t>907</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11</a:t>
                      </a:r>
                      <a:r>
                        <a:rPr lang="en-US" altLang="zh-TW" sz="1800" kern="100" dirty="0">
                          <a:effectLst/>
                        </a:rPr>
                        <a:t>.</a:t>
                      </a:r>
                      <a:r>
                        <a:rPr lang="en-US" sz="1800" kern="100" dirty="0">
                          <a:effectLst/>
                        </a:rPr>
                        <a:t>04</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19</a:t>
                      </a:r>
                      <a:r>
                        <a:rPr lang="en-US" altLang="zh-TW" sz="1800" kern="100" dirty="0">
                          <a:effectLst/>
                        </a:rPr>
                        <a:t>.</a:t>
                      </a:r>
                      <a:r>
                        <a:rPr lang="en-US" sz="1800" kern="100" dirty="0">
                          <a:effectLst/>
                        </a:rPr>
                        <a:t>419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39</a:t>
                      </a:r>
                      <a:r>
                        <a:rPr lang="en-US" altLang="zh-TW" sz="1800" kern="100" dirty="0">
                          <a:effectLst/>
                        </a:rPr>
                        <a:t>.</a:t>
                      </a:r>
                      <a:r>
                        <a:rPr lang="en-US" sz="1800" kern="100" dirty="0">
                          <a:effectLst/>
                        </a:rPr>
                        <a:t>934</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130</a:t>
                      </a:r>
                      <a:r>
                        <a:rPr lang="en-US" altLang="zh-TW" sz="1800" kern="100" dirty="0">
                          <a:effectLst/>
                        </a:rPr>
                        <a:t>.</a:t>
                      </a:r>
                      <a:r>
                        <a:rPr lang="en-US" sz="1800" kern="100" dirty="0">
                          <a:effectLst/>
                        </a:rPr>
                        <a:t>183</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147</a:t>
                      </a:r>
                      <a:r>
                        <a:rPr lang="en-US" altLang="zh-TW" sz="1800" kern="100" dirty="0">
                          <a:effectLst/>
                        </a:rPr>
                        <a:t>.</a:t>
                      </a:r>
                      <a:r>
                        <a:rPr lang="en-US" sz="1800" kern="100" dirty="0">
                          <a:effectLst/>
                        </a:rPr>
                        <a:t>149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extLst>
                  <a:ext uri="{0D108BD9-81ED-4DB2-BD59-A6C34878D82A}">
                    <a16:rowId xmlns:a16="http://schemas.microsoft.com/office/drawing/2014/main" val="1713119269"/>
                  </a:ext>
                </a:extLst>
              </a:tr>
              <a:tr h="705732">
                <a:tc vMerge="1">
                  <a:txBody>
                    <a:bodyPr/>
                    <a:lstStyle/>
                    <a:p>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rPr>
                        <a:t>MSE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rPr>
                        <a:t>1.09</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1.23</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3.4</a:t>
                      </a:r>
                      <a:r>
                        <a:rPr lang="en-US" altLang="zh-TW" sz="1800" kern="100" dirty="0">
                          <a:effectLst/>
                        </a:rPr>
                        <a:t>1</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10.95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51.7</a:t>
                      </a:r>
                      <a:r>
                        <a:rPr lang="en-US" altLang="zh-TW" sz="1800" kern="100" dirty="0">
                          <a:effectLst/>
                        </a:rPr>
                        <a:t>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382.85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tc>
                  <a:txBody>
                    <a:bodyPr/>
                    <a:lstStyle/>
                    <a:p>
                      <a:r>
                        <a:rPr lang="en-US" sz="1800" kern="100" dirty="0">
                          <a:effectLst/>
                        </a:rPr>
                        <a:t>542.25</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400" marR="68400" marT="0" marB="0"/>
                </a:tc>
                <a:extLst>
                  <a:ext uri="{0D108BD9-81ED-4DB2-BD59-A6C34878D82A}">
                    <a16:rowId xmlns:a16="http://schemas.microsoft.com/office/drawing/2014/main" val="2319068860"/>
                  </a:ext>
                </a:extLst>
              </a:tr>
              <a:tr h="705732">
                <a:tc rowSpan="2">
                  <a:txBody>
                    <a:bodyPr/>
                    <a:lstStyle/>
                    <a:p>
                      <a:r>
                        <a:rPr lang="en-US" altLang="zh-TW" sz="1800" kern="100" dirty="0">
                          <a:effectLst/>
                        </a:rPr>
                        <a:t>Holder 2</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nchor="ctr"/>
                </a:tc>
                <a:tc>
                  <a:txBody>
                    <a:bodyPr/>
                    <a:lstStyle/>
                    <a:p>
                      <a:r>
                        <a:rPr lang="en-US" sz="1800" kern="100" dirty="0">
                          <a:effectLst/>
                        </a:rPr>
                        <a:t>MAPE</a:t>
                      </a:r>
                      <a:r>
                        <a:rPr lang="en-US" altLang="zh-TW" sz="1800" kern="100" dirty="0">
                          <a:effectLst/>
                        </a:rPr>
                        <a:t>(%)</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pPr marL="0" algn="l" defTabSz="914400" rtl="0" eaLnBrk="1" latinLnBrk="0" hangingPunct="1"/>
                      <a:r>
                        <a:rPr lang="en-US" sz="1800" kern="100" dirty="0">
                          <a:solidFill>
                            <a:schemeClr val="dk1"/>
                          </a:solidFill>
                          <a:effectLst/>
                        </a:rPr>
                        <a:t>0</a:t>
                      </a:r>
                      <a:r>
                        <a:rPr lang="en-US" altLang="zh-TW" sz="1800" kern="100" dirty="0">
                          <a:solidFill>
                            <a:schemeClr val="dk1"/>
                          </a:solidFill>
                          <a:effectLst/>
                        </a:rPr>
                        <a:t>.</a:t>
                      </a:r>
                      <a:r>
                        <a:rPr lang="en-US" sz="1800" kern="100" dirty="0">
                          <a:solidFill>
                            <a:schemeClr val="dk1"/>
                          </a:solidFill>
                          <a:effectLst/>
                        </a:rPr>
                        <a:t>450</a:t>
                      </a:r>
                      <a:r>
                        <a:rPr lang="en-US" altLang="zh-TW" sz="1800" kern="100" dirty="0">
                          <a:solidFill>
                            <a:schemeClr val="dk1"/>
                          </a:solidFill>
                          <a:effectLst/>
                        </a:rPr>
                        <a:t>4</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1</a:t>
                      </a:r>
                      <a:r>
                        <a:rPr lang="en-US" altLang="zh-TW" sz="1800" kern="100" dirty="0">
                          <a:solidFill>
                            <a:schemeClr val="dk1"/>
                          </a:solidFill>
                          <a:effectLst/>
                        </a:rPr>
                        <a:t>.</a:t>
                      </a:r>
                      <a:r>
                        <a:rPr lang="en-US" sz="1800" kern="100" dirty="0">
                          <a:solidFill>
                            <a:schemeClr val="dk1"/>
                          </a:solidFill>
                          <a:effectLst/>
                        </a:rPr>
                        <a:t>9837</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4</a:t>
                      </a:r>
                      <a:r>
                        <a:rPr lang="en-US" altLang="zh-TW" sz="1800" kern="100" dirty="0">
                          <a:solidFill>
                            <a:schemeClr val="dk1"/>
                          </a:solidFill>
                          <a:effectLst/>
                        </a:rPr>
                        <a:t>.</a:t>
                      </a:r>
                      <a:r>
                        <a:rPr lang="en-US" sz="1800" kern="100" dirty="0">
                          <a:solidFill>
                            <a:schemeClr val="dk1"/>
                          </a:solidFill>
                          <a:effectLst/>
                        </a:rPr>
                        <a:t>123</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13</a:t>
                      </a:r>
                      <a:r>
                        <a:rPr lang="en-US" altLang="zh-TW" sz="1800" kern="100" dirty="0">
                          <a:solidFill>
                            <a:schemeClr val="dk1"/>
                          </a:solidFill>
                          <a:effectLst/>
                        </a:rPr>
                        <a:t>.</a:t>
                      </a:r>
                      <a:r>
                        <a:rPr lang="en-US" sz="1800" kern="100" dirty="0">
                          <a:solidFill>
                            <a:schemeClr val="dk1"/>
                          </a:solidFill>
                          <a:effectLst/>
                        </a:rPr>
                        <a:t>158</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25</a:t>
                      </a:r>
                      <a:r>
                        <a:rPr lang="en-US" altLang="zh-TW" sz="1800" kern="100" dirty="0">
                          <a:solidFill>
                            <a:schemeClr val="dk1"/>
                          </a:solidFill>
                          <a:effectLst/>
                        </a:rPr>
                        <a:t>.</a:t>
                      </a:r>
                      <a:r>
                        <a:rPr lang="en-US" sz="1800" kern="100" dirty="0">
                          <a:solidFill>
                            <a:schemeClr val="dk1"/>
                          </a:solidFill>
                          <a:effectLst/>
                        </a:rPr>
                        <a:t>295</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27</a:t>
                      </a:r>
                      <a:r>
                        <a:rPr lang="en-US" altLang="zh-TW" sz="1800" kern="100" dirty="0">
                          <a:solidFill>
                            <a:schemeClr val="dk1"/>
                          </a:solidFill>
                          <a:effectLst/>
                        </a:rPr>
                        <a:t>.</a:t>
                      </a:r>
                      <a:r>
                        <a:rPr lang="en-US" sz="1800" kern="100" dirty="0">
                          <a:solidFill>
                            <a:schemeClr val="dk1"/>
                          </a:solidFill>
                          <a:effectLst/>
                        </a:rPr>
                        <a:t>629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37</a:t>
                      </a:r>
                      <a:r>
                        <a:rPr lang="en-US" altLang="zh-TW" sz="1800" kern="100" dirty="0">
                          <a:solidFill>
                            <a:schemeClr val="dk1"/>
                          </a:solidFill>
                          <a:effectLst/>
                        </a:rPr>
                        <a:t>.</a:t>
                      </a:r>
                      <a:r>
                        <a:rPr lang="en-US" sz="1800" kern="100" dirty="0">
                          <a:solidFill>
                            <a:schemeClr val="dk1"/>
                          </a:solidFill>
                          <a:effectLst/>
                        </a:rPr>
                        <a:t>10</a:t>
                      </a:r>
                      <a:r>
                        <a:rPr lang="en-US" altLang="zh-TW" sz="1800" kern="100" dirty="0">
                          <a:solidFill>
                            <a:schemeClr val="dk1"/>
                          </a:solidFill>
                          <a:effectLst/>
                        </a:rPr>
                        <a:t>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extLst>
                  <a:ext uri="{0D108BD9-81ED-4DB2-BD59-A6C34878D82A}">
                    <a16:rowId xmlns:a16="http://schemas.microsoft.com/office/drawing/2014/main" val="2810278600"/>
                  </a:ext>
                </a:extLst>
              </a:tr>
              <a:tr h="705732">
                <a:tc vMerge="1">
                  <a:txBody>
                    <a:bodyPr/>
                    <a:lstStyle/>
                    <a:p>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r>
                        <a:rPr lang="en-US" sz="1800" kern="100" dirty="0">
                          <a:effectLst/>
                        </a:rPr>
                        <a:t>MSE</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160978" marR="160978" marT="0" marB="0"/>
                </a:tc>
                <a:tc>
                  <a:txBody>
                    <a:bodyPr/>
                    <a:lstStyle/>
                    <a:p>
                      <a:pPr marL="0" algn="l" defTabSz="914400" rtl="0" eaLnBrk="1" latinLnBrk="0" hangingPunct="1"/>
                      <a:r>
                        <a:rPr lang="en-US" sz="1800" kern="100" dirty="0">
                          <a:solidFill>
                            <a:schemeClr val="dk1"/>
                          </a:solidFill>
                          <a:effectLst/>
                        </a:rPr>
                        <a:t>0.067</a:t>
                      </a:r>
                      <a:r>
                        <a:rPr lang="en-US" altLang="zh-TW" sz="1800" kern="100" dirty="0">
                          <a:solidFill>
                            <a:schemeClr val="dk1"/>
                          </a:solidFill>
                          <a:effectLst/>
                        </a:rPr>
                        <a:t>8</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1.312</a:t>
                      </a:r>
                      <a:r>
                        <a:rPr lang="en-US" altLang="zh-TW" sz="1800" kern="100" dirty="0">
                          <a:solidFill>
                            <a:schemeClr val="dk1"/>
                          </a:solidFill>
                          <a:effectLst/>
                        </a:rPr>
                        <a:t>6</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5.559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59.717</a:t>
                      </a:r>
                      <a:r>
                        <a:rPr lang="en-US" altLang="zh-TW" sz="1800" kern="100" dirty="0">
                          <a:solidFill>
                            <a:schemeClr val="dk1"/>
                          </a:solidFill>
                          <a:effectLst/>
                        </a:rPr>
                        <a:t>2</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189.8422</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240.1229</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tc>
                  <a:txBody>
                    <a:bodyPr/>
                    <a:lstStyle/>
                    <a:p>
                      <a:pPr marL="0" algn="l" defTabSz="914400" rtl="0" eaLnBrk="1" latinLnBrk="0" hangingPunct="1"/>
                      <a:r>
                        <a:rPr lang="en-US" sz="1800" kern="100" dirty="0">
                          <a:solidFill>
                            <a:schemeClr val="dk1"/>
                          </a:solidFill>
                          <a:effectLst/>
                        </a:rPr>
                        <a:t>341.4316</a:t>
                      </a:r>
                      <a:endParaRPr lang="zh-TW" altLang="en-US" sz="1800" kern="100"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0" marB="0"/>
                </a:tc>
                <a:extLst>
                  <a:ext uri="{0D108BD9-81ED-4DB2-BD59-A6C34878D82A}">
                    <a16:rowId xmlns:a16="http://schemas.microsoft.com/office/drawing/2014/main" val="2846960456"/>
                  </a:ext>
                </a:extLst>
              </a:tr>
            </a:tbl>
          </a:graphicData>
        </a:graphic>
      </p:graphicFrame>
      <p:sp>
        <p:nvSpPr>
          <p:cNvPr id="14" name="內容版面配置區 2">
            <a:extLst>
              <a:ext uri="{FF2B5EF4-FFF2-40B4-BE49-F238E27FC236}">
                <a16:creationId xmlns:a16="http://schemas.microsoft.com/office/drawing/2014/main" id="{386B1968-A464-FCC6-FA80-928B9AE786B4}"/>
              </a:ext>
            </a:extLst>
          </p:cNvPr>
          <p:cNvSpPr txBox="1">
            <a:spLocks/>
          </p:cNvSpPr>
          <p:nvPr/>
        </p:nvSpPr>
        <p:spPr>
          <a:xfrm>
            <a:off x="690153" y="4905103"/>
            <a:ext cx="10811691" cy="1587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1800" dirty="0">
                <a:latin typeface="微軟正黑體" panose="020B0604030504040204" pitchFamily="34" charset="-120"/>
                <a:ea typeface="微軟正黑體" panose="020B0604030504040204" pitchFamily="34" charset="-120"/>
              </a:rPr>
              <a:t>在將所有時間都當作</a:t>
            </a:r>
            <a:r>
              <a:rPr lang="en-US" altLang="zh-TW" sz="1800" dirty="0">
                <a:latin typeface="微軟正黑體" panose="020B0604030504040204" pitchFamily="34" charset="-120"/>
                <a:ea typeface="微軟正黑體" panose="020B0604030504040204" pitchFamily="34" charset="-120"/>
              </a:rPr>
              <a:t>Predictors</a:t>
            </a:r>
            <a:r>
              <a:rPr lang="zh-TW" altLang="en-US" sz="1800" dirty="0">
                <a:latin typeface="微軟正黑體" panose="020B0604030504040204" pitchFamily="34" charset="-120"/>
                <a:ea typeface="微軟正黑體" panose="020B0604030504040204" pitchFamily="34" charset="-120"/>
              </a:rPr>
              <a:t>的狀態下，預測的</a:t>
            </a:r>
            <a:r>
              <a:rPr lang="en-US" altLang="zh-TW" sz="1800" dirty="0">
                <a:latin typeface="微軟正黑體" panose="020B0604030504040204" pitchFamily="34" charset="-120"/>
                <a:ea typeface="微軟正黑體" panose="020B0604030504040204" pitchFamily="34" charset="-120"/>
              </a:rPr>
              <a:t>MAPE</a:t>
            </a:r>
            <a:r>
              <a:rPr lang="zh-TW" altLang="en-US" sz="1800" dirty="0">
                <a:latin typeface="微軟正黑體" panose="020B0604030504040204" pitchFamily="34" charset="-120"/>
                <a:ea typeface="微軟正黑體" panose="020B0604030504040204" pitchFamily="34" charset="-120"/>
              </a:rPr>
              <a:t>和</a:t>
            </a:r>
            <a:r>
              <a:rPr lang="en-US" altLang="zh-TW" sz="1800" dirty="0">
                <a:latin typeface="微軟正黑體" panose="020B0604030504040204" pitchFamily="34" charset="-120"/>
                <a:ea typeface="微軟正黑體" panose="020B0604030504040204" pitchFamily="34" charset="-120"/>
              </a:rPr>
              <a:t>local model+</a:t>
            </a:r>
            <a:r>
              <a:rPr lang="zh-TW" altLang="en-US" sz="1800" dirty="0">
                <a:latin typeface="微軟正黑體" panose="020B0604030504040204" pitchFamily="34" charset="-120"/>
                <a:ea typeface="微軟正黑體" panose="020B0604030504040204" pitchFamily="34" charset="-120"/>
              </a:rPr>
              <a:t>線性迴歸差不多（</a:t>
            </a:r>
            <a:r>
              <a:rPr lang="en-US" altLang="zh-TW" sz="1800" dirty="0">
                <a:latin typeface="微軟正黑體" panose="020B0604030504040204" pitchFamily="34" charset="-120"/>
                <a:ea typeface="微軟正黑體" panose="020B0604030504040204" pitchFamily="34" charset="-120"/>
              </a:rPr>
              <a:t>holder 2 </a:t>
            </a:r>
            <a:r>
              <a:rPr lang="zh-TW" altLang="en-US" sz="1800" dirty="0">
                <a:latin typeface="微軟正黑體" panose="020B0604030504040204" pitchFamily="34" charset="-120"/>
                <a:ea typeface="微軟正黑體" panose="020B0604030504040204" pitchFamily="34" charset="-120"/>
              </a:rPr>
              <a:t>預測十分鐘</a:t>
            </a:r>
            <a:r>
              <a:rPr lang="en-US" altLang="zh-TW" sz="1800" dirty="0">
                <a:latin typeface="微軟正黑體" panose="020B0604030504040204" pitchFamily="34" charset="-120"/>
                <a:ea typeface="微軟正黑體" panose="020B0604030504040204" pitchFamily="34" charset="-120"/>
              </a:rPr>
              <a:t>MAPE </a:t>
            </a:r>
            <a:r>
              <a:rPr lang="zh-TW" altLang="en-US" sz="1800" dirty="0">
                <a:latin typeface="微軟正黑體" panose="020B0604030504040204" pitchFamily="34" charset="-120"/>
                <a:ea typeface="微軟正黑體" panose="020B0604030504040204" pitchFamily="34" charset="-120"/>
              </a:rPr>
              <a:t>落在 </a:t>
            </a:r>
            <a:r>
              <a:rPr lang="en-US" altLang="zh-TW" sz="1800" dirty="0">
                <a:latin typeface="微軟正黑體" panose="020B0604030504040204" pitchFamily="34" charset="-120"/>
                <a:ea typeface="微軟正黑體" panose="020B0604030504040204" pitchFamily="34" charset="-120"/>
              </a:rPr>
              <a:t>5%</a:t>
            </a:r>
            <a:r>
              <a:rPr lang="zh-TW" altLang="en-US" sz="1800"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a:lnSpc>
                <a:spcPct val="150000"/>
              </a:lnSpc>
            </a:pPr>
            <a:r>
              <a:rPr lang="zh-TW" altLang="en-US" sz="1800" dirty="0">
                <a:latin typeface="微軟正黑體" panose="020B0604030504040204" pitchFamily="34" charset="-120"/>
                <a:ea typeface="微軟正黑體" panose="020B0604030504040204" pitchFamily="34" charset="-120"/>
              </a:rPr>
              <a:t>所有時間點下，預測</a:t>
            </a:r>
            <a:r>
              <a:rPr lang="en-US" altLang="zh-TW" sz="1800" dirty="0">
                <a:latin typeface="微軟正黑體" panose="020B0604030504040204" pitchFamily="34" charset="-120"/>
                <a:ea typeface="微軟正黑體" panose="020B0604030504040204" pitchFamily="34" charset="-120"/>
              </a:rPr>
              <a:t>holder 2</a:t>
            </a:r>
            <a:r>
              <a:rPr lang="zh-TW" altLang="en-US" sz="1800" dirty="0">
                <a:latin typeface="微軟正黑體" panose="020B0604030504040204" pitchFamily="34" charset="-120"/>
                <a:ea typeface="微軟正黑體" panose="020B0604030504040204" pitchFamily="34" charset="-120"/>
              </a:rPr>
              <a:t>的效果都優於</a:t>
            </a:r>
            <a:r>
              <a:rPr lang="en-US" altLang="zh-TW" sz="1800" dirty="0">
                <a:latin typeface="微軟正黑體" panose="020B0604030504040204" pitchFamily="34" charset="-120"/>
                <a:ea typeface="微軟正黑體" panose="020B0604030504040204" pitchFamily="34" charset="-120"/>
              </a:rPr>
              <a:t>holder 1</a:t>
            </a:r>
          </a:p>
        </p:txBody>
      </p:sp>
    </p:spTree>
    <p:extLst>
      <p:ext uri="{BB962C8B-B14F-4D97-AF65-F5344CB8AC3E}">
        <p14:creationId xmlns:p14="http://schemas.microsoft.com/office/powerpoint/2010/main" val="3600498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lnSpcReduction="10000"/>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煉焦過程所產生的焦爐氣可以用於下游工廠生產或能源（發電），若缺乏焦爐氣則需外購電力以維持運轉，因此如何預測焦爐氣的產消為一大重點。</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本文目的在於建立「可解釋」的預測模型，並且提供各設備造成的影響程度，提供現場人員調度的建議。</a:t>
            </a:r>
          </a:p>
        </p:txBody>
      </p:sp>
      <p:sp>
        <p:nvSpPr>
          <p:cNvPr id="6" name="文字方塊 5">
            <a:extLst>
              <a:ext uri="{FF2B5EF4-FFF2-40B4-BE49-F238E27FC236}">
                <a16:creationId xmlns:a16="http://schemas.microsoft.com/office/drawing/2014/main" id="{AE89084E-BB03-44BD-820B-570DFD5EBDF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問題簡介</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3" y="326770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latin typeface="微軟正黑體" panose="020B0604030504040204" pitchFamily="34" charset="-120"/>
                <a:ea typeface="微軟正黑體" panose="020B0604030504040204" pitchFamily="34" charset="-120"/>
              </a:rPr>
              <a:t>研究方法：</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先用</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找出與當前欲預測時段有相似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的資料作為某個預測模型的訓練資料進行訓練</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的模型預測液位異常時，利用適應性分佈滯後模型挑出影響重大</a:t>
            </a: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2DD0A2E4-8557-6F02-E0F3-033386228751}"/>
              </a:ext>
            </a:extLst>
          </p:cNvPr>
          <p:cNvSpPr>
            <a:spLocks noGrp="1"/>
          </p:cNvSpPr>
          <p:nvPr>
            <p:ph type="sldNum" sz="quarter" idx="12"/>
          </p:nvPr>
        </p:nvSpPr>
        <p:spPr/>
        <p:txBody>
          <a:bodyPr/>
          <a:lstStyle/>
          <a:p>
            <a:fld id="{C3836E5B-D4B7-FA44-A0C9-2630295C2636}" type="slidenum">
              <a:rPr kumimoji="1" lang="zh-TW" altLang="en-US" smtClean="0"/>
              <a:t>15</a:t>
            </a:fld>
            <a:endParaRPr kumimoji="1" lang="zh-TW" altLang="en-US"/>
          </a:p>
        </p:txBody>
      </p:sp>
    </p:spTree>
    <p:extLst>
      <p:ext uri="{BB962C8B-B14F-4D97-AF65-F5344CB8AC3E}">
        <p14:creationId xmlns:p14="http://schemas.microsoft.com/office/powerpoint/2010/main" val="1976789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838200" y="639445"/>
            <a:ext cx="10515600" cy="845837"/>
          </a:xfrm>
        </p:spPr>
        <p:txBody>
          <a:bodyPr>
            <a:normAutofit/>
          </a:bodyPr>
          <a:lstStyle/>
          <a:p>
            <a:r>
              <a:rPr kumimoji="1" lang="en-US" altLang="zh-TW" kern="1200" dirty="0">
                <a:solidFill>
                  <a:srgbClr val="000000"/>
                </a:solidFill>
                <a:effectLst/>
                <a:latin typeface="微軟正黑體" panose="020B0604030504040204" pitchFamily="34" charset="-120"/>
                <a:ea typeface="微軟正黑體" panose="020B0604030504040204" pitchFamily="34" charset="-120"/>
              </a:rPr>
              <a:t>Random Forest</a:t>
            </a:r>
            <a:r>
              <a:rPr kumimoji="1" lang="zh-TW" altLang="en-US" kern="1200" dirty="0">
                <a:solidFill>
                  <a:srgbClr val="000000"/>
                </a:solidFill>
                <a:effectLst/>
                <a:latin typeface="微軟正黑體" panose="020B0604030504040204" pitchFamily="34" charset="-120"/>
                <a:ea typeface="微軟正黑體" panose="020B0604030504040204" pitchFamily="34" charset="-120"/>
              </a:rPr>
              <a:t> 結論</a:t>
            </a:r>
            <a:endParaRPr lang="zh-TW" altLang="en-US" sz="8800" dirty="0">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BF5C8089-D353-717E-B86D-7094A3CCD6A6}"/>
              </a:ext>
            </a:extLst>
          </p:cNvPr>
          <p:cNvSpPr>
            <a:spLocks noGrp="1"/>
          </p:cNvSpPr>
          <p:nvPr>
            <p:ph idx="1"/>
          </p:nvPr>
        </p:nvSpPr>
        <p:spPr>
          <a:xfrm>
            <a:off x="670560" y="2112962"/>
            <a:ext cx="10683240" cy="3845579"/>
          </a:xfrm>
        </p:spPr>
        <p:txBody>
          <a:bodyPr>
            <a:normAutofit/>
          </a:bodyPr>
          <a:lstStyle/>
          <a:p>
            <a:pPr>
              <a:lnSpc>
                <a:spcPct val="150000"/>
              </a:lnSpc>
            </a:pP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會因為</a:t>
            </a:r>
            <a:r>
              <a:rPr lang="en-US" altLang="zh-TW" sz="2400" dirty="0">
                <a:latin typeface="微軟正黑體" panose="020B0604030504040204" pitchFamily="34" charset="-120"/>
                <a:ea typeface="微軟正黑體" panose="020B0604030504040204" pitchFamily="34" charset="-120"/>
              </a:rPr>
              <a:t>holder 1 &amp; 2</a:t>
            </a:r>
            <a:r>
              <a:rPr lang="zh-TW" altLang="en-US" sz="2400" dirty="0">
                <a:latin typeface="微軟正黑體" panose="020B0604030504040204" pitchFamily="34" charset="-120"/>
                <a:ea typeface="微軟正黑體" panose="020B0604030504040204" pitchFamily="34" charset="-120"/>
              </a:rPr>
              <a:t>平均液位不同而影響，例如相同方法預測</a:t>
            </a:r>
            <a:r>
              <a:rPr lang="en-US" altLang="zh-TW" sz="2400" dirty="0">
                <a:latin typeface="微軟正黑體" panose="020B0604030504040204" pitchFamily="34" charset="-120"/>
                <a:ea typeface="微軟正黑體" panose="020B0604030504040204" pitchFamily="34" charset="-120"/>
              </a:rPr>
              <a:t>holder 1 </a:t>
            </a:r>
            <a:r>
              <a:rPr lang="zh-TW" altLang="en-US" sz="2400" dirty="0">
                <a:latin typeface="微軟正黑體" panose="020B0604030504040204" pitchFamily="34" charset="-120"/>
                <a:ea typeface="微軟正黑體" panose="020B0604030504040204" pitchFamily="34" charset="-120"/>
              </a:rPr>
              <a:t>的</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會比預測</a:t>
            </a:r>
            <a:r>
              <a:rPr lang="en-US" altLang="zh-TW" sz="2400" dirty="0">
                <a:latin typeface="微軟正黑體" panose="020B0604030504040204" pitchFamily="34" charset="-120"/>
                <a:ea typeface="微軟正黑體" panose="020B0604030504040204" pitchFamily="34" charset="-120"/>
              </a:rPr>
              <a:t>holder2</a:t>
            </a:r>
            <a:r>
              <a:rPr lang="zh-TW" altLang="en-US" sz="2400" dirty="0">
                <a:latin typeface="微軟正黑體" panose="020B0604030504040204" pitchFamily="34" charset="-120"/>
                <a:ea typeface="微軟正黑體" panose="020B0604030504040204" pitchFamily="34" charset="-120"/>
              </a:rPr>
              <a:t>高兩倍左右，可能不適合做比較</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但即便考慮上述情形，兩個</a:t>
            </a:r>
            <a:r>
              <a:rPr lang="en-US" altLang="zh-TW" sz="2400" dirty="0">
                <a:latin typeface="微軟正黑體" panose="020B0604030504040204" pitchFamily="34" charset="-120"/>
                <a:ea typeface="微軟正黑體" panose="020B0604030504040204" pitchFamily="34" charset="-120"/>
              </a:rPr>
              <a:t>holder</a:t>
            </a:r>
            <a:r>
              <a:rPr lang="zh-TW" altLang="en-US" sz="2400" dirty="0">
                <a:latin typeface="微軟正黑體" panose="020B0604030504040204" pitchFamily="34" charset="-120"/>
                <a:ea typeface="微軟正黑體" panose="020B0604030504040204" pitchFamily="34" charset="-120"/>
              </a:rPr>
              <a:t>的預測準確度上仍有明顯不同</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嘗試使用 </a:t>
            </a:r>
            <a:r>
              <a:rPr lang="en-US" altLang="zh-TW" sz="2400" dirty="0" err="1">
                <a:latin typeface="微軟正黑體" panose="020B0604030504040204" pitchFamily="34" charset="-120"/>
                <a:ea typeface="微軟正黑體" panose="020B0604030504040204" pitchFamily="34" charset="-120"/>
              </a:rPr>
              <a:t>mtry</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來控制</a:t>
            </a:r>
            <a:r>
              <a:rPr lang="en-US" altLang="zh-TW" sz="2400" dirty="0">
                <a:latin typeface="微軟正黑體" panose="020B0604030504040204" pitchFamily="34" charset="-120"/>
                <a:ea typeface="微軟正黑體" panose="020B0604030504040204" pitchFamily="34" charset="-120"/>
              </a:rPr>
              <a:t>rf</a:t>
            </a:r>
            <a:r>
              <a:rPr lang="zh-TW" altLang="en-US" sz="2400" dirty="0">
                <a:latin typeface="微軟正黑體" panose="020B0604030504040204" pitchFamily="34" charset="-120"/>
                <a:ea typeface="微軟正黑體" panose="020B0604030504040204" pitchFamily="34" charset="-120"/>
              </a:rPr>
              <a:t>的變數個數，但是對</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MSE</a:t>
            </a:r>
            <a:r>
              <a:rPr lang="zh-TW" altLang="en-US" sz="2400" dirty="0">
                <a:latin typeface="微軟正黑體" panose="020B0604030504040204" pitchFamily="34" charset="-120"/>
                <a:ea typeface="微軟正黑體" panose="020B0604030504040204" pitchFamily="34" charset="-120"/>
              </a:rPr>
              <a:t>沒有顯著的提升</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隨機森林相較於線性迴歸方法，可以有效避免預測值大於</a:t>
            </a:r>
            <a:r>
              <a:rPr lang="en-US" altLang="zh-TW" sz="2400" dirty="0">
                <a:latin typeface="微軟正黑體" panose="020B0604030504040204" pitchFamily="34" charset="-120"/>
                <a:ea typeface="微軟正黑體" panose="020B0604030504040204" pitchFamily="34" charset="-120"/>
              </a:rPr>
              <a:t>100</a:t>
            </a:r>
            <a:r>
              <a:rPr lang="zh-TW" altLang="en-US" sz="2400" dirty="0">
                <a:latin typeface="微軟正黑體" panose="020B0604030504040204" pitchFamily="34" charset="-120"/>
                <a:ea typeface="微軟正黑體" panose="020B0604030504040204" pitchFamily="34" charset="-120"/>
              </a:rPr>
              <a:t>或小於</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的問題</a:t>
            </a: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en-US" altLang="zh-TW" sz="2400" dirty="0">
              <a:latin typeface="微軟正黑體" panose="020B0604030504040204" pitchFamily="34" charset="-120"/>
              <a:ea typeface="微軟正黑體" panose="020B0604030504040204" pitchFamily="34" charset="-120"/>
            </a:endParaRPr>
          </a:p>
          <a:p>
            <a:endParaRPr lang="zh-TW" altLang="en-US" sz="3200" dirty="0"/>
          </a:p>
        </p:txBody>
      </p:sp>
    </p:spTree>
    <p:extLst>
      <p:ext uri="{BB962C8B-B14F-4D97-AF65-F5344CB8AC3E}">
        <p14:creationId xmlns:p14="http://schemas.microsoft.com/office/powerpoint/2010/main" val="40260602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DAFFA42E-ABD7-D4C4-2D28-C707761A531A}"/>
              </a:ext>
            </a:extLst>
          </p:cNvPr>
          <p:cNvSpPr>
            <a:spLocks noGrp="1"/>
          </p:cNvSpPr>
          <p:nvPr>
            <p:ph type="title"/>
          </p:nvPr>
        </p:nvSpPr>
        <p:spPr>
          <a:xfrm>
            <a:off x="521677" y="306007"/>
            <a:ext cx="10515600" cy="845837"/>
          </a:xfrm>
        </p:spPr>
        <p:txBody>
          <a:bodyPr>
            <a:normAutofit/>
          </a:bodyPr>
          <a:lstStyle/>
          <a:p>
            <a:r>
              <a:rPr lang="zh-TW" altLang="en-US" dirty="0">
                <a:latin typeface="微軟正黑體" panose="020B0604030504040204" pitchFamily="34" charset="-120"/>
                <a:ea typeface="微軟正黑體" panose="020B0604030504040204" pitchFamily="34" charset="-120"/>
              </a:rPr>
              <a:t>結論－</a:t>
            </a:r>
            <a:r>
              <a:rPr lang="en-US" altLang="zh-TW" dirty="0">
                <a:latin typeface="微軟正黑體" panose="020B0604030504040204" pitchFamily="34" charset="-120"/>
                <a:ea typeface="微軟正黑體" panose="020B0604030504040204" pitchFamily="34" charset="-120"/>
              </a:rPr>
              <a:t>local model </a:t>
            </a:r>
            <a:r>
              <a:rPr lang="zh-TW" altLang="en-US" dirty="0">
                <a:latin typeface="微軟正黑體" panose="020B0604030504040204" pitchFamily="34" charset="-120"/>
                <a:ea typeface="微軟正黑體" panose="020B0604030504040204" pitchFamily="34" charset="-120"/>
              </a:rPr>
              <a:t>預測</a:t>
            </a:r>
          </a:p>
        </p:txBody>
      </p:sp>
      <p:sp>
        <p:nvSpPr>
          <p:cNvPr id="5" name="內容版面配置區 4">
            <a:extLst>
              <a:ext uri="{FF2B5EF4-FFF2-40B4-BE49-F238E27FC236}">
                <a16:creationId xmlns:a16="http://schemas.microsoft.com/office/drawing/2014/main" id="{BF5C8089-D353-717E-B86D-7094A3CCD6A6}"/>
              </a:ext>
            </a:extLst>
          </p:cNvPr>
          <p:cNvSpPr>
            <a:spLocks noGrp="1"/>
          </p:cNvSpPr>
          <p:nvPr>
            <p:ph idx="1"/>
          </p:nvPr>
        </p:nvSpPr>
        <p:spPr>
          <a:xfrm>
            <a:off x="670560" y="1490802"/>
            <a:ext cx="10683240" cy="4914855"/>
          </a:xfrm>
        </p:spPr>
        <p:txBody>
          <a:bodyPr>
            <a:normAutofit/>
          </a:bodyPr>
          <a:lstStyle/>
          <a:p>
            <a:pPr>
              <a:lnSpc>
                <a:spcPct val="150000"/>
              </a:lnSpc>
            </a:pPr>
            <a:r>
              <a:rPr lang="zh-TW" altLang="en-US" sz="2400" dirty="0">
                <a:latin typeface="微軟正黑體" panose="020B0604030504040204" pitchFamily="34" charset="-120"/>
                <a:ea typeface="微軟正黑體" panose="020B0604030504040204" pitchFamily="34" charset="-120"/>
              </a:rPr>
              <a:t>預測值</a:t>
            </a:r>
            <a:r>
              <a:rPr lang="en-US" altLang="zh-TW" sz="2400" dirty="0">
                <a:latin typeface="微軟正黑體" panose="020B0604030504040204" pitchFamily="34" charset="-120"/>
                <a:ea typeface="微軟正黑體" panose="020B0604030504040204" pitchFamily="34" charset="-120"/>
              </a:rPr>
              <a:t>&gt;100</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&lt;0</a:t>
            </a:r>
            <a:r>
              <a:rPr lang="zh-TW" altLang="en-US" sz="2400" dirty="0">
                <a:latin typeface="微軟正黑體" panose="020B0604030504040204" pitchFamily="34" charset="-120"/>
                <a:ea typeface="微軟正黑體" panose="020B0604030504040204" pitchFamily="34" charset="-120"/>
              </a:rPr>
              <a:t>的問題，組員討論後預計用</a:t>
            </a:r>
            <a:r>
              <a:rPr lang="en-US" altLang="zh-TW" sz="2400" dirty="0">
                <a:latin typeface="微軟正黑體" panose="020B0604030504040204" pitchFamily="34" charset="-120"/>
                <a:ea typeface="微軟正黑體" panose="020B0604030504040204" pitchFamily="34" charset="-120"/>
              </a:rPr>
              <a:t>log</a:t>
            </a:r>
            <a:r>
              <a:rPr lang="zh-TW" altLang="en-US" sz="2400" dirty="0">
                <a:latin typeface="微軟正黑體" panose="020B0604030504040204" pitchFamily="34" charset="-120"/>
                <a:ea typeface="微軟正黑體" panose="020B0604030504040204" pitchFamily="34" charset="-120"/>
              </a:rPr>
              <a:t>函數做轉換的方式來解決，但細節仍需要再討論</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長時間的預測結果（＞</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分鐘），希望參考</a:t>
            </a:r>
            <a:r>
              <a:rPr lang="en-US" altLang="zh-TW" sz="2400" dirty="0">
                <a:latin typeface="微軟正黑體" panose="020B0604030504040204" pitchFamily="34" charset="-120"/>
                <a:ea typeface="微軟正黑體" panose="020B0604030504040204" pitchFamily="34" charset="-120"/>
              </a:rPr>
              <a:t>time lag</a:t>
            </a:r>
            <a:r>
              <a:rPr lang="zh-TW" altLang="en-US" sz="2400" dirty="0">
                <a:latin typeface="微軟正黑體" panose="020B0604030504040204" pitchFamily="34" charset="-120"/>
                <a:ea typeface="微軟正黑體" panose="020B0604030504040204" pitchFamily="34" charset="-120"/>
              </a:rPr>
              <a:t>所得到的結論，將</a:t>
            </a:r>
            <a:r>
              <a:rPr lang="en-US" altLang="zh-TW" sz="2400" dirty="0">
                <a:latin typeface="微軟正黑體" panose="020B0604030504040204" pitchFamily="34" charset="-120"/>
                <a:ea typeface="微軟正黑體" panose="020B0604030504040204" pitchFamily="34" charset="-120"/>
              </a:rPr>
              <a:t>Predictor</a:t>
            </a:r>
            <a:r>
              <a:rPr lang="zh-TW" altLang="en-US" sz="2400" dirty="0">
                <a:latin typeface="微軟正黑體" panose="020B0604030504040204" pitchFamily="34" charset="-120"/>
                <a:ea typeface="微軟正黑體" panose="020B0604030504040204" pitchFamily="34" charset="-120"/>
              </a:rPr>
              <a:t> 延遲時間拉長，取</a:t>
            </a:r>
            <a:r>
              <a:rPr lang="en-US" altLang="zh-TW" sz="2400" dirty="0">
                <a:latin typeface="微軟正黑體" panose="020B0604030504040204" pitchFamily="34" charset="-120"/>
                <a:ea typeface="微軟正黑體" panose="020B0604030504040204" pitchFamily="34" charset="-120"/>
              </a:rPr>
              <a:t>30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分鐘前的數值等，有待後續</a:t>
            </a:r>
            <a:r>
              <a:rPr lang="en-US" altLang="zh-TW" sz="2400" dirty="0">
                <a:latin typeface="微軟正黑體" panose="020B0604030504040204" pitchFamily="34" charset="-120"/>
                <a:ea typeface="微軟正黑體" panose="020B0604030504040204" pitchFamily="34" charset="-120"/>
              </a:rPr>
              <a:t>function</a:t>
            </a:r>
            <a:r>
              <a:rPr lang="zh-TW" altLang="en-US" sz="2400" dirty="0">
                <a:latin typeface="微軟正黑體" panose="020B0604030504040204" pitchFamily="34" charset="-120"/>
                <a:ea typeface="微軟正黑體" panose="020B0604030504040204" pitchFamily="34" charset="-120"/>
              </a:rPr>
              <a:t>的更新</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zh-TW" altLang="en-US" sz="2400" dirty="0">
                <a:latin typeface="微軟正黑體" panose="020B0604030504040204" pitchFamily="34" charset="-120"/>
                <a:ea typeface="微軟正黑體" panose="020B0604030504040204" pitchFamily="34" charset="-120"/>
              </a:rPr>
              <a:t>曾嘗試直接將</a:t>
            </a:r>
            <a:r>
              <a:rPr lang="en-US" altLang="zh-TW" sz="2400" dirty="0">
                <a:latin typeface="微軟正黑體" panose="020B0604030504040204" pitchFamily="34" charset="-120"/>
                <a:ea typeface="微軟正黑體" panose="020B0604030504040204" pitchFamily="34" charset="-120"/>
              </a:rPr>
              <a:t>lag</a:t>
            </a:r>
            <a:r>
              <a:rPr lang="zh-TW" altLang="en-US" sz="2400" dirty="0">
                <a:latin typeface="微軟正黑體" panose="020B0604030504040204" pitchFamily="34" charset="-120"/>
                <a:ea typeface="微軟正黑體" panose="020B0604030504040204" pitchFamily="34" charset="-120"/>
              </a:rPr>
              <a:t>設定為</a:t>
            </a:r>
            <a:r>
              <a:rPr lang="en-US" altLang="zh-TW" sz="2400" dirty="0">
                <a:latin typeface="微軟正黑體" panose="020B0604030504040204" pitchFamily="34" charset="-120"/>
                <a:ea typeface="微軟正黑體" panose="020B0604030504040204" pitchFamily="34" charset="-120"/>
              </a:rPr>
              <a:t>30</a:t>
            </a:r>
            <a:r>
              <a:rPr lang="zh-TW" altLang="en-US" sz="2400" dirty="0">
                <a:latin typeface="微軟正黑體" panose="020B0604030504040204" pitchFamily="34" charset="-120"/>
                <a:ea typeface="微軟正黑體" panose="020B0604030504040204" pitchFamily="34" charset="-120"/>
              </a:rPr>
              <a:t>，直接丟入過去</a:t>
            </a:r>
            <a:r>
              <a:rPr lang="en-US" altLang="zh-TW" sz="2400" dirty="0">
                <a:latin typeface="微軟正黑體" panose="020B0604030504040204" pitchFamily="34" charset="-120"/>
                <a:ea typeface="微軟正黑體" panose="020B0604030504040204" pitchFamily="34" charset="-120"/>
              </a:rPr>
              <a:t>1-30</a:t>
            </a:r>
            <a:r>
              <a:rPr lang="zh-TW" altLang="en-US" sz="2400" dirty="0">
                <a:latin typeface="微軟正黑體" panose="020B0604030504040204" pitchFamily="34" charset="-120"/>
                <a:ea typeface="微軟正黑體" panose="020B0604030504040204" pitchFamily="34" charset="-120"/>
              </a:rPr>
              <a:t>分鐘的資料作為</a:t>
            </a:r>
            <a:r>
              <a:rPr lang="en-US" altLang="zh-TW" sz="2400" dirty="0">
                <a:latin typeface="微軟正黑體" panose="020B0604030504040204" pitchFamily="34" charset="-120"/>
                <a:ea typeface="微軟正黑體" panose="020B0604030504040204" pitchFamily="34" charset="-120"/>
              </a:rPr>
              <a:t>predictor</a:t>
            </a:r>
            <a:r>
              <a:rPr lang="zh-TW" altLang="en-US" sz="2400" dirty="0">
                <a:latin typeface="微軟正黑體" panose="020B0604030504040204" pitchFamily="34" charset="-120"/>
                <a:ea typeface="微軟正黑體" panose="020B0604030504040204" pitchFamily="34" charset="-120"/>
              </a:rPr>
              <a:t>來預測</a:t>
            </a:r>
            <a:r>
              <a:rPr lang="en-US" altLang="zh-TW" sz="2400" dirty="0">
                <a:latin typeface="微軟正黑體" panose="020B0604030504040204" pitchFamily="34" charset="-120"/>
                <a:ea typeface="微軟正黑體" panose="020B0604030504040204" pitchFamily="34" charset="-120"/>
              </a:rPr>
              <a:t>holder 1</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從</a:t>
            </a:r>
            <a:r>
              <a:rPr lang="en-US" altLang="zh-TW" sz="2400" dirty="0">
                <a:latin typeface="微軟正黑體" panose="020B0604030504040204" pitchFamily="34" charset="-120"/>
                <a:ea typeface="微軟正黑體" panose="020B0604030504040204" pitchFamily="34" charset="-120"/>
              </a:rPr>
              <a:t>147%</a:t>
            </a:r>
            <a:r>
              <a:rPr lang="zh-TW" altLang="en-US" sz="2400" dirty="0">
                <a:latin typeface="微軟正黑體" panose="020B0604030504040204" pitchFamily="34" charset="-120"/>
                <a:ea typeface="微軟正黑體" panose="020B0604030504040204" pitchFamily="34" charset="-120"/>
              </a:rPr>
              <a:t>下降到</a:t>
            </a:r>
            <a:r>
              <a:rPr lang="en-US" altLang="zh-TW" sz="2400" dirty="0">
                <a:latin typeface="微軟正黑體" panose="020B0604030504040204" pitchFamily="34" charset="-120"/>
                <a:ea typeface="微軟正黑體" panose="020B0604030504040204" pitchFamily="34" charset="-120"/>
              </a:rPr>
              <a:t>120%</a:t>
            </a:r>
            <a:r>
              <a:rPr lang="zh-TW" altLang="en-US" sz="2400" dirty="0">
                <a:latin typeface="微軟正黑體" panose="020B0604030504040204" pitchFamily="34" charset="-120"/>
                <a:ea typeface="微軟正黑體" panose="020B0604030504040204" pitchFamily="34" charset="-120"/>
              </a:rPr>
              <a:t>左右，但此方法輸入的參數過多，加上可能有共線性的問題，僅能作為初步的結果</a:t>
            </a:r>
            <a:endParaRPr lang="en-US" altLang="zh-TW" sz="2400" dirty="0">
              <a:latin typeface="微軟正黑體" panose="020B0604030504040204" pitchFamily="34" charset="-120"/>
              <a:ea typeface="微軟正黑體" panose="020B0604030504040204" pitchFamily="34" charset="-120"/>
            </a:endParaRPr>
          </a:p>
          <a:p>
            <a:endParaRPr lang="zh-TW" altLang="en-US" sz="3200" dirty="0"/>
          </a:p>
        </p:txBody>
      </p:sp>
    </p:spTree>
    <p:extLst>
      <p:ext uri="{BB962C8B-B14F-4D97-AF65-F5344CB8AC3E}">
        <p14:creationId xmlns:p14="http://schemas.microsoft.com/office/powerpoint/2010/main" val="36238888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6ABC0E-76E5-2DF9-FCBC-7DCF8812DEF5}"/>
              </a:ext>
            </a:extLst>
          </p:cNvPr>
          <p:cNvSpPr>
            <a:spLocks noGrp="1"/>
          </p:cNvSpPr>
          <p:nvPr>
            <p:ph type="title"/>
          </p:nvPr>
        </p:nvSpPr>
        <p:spPr>
          <a:xfrm>
            <a:off x="838200" y="2753890"/>
            <a:ext cx="10515600" cy="1350220"/>
          </a:xfrm>
        </p:spPr>
        <p:txBody>
          <a:bodyPr>
            <a:normAutofit/>
          </a:bodyPr>
          <a:lstStyle/>
          <a:p>
            <a:pPr algn="ctr"/>
            <a:r>
              <a:rPr lang="en-US" altLang="zh-TW" sz="6000" dirty="0"/>
              <a:t>ACF</a:t>
            </a:r>
            <a:r>
              <a:rPr lang="zh-TW" altLang="en-US" sz="6000" dirty="0"/>
              <a:t>圖</a:t>
            </a:r>
          </a:p>
        </p:txBody>
      </p:sp>
      <p:sp>
        <p:nvSpPr>
          <p:cNvPr id="4" name="投影片編號版面配置區 3">
            <a:extLst>
              <a:ext uri="{FF2B5EF4-FFF2-40B4-BE49-F238E27FC236}">
                <a16:creationId xmlns:a16="http://schemas.microsoft.com/office/drawing/2014/main" id="{883DB348-4111-38FA-9897-72767C63A0C2}"/>
              </a:ext>
            </a:extLst>
          </p:cNvPr>
          <p:cNvSpPr>
            <a:spLocks noGrp="1"/>
          </p:cNvSpPr>
          <p:nvPr>
            <p:ph type="sldNum" sz="quarter" idx="12"/>
          </p:nvPr>
        </p:nvSpPr>
        <p:spPr/>
        <p:txBody>
          <a:bodyPr/>
          <a:lstStyle/>
          <a:p>
            <a:fld id="{C3836E5B-D4B7-FA44-A0C9-2630295C2636}" type="slidenum">
              <a:rPr kumimoji="1" lang="zh-TW" altLang="en-US" smtClean="0"/>
              <a:t>152</a:t>
            </a:fld>
            <a:endParaRPr kumimoji="1" lang="zh-TW" altLang="en-US"/>
          </a:p>
        </p:txBody>
      </p:sp>
    </p:spTree>
    <p:extLst>
      <p:ext uri="{BB962C8B-B14F-4D97-AF65-F5344CB8AC3E}">
        <p14:creationId xmlns:p14="http://schemas.microsoft.com/office/powerpoint/2010/main" val="33406542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438063"/>
          </a:xfrm>
        </p:spPr>
        <p:txBody>
          <a:bodyPr>
            <a:noAutofit/>
          </a:bodyPr>
          <a:lstStyle/>
          <a:p>
            <a:r>
              <a:rPr lang="en-US" altLang="zh-TW" dirty="0">
                <a:latin typeface="微軟正黑體" panose="020B0604030504040204" pitchFamily="34" charset="-120"/>
                <a:ea typeface="微軟正黑體" panose="020B0604030504040204" pitchFamily="34" charset="-120"/>
              </a:rPr>
              <a:t>7</a:t>
            </a:r>
            <a:r>
              <a:rPr lang="zh-TW" altLang="en-US" dirty="0">
                <a:latin typeface="微軟正黑體" panose="020B0604030504040204" pitchFamily="34" charset="-120"/>
                <a:ea typeface="微軟正黑體" panose="020B0604030504040204" pitchFamily="34" charset="-120"/>
              </a:rPr>
              <a:t>月份的</a:t>
            </a:r>
            <a:r>
              <a:rPr lang="en-US" altLang="zh-TW" dirty="0">
                <a:latin typeface="微軟正黑體" panose="020B0604030504040204" pitchFamily="34" charset="-120"/>
                <a:ea typeface="微軟正黑體" panose="020B0604030504040204" pitchFamily="34" charset="-120"/>
              </a:rPr>
              <a:t>ACF</a:t>
            </a:r>
            <a:r>
              <a:rPr lang="zh-TW" altLang="en-US" dirty="0">
                <a:latin typeface="微軟正黑體" panose="020B0604030504040204" pitchFamily="34" charset="-120"/>
                <a:ea typeface="微軟正黑體" panose="020B0604030504040204" pitchFamily="34" charset="-120"/>
              </a:rPr>
              <a:t>趨勢圖</a:t>
            </a:r>
          </a:p>
        </p:txBody>
      </p:sp>
      <p:sp>
        <p:nvSpPr>
          <p:cNvPr id="3" name="內容版面配置區 2"/>
          <p:cNvSpPr>
            <a:spLocks noGrp="1"/>
          </p:cNvSpPr>
          <p:nvPr>
            <p:ph idx="1"/>
          </p:nvPr>
        </p:nvSpPr>
        <p:spPr>
          <a:xfrm>
            <a:off x="838200" y="1092128"/>
            <a:ext cx="10515600" cy="5250206"/>
          </a:xfrm>
        </p:spPr>
        <p:txBody>
          <a:bodyPr>
            <a:normAutofit/>
          </a:bodyPr>
          <a:lstStyle/>
          <a:p>
            <a:r>
              <a:rPr lang="zh-TW" altLang="en-US" sz="1800" dirty="0">
                <a:latin typeface="微軟正黑體" panose="020B0604030504040204" pitchFamily="34" charset="-120"/>
                <a:ea typeface="微軟正黑體" panose="020B0604030504040204" pitchFamily="34" charset="-120"/>
              </a:rPr>
              <a:t>可以觀察出每</a:t>
            </a:r>
            <a:r>
              <a:rPr lang="en-US" altLang="zh-TW" sz="1800" dirty="0">
                <a:latin typeface="微軟正黑體" panose="020B0604030504040204" pitchFamily="34" charset="-120"/>
                <a:ea typeface="微軟正黑體" panose="020B0604030504040204" pitchFamily="34" charset="-120"/>
              </a:rPr>
              <a:t>720</a:t>
            </a:r>
            <a:r>
              <a:rPr lang="zh-TW" altLang="en-US" sz="1800" dirty="0">
                <a:latin typeface="微軟正黑體" panose="020B0604030504040204" pitchFamily="34" charset="-120"/>
                <a:ea typeface="微軟正黑體" panose="020B0604030504040204" pitchFamily="34" charset="-120"/>
              </a:rPr>
              <a:t>分鐘會有微幅上升（出現高峰），因此猜測每</a:t>
            </a:r>
            <a:r>
              <a:rPr lang="en-US" altLang="zh-TW" sz="1800" dirty="0">
                <a:latin typeface="微軟正黑體" panose="020B0604030504040204" pitchFamily="34" charset="-120"/>
                <a:ea typeface="微軟正黑體" panose="020B0604030504040204" pitchFamily="34" charset="-120"/>
              </a:rPr>
              <a:t>720</a:t>
            </a:r>
            <a:r>
              <a:rPr lang="zh-TW" altLang="en-US" sz="1800" dirty="0">
                <a:latin typeface="微軟正黑體" panose="020B0604030504040204" pitchFamily="34" charset="-120"/>
                <a:ea typeface="微軟正黑體" panose="020B0604030504040204" pitchFamily="34" charset="-120"/>
              </a:rPr>
              <a:t>分鐘（半天）可能為</a:t>
            </a:r>
            <a:r>
              <a:rPr lang="en-US" altLang="zh-TW" sz="1800" dirty="0">
                <a:latin typeface="微軟正黑體" panose="020B0604030504040204" pitchFamily="34" charset="-120"/>
                <a:ea typeface="微軟正黑體" panose="020B0604030504040204" pitchFamily="34" charset="-120"/>
              </a:rPr>
              <a:t>Time Lag</a:t>
            </a:r>
            <a:r>
              <a:rPr lang="zh-TW" altLang="en-US" sz="1800" dirty="0">
                <a:latin typeface="微軟正黑體" panose="020B0604030504040204" pitchFamily="34" charset="-120"/>
                <a:ea typeface="微軟正黑體" panose="020B0604030504040204" pitchFamily="34" charset="-120"/>
              </a:rPr>
              <a:t>之週期。</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40" y="2490204"/>
            <a:ext cx="4696342" cy="2705965"/>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682" y="1920502"/>
            <a:ext cx="5795204" cy="3845370"/>
          </a:xfrm>
          <a:prstGeom prst="rect">
            <a:avLst/>
          </a:prstGeom>
        </p:spPr>
      </p:pic>
    </p:spTree>
    <p:extLst>
      <p:ext uri="{BB962C8B-B14F-4D97-AF65-F5344CB8AC3E}">
        <p14:creationId xmlns:p14="http://schemas.microsoft.com/office/powerpoint/2010/main" val="21649893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443877"/>
            <a:ext cx="10515600" cy="776288"/>
          </a:xfrm>
        </p:spPr>
        <p:txBody>
          <a:bodyPr>
            <a:normAutofit fontScale="90000"/>
          </a:bodyPr>
          <a:lstStyle/>
          <a:p>
            <a:r>
              <a:rPr lang="zh-TW" altLang="en-US" sz="2700" dirty="0">
                <a:latin typeface="微軟正黑體" panose="020B0604030504040204" pitchFamily="34" charset="-120"/>
                <a:ea typeface="微軟正黑體" panose="020B0604030504040204" pitchFamily="34" charset="-120"/>
              </a:rPr>
              <a:t>但觀察到其他月份並無相同的週期，因此最後決定拿整筆資料來觀察</a:t>
            </a:r>
            <a:r>
              <a:rPr lang="en-US" altLang="zh-TW" sz="2700" dirty="0">
                <a:latin typeface="微軟正黑體" panose="020B0604030504040204" pitchFamily="34" charset="-120"/>
                <a:ea typeface="微軟正黑體" panose="020B0604030504040204" pitchFamily="34" charset="-120"/>
              </a:rPr>
              <a:t>ACF</a:t>
            </a:r>
            <a:r>
              <a:rPr lang="zh-TW" altLang="en-US" sz="2700" dirty="0">
                <a:latin typeface="微軟正黑體" panose="020B0604030504040204" pitchFamily="34" charset="-120"/>
                <a:ea typeface="微軟正黑體" panose="020B0604030504040204" pitchFamily="34" charset="-120"/>
              </a:rPr>
              <a:t>值。</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265" y="1431347"/>
            <a:ext cx="4366988" cy="251619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53" y="1384719"/>
            <a:ext cx="4528840" cy="2609452"/>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421" y="3880134"/>
            <a:ext cx="4587832" cy="264344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3253" y="3926715"/>
            <a:ext cx="4426140" cy="2550279"/>
          </a:xfrm>
          <a:prstGeom prst="rect">
            <a:avLst/>
          </a:prstGeom>
        </p:spPr>
      </p:pic>
    </p:spTree>
    <p:extLst>
      <p:ext uri="{BB962C8B-B14F-4D97-AF65-F5344CB8AC3E}">
        <p14:creationId xmlns:p14="http://schemas.microsoft.com/office/powerpoint/2010/main" val="3608295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AB23623-29A9-A7BF-8068-37FB925042F8}"/>
              </a:ext>
            </a:extLst>
          </p:cNvPr>
          <p:cNvSpPr>
            <a:spLocks noGrp="1"/>
          </p:cNvSpPr>
          <p:nvPr>
            <p:ph type="subTitle" idx="1"/>
          </p:nvPr>
        </p:nvSpPr>
        <p:spPr>
          <a:xfrm>
            <a:off x="180390" y="169186"/>
            <a:ext cx="11745721" cy="690466"/>
          </a:xfrm>
        </p:spPr>
        <p:txBody>
          <a:bodyPr>
            <a:normAutofit/>
          </a:bodyPr>
          <a:lstStyle/>
          <a:p>
            <a:pPr algn="l"/>
            <a:r>
              <a:rPr lang="en-US" altLang="zh-TW" sz="4000" b="1" dirty="0">
                <a:latin typeface="微軟正黑體" panose="020B0604030504040204" pitchFamily="34" charset="-120"/>
                <a:ea typeface="微軟正黑體" panose="020B0604030504040204" pitchFamily="34" charset="-120"/>
              </a:rPr>
              <a:t>ACF(Autocorrelation Function)</a:t>
            </a:r>
            <a:r>
              <a:rPr lang="zh-TW" altLang="en-US" sz="4000" b="1" dirty="0">
                <a:latin typeface="微軟正黑體" panose="020B0604030504040204" pitchFamily="34" charset="-120"/>
                <a:ea typeface="微軟正黑體" panose="020B0604030504040204" pitchFamily="34" charset="-120"/>
              </a:rPr>
              <a:t>圖 </a:t>
            </a:r>
            <a:r>
              <a:rPr lang="en-US" altLang="zh-TW" sz="4000" b="1" dirty="0">
                <a:latin typeface="微軟正黑體" panose="020B0604030504040204" pitchFamily="34" charset="-120"/>
                <a:ea typeface="微軟正黑體" panose="020B0604030504040204" pitchFamily="34" charset="-120"/>
              </a:rPr>
              <a:t>— Holder 1</a:t>
            </a:r>
          </a:p>
        </p:txBody>
      </p:sp>
      <p:sp>
        <p:nvSpPr>
          <p:cNvPr id="5" name="文字方塊 4">
            <a:extLst>
              <a:ext uri="{FF2B5EF4-FFF2-40B4-BE49-F238E27FC236}">
                <a16:creationId xmlns:a16="http://schemas.microsoft.com/office/drawing/2014/main" id="{580DE3BB-8392-E40D-DD90-8CABC4B231F5}"/>
              </a:ext>
            </a:extLst>
          </p:cNvPr>
          <p:cNvSpPr txBox="1"/>
          <p:nvPr/>
        </p:nvSpPr>
        <p:spPr>
          <a:xfrm>
            <a:off x="914399" y="859652"/>
            <a:ext cx="9626083" cy="2026580"/>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分別做出以</a:t>
            </a:r>
            <a:r>
              <a:rPr lang="zh-TW" altLang="en-US" b="1" dirty="0">
                <a:latin typeface="微軟正黑體" panose="020B0604030504040204" pitchFamily="34" charset="-120"/>
                <a:ea typeface="微軟正黑體" panose="020B0604030504040204" pitchFamily="34" charset="-120"/>
              </a:rPr>
              <a:t>分鐘、小時及日</a:t>
            </a:r>
            <a:r>
              <a:rPr lang="zh-TW" altLang="en-US" dirty="0">
                <a:latin typeface="微軟正黑體" panose="020B0604030504040204" pitchFamily="34" charset="-120"/>
                <a:ea typeface="微軟正黑體" panose="020B0604030504040204" pitchFamily="34" charset="-120"/>
              </a:rPr>
              <a:t>作為資料瞬時抽樣之 </a:t>
            </a:r>
            <a:r>
              <a:rPr lang="en-US" altLang="zh-TW" dirty="0">
                <a:latin typeface="微軟正黑體" panose="020B0604030504040204" pitchFamily="34" charset="-120"/>
                <a:ea typeface="微軟正黑體" panose="020B0604030504040204" pitchFamily="34" charset="-120"/>
              </a:rPr>
              <a:t>ACF </a:t>
            </a:r>
            <a:r>
              <a:rPr lang="zh-TW" altLang="en-US" dirty="0">
                <a:latin typeface="微軟正黑體" panose="020B0604030504040204" pitchFamily="34" charset="-120"/>
                <a:ea typeface="微軟正黑體" panose="020B0604030504040204" pitchFamily="34" charset="-120"/>
              </a:rPr>
              <a:t>圖，並分別取 </a:t>
            </a:r>
            <a:r>
              <a:rPr lang="en-US" altLang="zh-TW" dirty="0">
                <a:latin typeface="微軟正黑體" panose="020B0604030504040204" pitchFamily="34" charset="-120"/>
                <a:ea typeface="微軟正黑體" panose="020B0604030504040204" pitchFamily="34" charset="-120"/>
              </a:rPr>
              <a:t>60</a:t>
            </a:r>
            <a:r>
              <a:rPr lang="zh-TW" altLang="en-US" dirty="0">
                <a:latin typeface="微軟正黑體" panose="020B0604030504040204" pitchFamily="34" charset="-120"/>
                <a:ea typeface="微軟正黑體" panose="020B0604030504040204" pitchFamily="34" charset="-120"/>
              </a:rPr>
              <a:t> 分鐘、</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小時及 </a:t>
            </a:r>
            <a:r>
              <a:rPr lang="en-US" altLang="zh-TW" dirty="0">
                <a:latin typeface="微軟正黑體" panose="020B0604030504040204" pitchFamily="34" charset="-120"/>
                <a:ea typeface="微軟正黑體" panose="020B0604030504040204" pitchFamily="34" charset="-120"/>
              </a:rPr>
              <a:t>7</a:t>
            </a:r>
            <a:r>
              <a:rPr lang="zh-TW" altLang="en-US" dirty="0">
                <a:latin typeface="微軟正黑體" panose="020B0604030504040204" pitchFamily="34" charset="-120"/>
                <a:ea typeface="微軟正黑體" panose="020B0604030504040204" pitchFamily="34" charset="-120"/>
              </a:rPr>
              <a:t>天作為時間尺度，觀察 </a:t>
            </a:r>
            <a:r>
              <a:rPr lang="en-US" altLang="zh-TW" b="1" dirty="0">
                <a:latin typeface="微軟正黑體" panose="020B0604030504040204" pitchFamily="34" charset="-120"/>
                <a:ea typeface="微軟正黑體" panose="020B0604030504040204" pitchFamily="34" charset="-120"/>
              </a:rPr>
              <a:t>holder 1</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隨著 </a:t>
            </a:r>
            <a:r>
              <a:rPr lang="en-US" altLang="zh-TW" dirty="0">
                <a:latin typeface="微軟正黑體" panose="020B0604030504040204" pitchFamily="34" charset="-120"/>
                <a:ea typeface="微軟正黑體" panose="020B0604030504040204" pitchFamily="34" charset="-120"/>
              </a:rPr>
              <a:t>Time Lag</a:t>
            </a:r>
            <a:r>
              <a:rPr lang="zh-TW" altLang="en-US" dirty="0">
                <a:latin typeface="微軟正黑體" panose="020B0604030504040204" pitchFamily="34" charset="-120"/>
                <a:ea typeface="微軟正黑體" panose="020B0604030504040204" pitchFamily="34" charset="-120"/>
              </a:rPr>
              <a:t> 拉長，其與現在時間點 </a:t>
            </a:r>
            <a:r>
              <a:rPr lang="en-US" altLang="zh-TW" dirty="0">
                <a:latin typeface="微軟正黑體" panose="020B0604030504040204" pitchFamily="34" charset="-120"/>
                <a:ea typeface="微軟正黑體" panose="020B0604030504040204" pitchFamily="34" charset="-120"/>
              </a:rPr>
              <a:t>(t0)</a:t>
            </a:r>
            <a:r>
              <a:rPr lang="zh-TW" altLang="en-US" dirty="0">
                <a:latin typeface="微軟正黑體" panose="020B0604030504040204" pitchFamily="34" charset="-120"/>
                <a:ea typeface="微軟正黑體" panose="020B0604030504040204" pitchFamily="34" charset="-120"/>
              </a:rPr>
              <a:t> 之自相關係數變化：</a:t>
            </a:r>
            <a:endParaRPr lang="en-US" altLang="zh-TW" dirty="0">
              <a:latin typeface="微軟正黑體" panose="020B0604030504040204" pitchFamily="34" charset="-120"/>
              <a:ea typeface="微軟正黑體" panose="020B0604030504040204" pitchFamily="34" charset="-120"/>
            </a:endParaRPr>
          </a:p>
          <a:p>
            <a:pPr algn="l">
              <a:lnSpc>
                <a:spcPct val="150000"/>
              </a:lnSpc>
            </a:pPr>
            <a:endParaRPr lang="en-US" altLang="zh-TW" sz="800"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下圖一</a:t>
            </a:r>
            <a:r>
              <a:rPr lang="zh-TW" altLang="en-US" dirty="0">
                <a:latin typeface="微軟正黑體" panose="020B0604030504040204" pitchFamily="34" charset="-120"/>
                <a:ea typeface="微軟正黑體" panose="020B0604030504040204" pitchFamily="34" charset="-120"/>
              </a:rPr>
              <a:t>可發現，</a:t>
            </a:r>
            <a:r>
              <a:rPr lang="en-US" altLang="zh-TW" dirty="0">
                <a:latin typeface="微軟正黑體" panose="020B0604030504040204" pitchFamily="34" charset="-120"/>
                <a:ea typeface="微軟正黑體" panose="020B0604030504040204" pitchFamily="34" charset="-120"/>
              </a:rPr>
              <a:t>Lag </a:t>
            </a:r>
            <a:r>
              <a:rPr lang="zh-TW" altLang="en-US" dirty="0">
                <a:latin typeface="微軟正黑體" panose="020B0604030504040204" pitchFamily="34" charset="-120"/>
                <a:ea typeface="微軟正黑體" panose="020B0604030504040204" pitchFamily="34" charset="-120"/>
              </a:rPr>
              <a:t>在 </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 分鐘內</a:t>
            </a:r>
            <a:r>
              <a:rPr lang="zh-TW" altLang="en-US" dirty="0">
                <a:latin typeface="微軟正黑體" panose="020B0604030504040204" pitchFamily="34" charset="-120"/>
                <a:ea typeface="微軟正黑體" panose="020B0604030504040204" pitchFamily="34" charset="-120"/>
              </a:rPr>
              <a:t>自相關係數皆</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0.8</a:t>
            </a:r>
            <a:r>
              <a:rPr lang="zh-TW" altLang="en-US" dirty="0">
                <a:latin typeface="微軟正黑體" panose="020B0604030504040204" pitchFamily="34" charset="-120"/>
                <a:ea typeface="微軟正黑體" panose="020B0604030504040204" pitchFamily="34" charset="-120"/>
              </a:rPr>
              <a:t>，呈現</a:t>
            </a:r>
            <a:r>
              <a:rPr lang="zh-TW" altLang="en-US" b="1" dirty="0">
                <a:latin typeface="微軟正黑體" panose="020B0604030504040204" pitchFamily="34" charset="-120"/>
                <a:ea typeface="微軟正黑體" panose="020B0604030504040204" pitchFamily="34" charset="-120"/>
              </a:rPr>
              <a:t>高度線性相關</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下圖二</a:t>
            </a:r>
            <a:r>
              <a:rPr lang="zh-TW" altLang="en-US" dirty="0">
                <a:latin typeface="微軟正黑體" panose="020B0604030504040204" pitchFamily="34" charset="-120"/>
                <a:ea typeface="微軟正黑體" panose="020B0604030504040204" pitchFamily="34" charset="-120"/>
              </a:rPr>
              <a:t>可發現，當 </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 約</a:t>
            </a:r>
            <a:r>
              <a:rPr lang="zh-TW" altLang="en-US" b="1" dirty="0">
                <a:latin typeface="微軟正黑體" panose="020B0604030504040204" pitchFamily="34" charset="-120"/>
                <a:ea typeface="微軟正黑體" panose="020B0604030504040204" pitchFamily="34" charset="-120"/>
              </a:rPr>
              <a:t>大於 </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 小時</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自相關係數驟降</a:t>
            </a:r>
            <a:r>
              <a:rPr lang="zh-TW" altLang="en-US" dirty="0">
                <a:latin typeface="微軟正黑體" panose="020B0604030504040204" pitchFamily="34" charset="-120"/>
                <a:ea typeface="微軟正黑體" panose="020B0604030504040204" pitchFamily="34" charset="-120"/>
              </a:rPr>
              <a:t>，且</a:t>
            </a:r>
            <a:r>
              <a:rPr lang="zh-TW" altLang="en-US" b="1" dirty="0">
                <a:latin typeface="微軟正黑體" panose="020B0604030504040204" pitchFamily="34" charset="-120"/>
                <a:ea typeface="微軟正黑體" panose="020B0604030504040204" pitchFamily="34" charset="-120"/>
              </a:rPr>
              <a:t>小於 </a:t>
            </a:r>
            <a:r>
              <a:rPr lang="en-US" altLang="zh-TW" b="1" dirty="0">
                <a:latin typeface="微軟正黑體" panose="020B0604030504040204" pitchFamily="34" charset="-120"/>
                <a:ea typeface="微軟正黑體" panose="020B0604030504040204" pitchFamily="34" charset="-120"/>
              </a:rPr>
              <a:t>0.5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下圖三</a:t>
            </a:r>
            <a:r>
              <a:rPr lang="zh-TW" altLang="en-US" dirty="0">
                <a:latin typeface="微軟正黑體" panose="020B0604030504040204" pitchFamily="34" charset="-120"/>
                <a:ea typeface="微軟正黑體" panose="020B0604030504040204" pitchFamily="34" charset="-120"/>
              </a:rPr>
              <a:t>可發現，在</a:t>
            </a:r>
            <a:r>
              <a:rPr lang="zh-TW" altLang="en-US" b="1" dirty="0">
                <a:latin typeface="微軟正黑體" panose="020B0604030504040204" pitchFamily="34" charset="-120"/>
                <a:ea typeface="微軟正黑體" panose="020B0604030504040204" pitchFamily="34" charset="-120"/>
              </a:rPr>
              <a:t>第 </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 天</a:t>
            </a:r>
            <a:r>
              <a:rPr lang="zh-TW" altLang="en-US" dirty="0">
                <a:latin typeface="微軟正黑體" panose="020B0604030504040204" pitchFamily="34" charset="-120"/>
                <a:ea typeface="微軟正黑體" panose="020B0604030504040204" pitchFamily="34" charset="-120"/>
              </a:rPr>
              <a:t>時（</a:t>
            </a:r>
            <a:r>
              <a:rPr lang="en-US" altLang="zh-TW" dirty="0">
                <a:latin typeface="微軟正黑體" panose="020B0604030504040204" pitchFamily="34" charset="-120"/>
                <a:ea typeface="微軟正黑體" panose="020B0604030504040204" pitchFamily="34" charset="-120"/>
              </a:rPr>
              <a:t> Lag=</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天</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自相關係數小於 </a:t>
            </a:r>
            <a:r>
              <a:rPr lang="en-US" altLang="zh-TW" b="1"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，近乎</a:t>
            </a:r>
            <a:r>
              <a:rPr lang="zh-TW" altLang="en-US" b="1" dirty="0">
                <a:latin typeface="微軟正黑體" panose="020B0604030504040204" pitchFamily="34" charset="-120"/>
                <a:ea typeface="微軟正黑體" panose="020B0604030504040204" pitchFamily="34" charset="-120"/>
              </a:rPr>
              <a:t>不再自相關。</a:t>
            </a:r>
            <a:endParaRPr lang="en-US" altLang="zh-TW"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5A2972B-4A7A-4F25-5E0D-8F86A4966426}"/>
              </a:ext>
            </a:extLst>
          </p:cNvPr>
          <p:cNvPicPr>
            <a:picLocks noChangeAspect="1"/>
          </p:cNvPicPr>
          <p:nvPr/>
        </p:nvPicPr>
        <p:blipFill rotWithShape="1">
          <a:blip r:embed="rId2"/>
          <a:srcRect r="396" b="49314"/>
          <a:stretch/>
        </p:blipFill>
        <p:spPr>
          <a:xfrm>
            <a:off x="1129004" y="3065106"/>
            <a:ext cx="9486123" cy="3103892"/>
          </a:xfrm>
          <a:prstGeom prst="rect">
            <a:avLst/>
          </a:prstGeom>
        </p:spPr>
      </p:pic>
      <p:sp>
        <p:nvSpPr>
          <p:cNvPr id="9" name="文字方塊 8">
            <a:extLst>
              <a:ext uri="{FF2B5EF4-FFF2-40B4-BE49-F238E27FC236}">
                <a16:creationId xmlns:a16="http://schemas.microsoft.com/office/drawing/2014/main" id="{7EC36E33-868B-ADD4-4647-E4B4E0D51374}"/>
              </a:ext>
            </a:extLst>
          </p:cNvPr>
          <p:cNvSpPr txBox="1"/>
          <p:nvPr/>
        </p:nvSpPr>
        <p:spPr>
          <a:xfrm>
            <a:off x="2488941" y="6168998"/>
            <a:ext cx="758112"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圖一</a:t>
            </a:r>
            <a:endParaRPr lang="zh-TW" altLang="en-US" dirty="0"/>
          </a:p>
        </p:txBody>
      </p:sp>
      <p:sp>
        <p:nvSpPr>
          <p:cNvPr id="10" name="文字方塊 9">
            <a:extLst>
              <a:ext uri="{FF2B5EF4-FFF2-40B4-BE49-F238E27FC236}">
                <a16:creationId xmlns:a16="http://schemas.microsoft.com/office/drawing/2014/main" id="{6A58B203-A435-E4BC-3CFC-3AA536929385}"/>
              </a:ext>
            </a:extLst>
          </p:cNvPr>
          <p:cNvSpPr txBox="1"/>
          <p:nvPr/>
        </p:nvSpPr>
        <p:spPr>
          <a:xfrm>
            <a:off x="5801309"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圖二</a:t>
            </a:r>
            <a:endParaRPr lang="zh-TW" altLang="en-US" dirty="0"/>
          </a:p>
        </p:txBody>
      </p:sp>
      <p:sp>
        <p:nvSpPr>
          <p:cNvPr id="11" name="文字方塊 10">
            <a:extLst>
              <a:ext uri="{FF2B5EF4-FFF2-40B4-BE49-F238E27FC236}">
                <a16:creationId xmlns:a16="http://schemas.microsoft.com/office/drawing/2014/main" id="{93F0F944-C2D3-55FA-4DD3-0AB5BC855D4A}"/>
              </a:ext>
            </a:extLst>
          </p:cNvPr>
          <p:cNvSpPr txBox="1"/>
          <p:nvPr/>
        </p:nvSpPr>
        <p:spPr>
          <a:xfrm>
            <a:off x="8874191"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圖三</a:t>
            </a:r>
            <a:endParaRPr lang="zh-TW" altLang="en-US" dirty="0"/>
          </a:p>
        </p:txBody>
      </p:sp>
    </p:spTree>
    <p:extLst>
      <p:ext uri="{BB962C8B-B14F-4D97-AF65-F5344CB8AC3E}">
        <p14:creationId xmlns:p14="http://schemas.microsoft.com/office/powerpoint/2010/main" val="81020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80DE3BB-8392-E40D-DD90-8CABC4B231F5}"/>
              </a:ext>
            </a:extLst>
          </p:cNvPr>
          <p:cNvSpPr txBox="1"/>
          <p:nvPr/>
        </p:nvSpPr>
        <p:spPr>
          <a:xfrm>
            <a:off x="595603" y="954842"/>
            <a:ext cx="11000793" cy="2149691"/>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同上頁所述，改成觀察 </a:t>
            </a:r>
            <a:r>
              <a:rPr lang="en-US" altLang="zh-TW" b="1" dirty="0">
                <a:latin typeface="微軟正黑體" panose="020B0604030504040204" pitchFamily="34" charset="-120"/>
                <a:ea typeface="微軟正黑體" panose="020B0604030504040204" pitchFamily="34" charset="-120"/>
              </a:rPr>
              <a:t>holder</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 之情形：</a:t>
            </a:r>
            <a:endParaRPr lang="en-US" altLang="zh-TW" dirty="0">
              <a:latin typeface="微軟正黑體" panose="020B0604030504040204" pitchFamily="34" charset="-120"/>
              <a:ea typeface="微軟正黑體" panose="020B0604030504040204" pitchFamily="34" charset="-120"/>
            </a:endParaRPr>
          </a:p>
          <a:p>
            <a:pPr algn="l"/>
            <a:endParaRPr lang="en-US" altLang="zh-TW" sz="1100"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下圖一</a:t>
            </a:r>
            <a:r>
              <a:rPr lang="zh-TW" altLang="en-US" dirty="0">
                <a:latin typeface="微軟正黑體" panose="020B0604030504040204" pitchFamily="34" charset="-120"/>
                <a:ea typeface="微軟正黑體" panose="020B0604030504040204" pitchFamily="34" charset="-120"/>
              </a:rPr>
              <a:t>可發現，</a:t>
            </a:r>
            <a:r>
              <a:rPr lang="en-US" altLang="zh-TW" dirty="0">
                <a:latin typeface="微軟正黑體" panose="020B0604030504040204" pitchFamily="34" charset="-120"/>
                <a:ea typeface="微軟正黑體" panose="020B0604030504040204" pitchFamily="34" charset="-120"/>
              </a:rPr>
              <a:t>Lag </a:t>
            </a:r>
            <a:r>
              <a:rPr lang="zh-TW" altLang="en-US" dirty="0">
                <a:latin typeface="微軟正黑體" panose="020B0604030504040204" pitchFamily="34" charset="-120"/>
                <a:ea typeface="微軟正黑體" panose="020B0604030504040204" pitchFamily="34" charset="-120"/>
              </a:rPr>
              <a:t>在 </a:t>
            </a:r>
            <a:r>
              <a:rPr lang="en-US" altLang="zh-TW" b="1" dirty="0">
                <a:latin typeface="微軟正黑體" panose="020B0604030504040204" pitchFamily="34" charset="-120"/>
                <a:ea typeface="微軟正黑體" panose="020B0604030504040204" pitchFamily="34" charset="-120"/>
              </a:rPr>
              <a:t>50 </a:t>
            </a:r>
            <a:r>
              <a:rPr lang="zh-TW" altLang="en-US" b="1" dirty="0">
                <a:latin typeface="微軟正黑體" panose="020B0604030504040204" pitchFamily="34" charset="-120"/>
                <a:ea typeface="微軟正黑體" panose="020B0604030504040204" pitchFamily="34" charset="-120"/>
              </a:rPr>
              <a:t>分鐘內</a:t>
            </a:r>
            <a:r>
              <a:rPr lang="zh-TW" altLang="en-US" dirty="0">
                <a:latin typeface="微軟正黑體" panose="020B0604030504040204" pitchFamily="34" charset="-120"/>
                <a:ea typeface="微軟正黑體" panose="020B0604030504040204" pitchFamily="34" charset="-120"/>
              </a:rPr>
              <a:t>自相關係數皆</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0.8</a:t>
            </a:r>
            <a:r>
              <a:rPr lang="zh-TW" altLang="en-US" dirty="0">
                <a:latin typeface="微軟正黑體" panose="020B0604030504040204" pitchFamily="34" charset="-120"/>
                <a:ea typeface="微軟正黑體" panose="020B0604030504040204" pitchFamily="34" charset="-120"/>
              </a:rPr>
              <a:t>，呈現</a:t>
            </a:r>
            <a:r>
              <a:rPr lang="zh-TW" altLang="en-US" b="1" dirty="0">
                <a:latin typeface="微軟正黑體" panose="020B0604030504040204" pitchFamily="34" charset="-120"/>
                <a:ea typeface="微軟正黑體" panose="020B0604030504040204" pitchFamily="34" charset="-120"/>
              </a:rPr>
              <a:t>高度線性相關</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下圖二</a:t>
            </a:r>
            <a:r>
              <a:rPr lang="zh-TW" altLang="en-US" dirty="0">
                <a:latin typeface="微軟正黑體" panose="020B0604030504040204" pitchFamily="34" charset="-120"/>
                <a:ea typeface="微軟正黑體" panose="020B0604030504040204" pitchFamily="34" charset="-120"/>
              </a:rPr>
              <a:t>可發現，當 </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 約</a:t>
            </a:r>
            <a:r>
              <a:rPr lang="zh-TW" altLang="en-US" b="1" dirty="0">
                <a:latin typeface="微軟正黑體" panose="020B0604030504040204" pitchFamily="34" charset="-120"/>
                <a:ea typeface="微軟正黑體" panose="020B0604030504040204" pitchFamily="34" charset="-120"/>
              </a:rPr>
              <a:t>大於 </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 小時</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自相關係數驟降</a:t>
            </a:r>
            <a:r>
              <a:rPr lang="zh-TW" altLang="en-US" dirty="0">
                <a:latin typeface="微軟正黑體" panose="020B0604030504040204" pitchFamily="34" charset="-120"/>
                <a:ea typeface="微軟正黑體" panose="020B0604030504040204" pitchFamily="34" charset="-120"/>
              </a:rPr>
              <a:t>，且</a:t>
            </a:r>
            <a:r>
              <a:rPr lang="zh-TW" altLang="en-US" b="1" dirty="0">
                <a:latin typeface="微軟正黑體" panose="020B0604030504040204" pitchFamily="34" charset="-120"/>
                <a:ea typeface="微軟正黑體" panose="020B0604030504040204" pitchFamily="34" charset="-120"/>
              </a:rPr>
              <a:t>小於 </a:t>
            </a:r>
            <a:r>
              <a:rPr lang="en-US" altLang="zh-TW" b="1" dirty="0">
                <a:latin typeface="微軟正黑體" panose="020B0604030504040204" pitchFamily="34" charset="-120"/>
                <a:ea typeface="微軟正黑體" panose="020B0604030504040204" pitchFamily="34" charset="-120"/>
              </a:rPr>
              <a:t>0.5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下圖三</a:t>
            </a:r>
            <a:r>
              <a:rPr lang="zh-TW" altLang="en-US" dirty="0">
                <a:latin typeface="微軟正黑體" panose="020B0604030504040204" pitchFamily="34" charset="-120"/>
                <a:ea typeface="微軟正黑體" panose="020B0604030504040204" pitchFamily="34" charset="-120"/>
              </a:rPr>
              <a:t>可發現，</a:t>
            </a:r>
            <a:r>
              <a:rPr lang="zh-TW" altLang="en-US" b="1" dirty="0">
                <a:latin typeface="微軟正黑體" panose="020B0604030504040204" pitchFamily="34" charset="-120"/>
                <a:ea typeface="微軟正黑體" panose="020B0604030504040204" pitchFamily="34" charset="-120"/>
              </a:rPr>
              <a:t>自相關係數</a:t>
            </a:r>
            <a:r>
              <a:rPr lang="zh-TW" altLang="en-US" dirty="0">
                <a:latin typeface="微軟正黑體" panose="020B0604030504040204" pitchFamily="34" charset="-120"/>
                <a:ea typeface="微軟正黑體" panose="020B0604030504040204" pitchFamily="34" charset="-120"/>
              </a:rPr>
              <a:t>在第 </a:t>
            </a:r>
            <a:r>
              <a:rPr lang="en-US" altLang="zh-TW" dirty="0">
                <a:latin typeface="微軟正黑體" panose="020B0604030504040204" pitchFamily="34" charset="-120"/>
                <a:ea typeface="微軟正黑體" panose="020B0604030504040204" pitchFamily="34" charset="-120"/>
              </a:rPr>
              <a:t>0-1</a:t>
            </a:r>
            <a:r>
              <a:rPr lang="zh-TW" altLang="en-US" dirty="0">
                <a:latin typeface="微軟正黑體" panose="020B0604030504040204" pitchFamily="34" charset="-120"/>
                <a:ea typeface="微軟正黑體" panose="020B0604030504040204" pitchFamily="34" charset="-120"/>
              </a:rPr>
              <a:t> 天便明顯下降，且</a:t>
            </a:r>
            <a:r>
              <a:rPr lang="zh-TW" altLang="en-US" b="1" dirty="0">
                <a:latin typeface="微軟正黑體" panose="020B0604030504040204" pitchFamily="34" charset="-120"/>
                <a:ea typeface="微軟正黑體" panose="020B0604030504040204" pitchFamily="34" charset="-120"/>
              </a:rPr>
              <a:t>第 </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 天內</a:t>
            </a:r>
            <a:r>
              <a:rPr lang="zh-TW" altLang="en-US" dirty="0">
                <a:latin typeface="微軟正黑體" panose="020B0604030504040204" pitchFamily="34" charset="-120"/>
                <a:ea typeface="微軟正黑體" panose="020B0604030504040204" pitchFamily="34" charset="-120"/>
              </a:rPr>
              <a:t>之</a:t>
            </a:r>
            <a:r>
              <a:rPr lang="zh-TW" altLang="en-US" b="1" dirty="0">
                <a:latin typeface="微軟正黑體" panose="020B0604030504040204" pitchFamily="34" charset="-120"/>
                <a:ea typeface="微軟正黑體" panose="020B0604030504040204" pitchFamily="34" charset="-120"/>
              </a:rPr>
              <a:t>自相關係數幾乎小於 </a:t>
            </a:r>
            <a:r>
              <a:rPr lang="en-US" altLang="zh-TW" b="1"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近乎</a:t>
            </a:r>
            <a:r>
              <a:rPr lang="zh-TW" altLang="en-US" b="1" dirty="0">
                <a:latin typeface="微軟正黑體" panose="020B0604030504040204" pitchFamily="34" charset="-120"/>
                <a:ea typeface="微軟正黑體" panose="020B0604030504040204" pitchFamily="34" charset="-120"/>
              </a:rPr>
              <a:t>不再自相關。</a:t>
            </a:r>
            <a:endParaRPr lang="en-US" altLang="zh-TW" b="1"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75A2972B-4A7A-4F25-5E0D-8F86A4966426}"/>
              </a:ext>
            </a:extLst>
          </p:cNvPr>
          <p:cNvPicPr>
            <a:picLocks noChangeAspect="1"/>
          </p:cNvPicPr>
          <p:nvPr/>
        </p:nvPicPr>
        <p:blipFill rotWithShape="1">
          <a:blip r:embed="rId2"/>
          <a:srcRect l="199" t="51066" r="199" b="-1752"/>
          <a:stretch/>
        </p:blipFill>
        <p:spPr>
          <a:xfrm>
            <a:off x="1222310" y="3102428"/>
            <a:ext cx="9486123" cy="3103892"/>
          </a:xfrm>
          <a:prstGeom prst="rect">
            <a:avLst/>
          </a:prstGeom>
        </p:spPr>
      </p:pic>
      <p:sp>
        <p:nvSpPr>
          <p:cNvPr id="8" name="副標題 2">
            <a:extLst>
              <a:ext uri="{FF2B5EF4-FFF2-40B4-BE49-F238E27FC236}">
                <a16:creationId xmlns:a16="http://schemas.microsoft.com/office/drawing/2014/main" id="{69DA05A8-98AB-20C8-31EF-925F247F76D7}"/>
              </a:ext>
            </a:extLst>
          </p:cNvPr>
          <p:cNvSpPr txBox="1">
            <a:spLocks/>
          </p:cNvSpPr>
          <p:nvPr/>
        </p:nvSpPr>
        <p:spPr>
          <a:xfrm>
            <a:off x="180390" y="169186"/>
            <a:ext cx="11416006" cy="6904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4000" b="1" dirty="0">
                <a:latin typeface="微軟正黑體" panose="020B0604030504040204" pitchFamily="34" charset="-120"/>
                <a:ea typeface="微軟正黑體" panose="020B0604030504040204" pitchFamily="34" charset="-120"/>
              </a:rPr>
              <a:t>ACF(Autocorrelation Function)</a:t>
            </a:r>
            <a:r>
              <a:rPr lang="zh-TW" altLang="en-US" sz="4000" b="1" dirty="0">
                <a:latin typeface="微軟正黑體" panose="020B0604030504040204" pitchFamily="34" charset="-120"/>
                <a:ea typeface="微軟正黑體" panose="020B0604030504040204" pitchFamily="34" charset="-120"/>
              </a:rPr>
              <a:t>圖 </a:t>
            </a:r>
            <a:r>
              <a:rPr lang="en-US" altLang="zh-TW" sz="4000" b="1" dirty="0">
                <a:latin typeface="微軟正黑體" panose="020B0604030504040204" pitchFamily="34" charset="-120"/>
                <a:ea typeface="微軟正黑體" panose="020B0604030504040204" pitchFamily="34" charset="-120"/>
              </a:rPr>
              <a:t>— Holder </a:t>
            </a:r>
            <a:r>
              <a:rPr lang="zh-TW" altLang="en-US" sz="4000" b="1" dirty="0">
                <a:latin typeface="微軟正黑體" panose="020B0604030504040204" pitchFamily="34" charset="-120"/>
                <a:ea typeface="微軟正黑體" panose="020B0604030504040204" pitchFamily="34" charset="-120"/>
              </a:rPr>
              <a:t>２</a:t>
            </a:r>
            <a:endParaRPr lang="en-US" altLang="zh-TW" sz="4000"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9D13988-9CD4-0A76-1E7F-C6103651E795}"/>
              </a:ext>
            </a:extLst>
          </p:cNvPr>
          <p:cNvSpPr txBox="1"/>
          <p:nvPr/>
        </p:nvSpPr>
        <p:spPr>
          <a:xfrm>
            <a:off x="2582247" y="6206320"/>
            <a:ext cx="683467" cy="369332"/>
          </a:xfrm>
          <a:prstGeom prst="rect">
            <a:avLst/>
          </a:prstGeom>
          <a:noFill/>
        </p:spPr>
        <p:txBody>
          <a:bodyPr wrap="square">
            <a:spAutoFit/>
          </a:bodyPr>
          <a:lstStyle/>
          <a:p>
            <a:r>
              <a:rPr lang="zh-TW" altLang="en-US" b="1">
                <a:latin typeface="微軟正黑體" panose="020B0604030504040204" pitchFamily="34" charset="-120"/>
                <a:ea typeface="微軟正黑體" panose="020B0604030504040204" pitchFamily="34" charset="-120"/>
              </a:rPr>
              <a:t>圖一</a:t>
            </a:r>
            <a:endParaRPr lang="zh-TW" altLang="en-US" dirty="0"/>
          </a:p>
        </p:txBody>
      </p:sp>
      <p:sp>
        <p:nvSpPr>
          <p:cNvPr id="11" name="文字方塊 10">
            <a:extLst>
              <a:ext uri="{FF2B5EF4-FFF2-40B4-BE49-F238E27FC236}">
                <a16:creationId xmlns:a16="http://schemas.microsoft.com/office/drawing/2014/main" id="{F596DB32-A1FD-66ED-B478-177D4D3C9143}"/>
              </a:ext>
            </a:extLst>
          </p:cNvPr>
          <p:cNvSpPr txBox="1"/>
          <p:nvPr/>
        </p:nvSpPr>
        <p:spPr>
          <a:xfrm>
            <a:off x="5801309"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圖二</a:t>
            </a:r>
            <a:endParaRPr lang="zh-TW" altLang="en-US" dirty="0"/>
          </a:p>
        </p:txBody>
      </p:sp>
      <p:sp>
        <p:nvSpPr>
          <p:cNvPr id="12" name="文字方塊 11">
            <a:extLst>
              <a:ext uri="{FF2B5EF4-FFF2-40B4-BE49-F238E27FC236}">
                <a16:creationId xmlns:a16="http://schemas.microsoft.com/office/drawing/2014/main" id="{BC37321E-49C4-8DB4-A308-8B600BBC0DE2}"/>
              </a:ext>
            </a:extLst>
          </p:cNvPr>
          <p:cNvSpPr txBox="1"/>
          <p:nvPr/>
        </p:nvSpPr>
        <p:spPr>
          <a:xfrm>
            <a:off x="8926288"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圖三</a:t>
            </a:r>
            <a:endParaRPr lang="zh-TW" altLang="en-US" dirty="0"/>
          </a:p>
        </p:txBody>
      </p:sp>
    </p:spTree>
    <p:extLst>
      <p:ext uri="{BB962C8B-B14F-4D97-AF65-F5344CB8AC3E}">
        <p14:creationId xmlns:p14="http://schemas.microsoft.com/office/powerpoint/2010/main" val="2925499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2">
            <a:extLst>
              <a:ext uri="{FF2B5EF4-FFF2-40B4-BE49-F238E27FC236}">
                <a16:creationId xmlns:a16="http://schemas.microsoft.com/office/drawing/2014/main" id="{D1175EE7-C57E-0E7D-AC28-0217963A184B}"/>
              </a:ext>
            </a:extLst>
          </p:cNvPr>
          <p:cNvSpPr txBox="1">
            <a:spLocks/>
          </p:cNvSpPr>
          <p:nvPr/>
        </p:nvSpPr>
        <p:spPr>
          <a:xfrm>
            <a:off x="180389" y="169186"/>
            <a:ext cx="11862453" cy="690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000" b="1" dirty="0">
                <a:latin typeface="微軟正黑體" panose="020B0604030504040204" pitchFamily="34" charset="-120"/>
                <a:ea typeface="微軟正黑體" panose="020B0604030504040204" pitchFamily="34" charset="-120"/>
              </a:rPr>
              <a:t>ACF(Autocorrelation Function)</a:t>
            </a:r>
            <a:r>
              <a:rPr lang="zh-TW" altLang="en-US" sz="3000" b="1" dirty="0">
                <a:latin typeface="微軟正黑體" panose="020B0604030504040204" pitchFamily="34" charset="-120"/>
                <a:ea typeface="微軟正黑體" panose="020B0604030504040204" pitchFamily="34" charset="-120"/>
              </a:rPr>
              <a:t>圖 </a:t>
            </a:r>
            <a:r>
              <a:rPr lang="en-US" altLang="zh-TW" sz="3000" b="1" dirty="0">
                <a:latin typeface="微軟正黑體" panose="020B0604030504040204" pitchFamily="34" charset="-120"/>
                <a:ea typeface="微軟正黑體" panose="020B0604030504040204" pitchFamily="34" charset="-120"/>
              </a:rPr>
              <a:t>— </a:t>
            </a:r>
            <a:r>
              <a:rPr lang="zh-TW" altLang="en-US" sz="3000" b="1" dirty="0">
                <a:latin typeface="微軟正黑體" panose="020B0604030504040204" pitchFamily="34" charset="-120"/>
                <a:ea typeface="微軟正黑體" panose="020B0604030504040204" pitchFamily="34" charset="-120"/>
              </a:rPr>
              <a:t>比較</a:t>
            </a:r>
            <a:r>
              <a:rPr lang="en-US" altLang="zh-TW" sz="3000" b="1" dirty="0">
                <a:latin typeface="微軟正黑體" panose="020B0604030504040204" pitchFamily="34" charset="-120"/>
                <a:ea typeface="微軟正黑體" panose="020B0604030504040204" pitchFamily="34" charset="-120"/>
              </a:rPr>
              <a:t>Holder 1</a:t>
            </a:r>
            <a:r>
              <a:rPr lang="zh-TW" altLang="en-US" sz="3000" b="1" dirty="0">
                <a:latin typeface="微軟正黑體" panose="020B0604030504040204" pitchFamily="34" charset="-120"/>
                <a:ea typeface="微軟正黑體" panose="020B0604030504040204" pitchFamily="34" charset="-120"/>
              </a:rPr>
              <a:t> 及 </a:t>
            </a:r>
            <a:r>
              <a:rPr lang="en-US" altLang="zh-TW" sz="3000" b="1" dirty="0">
                <a:latin typeface="微軟正黑體" panose="020B0604030504040204" pitchFamily="34" charset="-120"/>
                <a:ea typeface="微軟正黑體" panose="020B0604030504040204" pitchFamily="34" charset="-120"/>
              </a:rPr>
              <a:t>Holder 2</a:t>
            </a:r>
          </a:p>
        </p:txBody>
      </p:sp>
      <p:sp>
        <p:nvSpPr>
          <p:cNvPr id="5" name="文字方塊 4">
            <a:extLst>
              <a:ext uri="{FF2B5EF4-FFF2-40B4-BE49-F238E27FC236}">
                <a16:creationId xmlns:a16="http://schemas.microsoft.com/office/drawing/2014/main" id="{4747620A-CB92-7D8C-61FC-A55A68610145}"/>
              </a:ext>
            </a:extLst>
          </p:cNvPr>
          <p:cNvSpPr txBox="1"/>
          <p:nvPr/>
        </p:nvSpPr>
        <p:spPr>
          <a:xfrm>
            <a:off x="595603" y="724625"/>
            <a:ext cx="11000793" cy="646331"/>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綜合前兩頁之分析結果，可發現</a:t>
            </a:r>
            <a:r>
              <a:rPr lang="zh-TW" altLang="en-US" b="1" dirty="0">
                <a:latin typeface="微軟正黑體" panose="020B0604030504040204" pitchFamily="34" charset="-120"/>
                <a:ea typeface="微軟正黑體" panose="020B0604030504040204" pitchFamily="34" charset="-120"/>
              </a:rPr>
              <a:t>隨著 </a:t>
            </a:r>
            <a:r>
              <a:rPr lang="en-US" altLang="zh-TW" b="1" dirty="0">
                <a:latin typeface="微軟正黑體" panose="020B0604030504040204" pitchFamily="34" charset="-120"/>
                <a:ea typeface="微軟正黑體" panose="020B0604030504040204" pitchFamily="34" charset="-120"/>
              </a:rPr>
              <a:t>Time Lag</a:t>
            </a:r>
            <a:r>
              <a:rPr lang="zh-TW" altLang="en-US" b="1" dirty="0">
                <a:latin typeface="微軟正黑體" panose="020B0604030504040204" pitchFamily="34" charset="-120"/>
                <a:ea typeface="微軟正黑體" panose="020B0604030504040204" pitchFamily="34" charset="-120"/>
              </a:rPr>
              <a:t> 拉長，</a:t>
            </a:r>
            <a:r>
              <a:rPr lang="en-US" altLang="zh-TW" b="1" dirty="0">
                <a:latin typeface="微軟正黑體" panose="020B0604030504040204" pitchFamily="34" charset="-120"/>
                <a:ea typeface="微軟正黑體" panose="020B0604030504040204" pitchFamily="34" charset="-120"/>
              </a:rPr>
              <a:t> holder 2</a:t>
            </a:r>
            <a:r>
              <a:rPr lang="zh-TW" altLang="en-US" b="1" dirty="0">
                <a:latin typeface="微軟正黑體" panose="020B0604030504040204" pitchFamily="34" charset="-120"/>
                <a:ea typeface="微軟正黑體" panose="020B0604030504040204" pitchFamily="34" charset="-120"/>
              </a:rPr>
              <a:t> 的自相關係數之變化，</a:t>
            </a:r>
            <a:endParaRPr lang="en-US" altLang="zh-TW" b="1" dirty="0">
              <a:latin typeface="微軟正黑體" panose="020B0604030504040204" pitchFamily="34" charset="-120"/>
              <a:ea typeface="微軟正黑體" panose="020B0604030504040204" pitchFamily="34" charset="-120"/>
            </a:endParaRPr>
          </a:p>
          <a:p>
            <a:pPr algn="l"/>
            <a:r>
              <a:rPr lang="zh-TW" altLang="en-US" b="1" dirty="0">
                <a:latin typeface="微軟正黑體" panose="020B0604030504040204" pitchFamily="34" charset="-120"/>
                <a:ea typeface="微軟正黑體" panose="020B0604030504040204" pitchFamily="34" charset="-120"/>
              </a:rPr>
              <a:t>明顯比 </a:t>
            </a:r>
            <a:r>
              <a:rPr lang="en-US" altLang="zh-TW" b="1" dirty="0">
                <a:latin typeface="微軟正黑體" panose="020B0604030504040204" pitchFamily="34" charset="-120"/>
                <a:ea typeface="微軟正黑體" panose="020B0604030504040204" pitchFamily="34" charset="-120"/>
              </a:rPr>
              <a:t>holder 1</a:t>
            </a:r>
            <a:r>
              <a:rPr lang="zh-TW" altLang="en-US" b="1" dirty="0">
                <a:latin typeface="微軟正黑體" panose="020B0604030504040204" pitchFamily="34" charset="-120"/>
                <a:ea typeface="微軟正黑體" panose="020B0604030504040204" pitchFamily="34" charset="-120"/>
              </a:rPr>
              <a:t> 更為劇烈</a:t>
            </a:r>
            <a:r>
              <a:rPr lang="zh-TW" altLang="en-US" dirty="0">
                <a:latin typeface="微軟正黑體" panose="020B0604030504040204" pitchFamily="34" charset="-120"/>
                <a:ea typeface="微軟正黑體" panose="020B0604030504040204" pitchFamily="34" charset="-120"/>
              </a:rPr>
              <a:t>，其與先前作資料觀察時，所發現 </a:t>
            </a:r>
            <a:r>
              <a:rPr lang="en-US" altLang="zh-TW" dirty="0">
                <a:latin typeface="微軟正黑體" panose="020B0604030504040204" pitchFamily="34" charset="-120"/>
                <a:ea typeface="微軟正黑體" panose="020B0604030504040204" pitchFamily="34" charset="-120"/>
              </a:rPr>
              <a:t>holder 2</a:t>
            </a:r>
            <a:r>
              <a:rPr lang="zh-TW" altLang="en-US" dirty="0">
                <a:latin typeface="微軟正黑體" panose="020B0604030504040204" pitchFamily="34" charset="-120"/>
                <a:ea typeface="微軟正黑體" panose="020B0604030504040204" pitchFamily="34" charset="-120"/>
              </a:rPr>
              <a:t> 液位變動較 </a:t>
            </a:r>
            <a:r>
              <a:rPr lang="en-US" altLang="zh-TW" dirty="0">
                <a:latin typeface="微軟正黑體" panose="020B0604030504040204" pitchFamily="34" charset="-120"/>
                <a:ea typeface="微軟正黑體" panose="020B0604030504040204" pitchFamily="34" charset="-120"/>
              </a:rPr>
              <a:t>holder 1</a:t>
            </a:r>
            <a:r>
              <a:rPr lang="zh-TW" altLang="en-US" dirty="0">
                <a:latin typeface="微軟正黑體" panose="020B0604030504040204" pitchFamily="34" charset="-120"/>
                <a:ea typeface="微軟正黑體" panose="020B0604030504040204" pitchFamily="34" charset="-120"/>
              </a:rPr>
              <a:t> 劇烈之現象吻合。</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p:txBody>
      </p:sp>
      <p:pic>
        <p:nvPicPr>
          <p:cNvPr id="6" name="內容版面配置區 5">
            <a:extLst>
              <a:ext uri="{FF2B5EF4-FFF2-40B4-BE49-F238E27FC236}">
                <a16:creationId xmlns:a16="http://schemas.microsoft.com/office/drawing/2014/main" id="{D2434CE2-C56E-6CB7-CB54-65412CC183DA}"/>
              </a:ext>
            </a:extLst>
          </p:cNvPr>
          <p:cNvPicPr>
            <a:picLocks noGrp="1" noChangeAspect="1"/>
          </p:cNvPicPr>
          <p:nvPr>
            <p:ph idx="1"/>
          </p:nvPr>
        </p:nvPicPr>
        <p:blipFill>
          <a:blip r:embed="rId2"/>
          <a:stretch>
            <a:fillRect/>
          </a:stretch>
        </p:blipFill>
        <p:spPr>
          <a:xfrm>
            <a:off x="595603" y="1655563"/>
            <a:ext cx="5702560" cy="2430645"/>
          </a:xfrm>
        </p:spPr>
      </p:pic>
      <p:pic>
        <p:nvPicPr>
          <p:cNvPr id="7" name="圖片 6">
            <a:extLst>
              <a:ext uri="{FF2B5EF4-FFF2-40B4-BE49-F238E27FC236}">
                <a16:creationId xmlns:a16="http://schemas.microsoft.com/office/drawing/2014/main" id="{805CC767-FC84-311D-BB13-319BE0081533}"/>
              </a:ext>
            </a:extLst>
          </p:cNvPr>
          <p:cNvPicPr>
            <a:picLocks noChangeAspect="1"/>
          </p:cNvPicPr>
          <p:nvPr/>
        </p:nvPicPr>
        <p:blipFill>
          <a:blip r:embed="rId3"/>
          <a:stretch>
            <a:fillRect/>
          </a:stretch>
        </p:blipFill>
        <p:spPr>
          <a:xfrm>
            <a:off x="595603" y="4432620"/>
            <a:ext cx="5702560" cy="2150580"/>
          </a:xfrm>
          <a:prstGeom prst="rect">
            <a:avLst/>
          </a:prstGeom>
        </p:spPr>
      </p:pic>
      <p:sp>
        <p:nvSpPr>
          <p:cNvPr id="9" name="文字方塊 8">
            <a:extLst>
              <a:ext uri="{FF2B5EF4-FFF2-40B4-BE49-F238E27FC236}">
                <a16:creationId xmlns:a16="http://schemas.microsoft.com/office/drawing/2014/main" id="{980036B9-23C7-8AB6-B47F-C2482BCA5241}"/>
              </a:ext>
            </a:extLst>
          </p:cNvPr>
          <p:cNvSpPr txBox="1"/>
          <p:nvPr/>
        </p:nvSpPr>
        <p:spPr>
          <a:xfrm>
            <a:off x="7023619" y="2581880"/>
            <a:ext cx="2782854" cy="461665"/>
          </a:xfrm>
          <a:prstGeom prst="rect">
            <a:avLst/>
          </a:prstGeom>
          <a:noFill/>
        </p:spPr>
        <p:txBody>
          <a:bodyPr wrap="square">
            <a:spAutoFit/>
          </a:bodyPr>
          <a:lstStyle/>
          <a:p>
            <a:r>
              <a:rPr kumimoji="1" lang="en-US" altLang="zh-TW" sz="2400" dirty="0">
                <a:latin typeface="微軟正黑體" panose="020B0604030504040204" pitchFamily="34" charset="-120"/>
                <a:ea typeface="微軟正黑體" panose="020B0604030504040204" pitchFamily="34" charset="-120"/>
              </a:rPr>
              <a:t>Holder</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1</a:t>
            </a:r>
            <a:r>
              <a:rPr kumimoji="1" lang="zh-TW" altLang="en-US" sz="2400" dirty="0">
                <a:latin typeface="微軟正黑體" panose="020B0604030504040204" pitchFamily="34" charset="-120"/>
                <a:ea typeface="微軟正黑體" panose="020B0604030504040204" pitchFamily="34" charset="-120"/>
              </a:rPr>
              <a:t> 液位變化</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67AE27-C93D-98E3-CB49-D83319742B05}"/>
              </a:ext>
            </a:extLst>
          </p:cNvPr>
          <p:cNvSpPr txBox="1"/>
          <p:nvPr/>
        </p:nvSpPr>
        <p:spPr>
          <a:xfrm>
            <a:off x="7023619" y="5277077"/>
            <a:ext cx="2782854" cy="461665"/>
          </a:xfrm>
          <a:prstGeom prst="rect">
            <a:avLst/>
          </a:prstGeom>
          <a:noFill/>
        </p:spPr>
        <p:txBody>
          <a:bodyPr wrap="square">
            <a:spAutoFit/>
          </a:bodyPr>
          <a:lstStyle/>
          <a:p>
            <a:r>
              <a:rPr kumimoji="1" lang="en-US" altLang="zh-TW" sz="2400" dirty="0">
                <a:latin typeface="微軟正黑體" panose="020B0604030504040204" pitchFamily="34" charset="-120"/>
                <a:ea typeface="微軟正黑體" panose="020B0604030504040204" pitchFamily="34" charset="-120"/>
              </a:rPr>
              <a:t>Holder</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2</a:t>
            </a:r>
            <a:r>
              <a:rPr kumimoji="1" lang="zh-TW" altLang="en-US" sz="2400" dirty="0">
                <a:latin typeface="微軟正黑體" panose="020B0604030504040204" pitchFamily="34" charset="-120"/>
                <a:ea typeface="微軟正黑體" panose="020B0604030504040204" pitchFamily="34" charset="-120"/>
              </a:rPr>
              <a:t> 液位變化</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3333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80DE3BB-8392-E40D-DD90-8CABC4B231F5}"/>
              </a:ext>
            </a:extLst>
          </p:cNvPr>
          <p:cNvSpPr txBox="1"/>
          <p:nvPr/>
        </p:nvSpPr>
        <p:spPr>
          <a:xfrm>
            <a:off x="595603" y="954842"/>
            <a:ext cx="11000793" cy="2149691"/>
          </a:xfrm>
          <a:prstGeom prst="rect">
            <a:avLst/>
          </a:prstGeom>
          <a:noFill/>
        </p:spPr>
        <p:txBody>
          <a:bodyPr wrap="square">
            <a:spAutoFit/>
          </a:bodyPr>
          <a:lstStyle/>
          <a:p>
            <a:pPr algn="l"/>
            <a:r>
              <a:rPr lang="zh-TW" altLang="en-US" dirty="0">
                <a:latin typeface="微軟正黑體" panose="020B0604030504040204" pitchFamily="34" charset="-120"/>
                <a:ea typeface="微軟正黑體" panose="020B0604030504040204" pitchFamily="34" charset="-120"/>
              </a:rPr>
              <a:t>同上頁所述，改成觀察 </a:t>
            </a:r>
            <a:r>
              <a:rPr lang="en-US" altLang="zh-TW" b="1" dirty="0">
                <a:latin typeface="微軟正黑體" panose="020B0604030504040204" pitchFamily="34" charset="-120"/>
                <a:ea typeface="微軟正黑體" panose="020B0604030504040204" pitchFamily="34" charset="-120"/>
              </a:rPr>
              <a:t>Holder_2</a:t>
            </a:r>
            <a:r>
              <a:rPr lang="zh-TW" altLang="en-US" dirty="0">
                <a:latin typeface="微軟正黑體" panose="020B0604030504040204" pitchFamily="34" charset="-120"/>
                <a:ea typeface="微軟正黑體" panose="020B0604030504040204" pitchFamily="34" charset="-120"/>
              </a:rPr>
              <a:t> 之情形：</a:t>
            </a:r>
            <a:endParaRPr lang="en-US" altLang="zh-TW" dirty="0">
              <a:latin typeface="微軟正黑體" panose="020B0604030504040204" pitchFamily="34" charset="-120"/>
              <a:ea typeface="微軟正黑體" panose="020B0604030504040204" pitchFamily="34" charset="-120"/>
            </a:endParaRPr>
          </a:p>
          <a:p>
            <a:pPr algn="l"/>
            <a:endParaRPr lang="en-US" altLang="zh-TW" sz="1100"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下圖一</a:t>
            </a:r>
            <a:r>
              <a:rPr lang="zh-TW" altLang="en-US" dirty="0">
                <a:latin typeface="微軟正黑體" panose="020B0604030504040204" pitchFamily="34" charset="-120"/>
                <a:ea typeface="微軟正黑體" panose="020B0604030504040204" pitchFamily="34" charset="-120"/>
              </a:rPr>
              <a:t>可發現，</a:t>
            </a:r>
            <a:r>
              <a:rPr lang="en-US" altLang="zh-TW" dirty="0">
                <a:latin typeface="微軟正黑體" panose="020B0604030504040204" pitchFamily="34" charset="-120"/>
                <a:ea typeface="微軟正黑體" panose="020B0604030504040204" pitchFamily="34" charset="-120"/>
              </a:rPr>
              <a:t>Lag </a:t>
            </a:r>
            <a:r>
              <a:rPr lang="zh-TW" altLang="en-US" dirty="0">
                <a:latin typeface="微軟正黑體" panose="020B0604030504040204" pitchFamily="34" charset="-120"/>
                <a:ea typeface="微軟正黑體" panose="020B0604030504040204" pitchFamily="34" charset="-120"/>
              </a:rPr>
              <a:t>在 </a:t>
            </a:r>
            <a:r>
              <a:rPr lang="en-US" altLang="zh-TW" b="1" dirty="0">
                <a:latin typeface="微軟正黑體" panose="020B0604030504040204" pitchFamily="34" charset="-120"/>
                <a:ea typeface="微軟正黑體" panose="020B0604030504040204" pitchFamily="34" charset="-120"/>
              </a:rPr>
              <a:t>50 </a:t>
            </a:r>
            <a:r>
              <a:rPr lang="zh-TW" altLang="en-US" b="1" dirty="0">
                <a:latin typeface="微軟正黑體" panose="020B0604030504040204" pitchFamily="34" charset="-120"/>
                <a:ea typeface="微軟正黑體" panose="020B0604030504040204" pitchFamily="34" charset="-120"/>
              </a:rPr>
              <a:t>分鐘內</a:t>
            </a:r>
            <a:r>
              <a:rPr lang="zh-TW" altLang="en-US" dirty="0">
                <a:latin typeface="微軟正黑體" panose="020B0604030504040204" pitchFamily="34" charset="-120"/>
                <a:ea typeface="微軟正黑體" panose="020B0604030504040204" pitchFamily="34" charset="-120"/>
              </a:rPr>
              <a:t>自相關係數皆</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0.8</a:t>
            </a:r>
            <a:r>
              <a:rPr lang="zh-TW" altLang="en-US" dirty="0">
                <a:latin typeface="微軟正黑體" panose="020B0604030504040204" pitchFamily="34" charset="-120"/>
                <a:ea typeface="微軟正黑體" panose="020B0604030504040204" pitchFamily="34" charset="-120"/>
              </a:rPr>
              <a:t>，呈現</a:t>
            </a:r>
            <a:r>
              <a:rPr lang="zh-TW" altLang="en-US" b="1" dirty="0">
                <a:latin typeface="微軟正黑體" panose="020B0604030504040204" pitchFamily="34" charset="-120"/>
                <a:ea typeface="微軟正黑體" panose="020B0604030504040204" pitchFamily="34" charset="-120"/>
              </a:rPr>
              <a:t>高度線性相關</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下圖二</a:t>
            </a:r>
            <a:r>
              <a:rPr lang="zh-TW" altLang="en-US" dirty="0">
                <a:latin typeface="微軟正黑體" panose="020B0604030504040204" pitchFamily="34" charset="-120"/>
                <a:ea typeface="微軟正黑體" panose="020B0604030504040204" pitchFamily="34" charset="-120"/>
              </a:rPr>
              <a:t>可發現，當 </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 約</a:t>
            </a:r>
            <a:r>
              <a:rPr lang="zh-TW" altLang="en-US" b="1" dirty="0">
                <a:latin typeface="微軟正黑體" panose="020B0604030504040204" pitchFamily="34" charset="-120"/>
                <a:ea typeface="微軟正黑體" panose="020B0604030504040204" pitchFamily="34" charset="-120"/>
              </a:rPr>
              <a:t>大於 </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小時</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自相關係數驟降</a:t>
            </a:r>
            <a:r>
              <a:rPr lang="zh-TW" altLang="en-US" dirty="0">
                <a:latin typeface="微軟正黑體" panose="020B0604030504040204" pitchFamily="34" charset="-120"/>
                <a:ea typeface="微軟正黑體" panose="020B0604030504040204" pitchFamily="34" charset="-120"/>
              </a:rPr>
              <a:t>，且</a:t>
            </a:r>
            <a:r>
              <a:rPr lang="zh-TW" altLang="en-US" b="1" dirty="0">
                <a:latin typeface="微軟正黑體" panose="020B0604030504040204" pitchFamily="34" charset="-120"/>
                <a:ea typeface="微軟正黑體" panose="020B0604030504040204" pitchFamily="34" charset="-120"/>
              </a:rPr>
              <a:t>小於 </a:t>
            </a:r>
            <a:r>
              <a:rPr lang="en-US" altLang="zh-TW" b="1" dirty="0">
                <a:latin typeface="微軟正黑體" panose="020B0604030504040204" pitchFamily="34" charset="-120"/>
                <a:ea typeface="微軟正黑體" panose="020B0604030504040204" pitchFamily="34" charset="-120"/>
              </a:rPr>
              <a:t>0.5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由</a:t>
            </a:r>
            <a:r>
              <a:rPr lang="zh-TW" altLang="en-US" b="1" dirty="0">
                <a:latin typeface="微軟正黑體" panose="020B0604030504040204" pitchFamily="34" charset="-120"/>
                <a:ea typeface="微軟正黑體" panose="020B0604030504040204" pitchFamily="34" charset="-120"/>
              </a:rPr>
              <a:t>下圖三</a:t>
            </a:r>
            <a:r>
              <a:rPr lang="zh-TW" altLang="en-US" dirty="0">
                <a:latin typeface="微軟正黑體" panose="020B0604030504040204" pitchFamily="34" charset="-120"/>
                <a:ea typeface="微軟正黑體" panose="020B0604030504040204" pitchFamily="34" charset="-120"/>
              </a:rPr>
              <a:t>可發現，</a:t>
            </a:r>
            <a:r>
              <a:rPr lang="zh-TW" altLang="en-US" b="1" dirty="0">
                <a:latin typeface="微軟正黑體" panose="020B0604030504040204" pitchFamily="34" charset="-120"/>
                <a:ea typeface="微軟正黑體" panose="020B0604030504040204" pitchFamily="34" charset="-120"/>
              </a:rPr>
              <a:t>自相關係數</a:t>
            </a:r>
            <a:r>
              <a:rPr lang="zh-TW" altLang="en-US" dirty="0">
                <a:latin typeface="微軟正黑體" panose="020B0604030504040204" pitchFamily="34" charset="-120"/>
                <a:ea typeface="微軟正黑體" panose="020B0604030504040204" pitchFamily="34" charset="-120"/>
              </a:rPr>
              <a:t>在第 </a:t>
            </a:r>
            <a:r>
              <a:rPr lang="en-US" altLang="zh-TW" dirty="0">
                <a:latin typeface="微軟正黑體" panose="020B0604030504040204" pitchFamily="34" charset="-120"/>
                <a:ea typeface="微軟正黑體" panose="020B0604030504040204" pitchFamily="34" charset="-120"/>
              </a:rPr>
              <a:t>0-1</a:t>
            </a:r>
            <a:r>
              <a:rPr lang="zh-TW" altLang="en-US" dirty="0">
                <a:latin typeface="微軟正黑體" panose="020B0604030504040204" pitchFamily="34" charset="-120"/>
                <a:ea typeface="微軟正黑體" panose="020B0604030504040204" pitchFamily="34" charset="-120"/>
              </a:rPr>
              <a:t> 天便明顯下降，且</a:t>
            </a:r>
            <a:r>
              <a:rPr lang="zh-TW" altLang="en-US" b="1" dirty="0">
                <a:latin typeface="微軟正黑體" panose="020B0604030504040204" pitchFamily="34" charset="-120"/>
                <a:ea typeface="微軟正黑體" panose="020B0604030504040204" pitchFamily="34" charset="-120"/>
              </a:rPr>
              <a:t>第 </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 天內</a:t>
            </a:r>
            <a:r>
              <a:rPr lang="zh-TW" altLang="en-US" dirty="0">
                <a:latin typeface="微軟正黑體" panose="020B0604030504040204" pitchFamily="34" charset="-120"/>
                <a:ea typeface="微軟正黑體" panose="020B0604030504040204" pitchFamily="34" charset="-120"/>
              </a:rPr>
              <a:t>之</a:t>
            </a:r>
            <a:r>
              <a:rPr lang="zh-TW" altLang="en-US" b="1" dirty="0">
                <a:latin typeface="微軟正黑體" panose="020B0604030504040204" pitchFamily="34" charset="-120"/>
                <a:ea typeface="微軟正黑體" panose="020B0604030504040204" pitchFamily="34" charset="-120"/>
              </a:rPr>
              <a:t>自相關係數幾乎小於 </a:t>
            </a:r>
            <a:r>
              <a:rPr lang="en-US" altLang="zh-TW" b="1" dirty="0">
                <a:latin typeface="微軟正黑體" panose="020B0604030504040204" pitchFamily="34" charset="-120"/>
                <a:ea typeface="微軟正黑體" panose="020B0604030504040204" pitchFamily="34" charset="-120"/>
              </a:rPr>
              <a:t>0.2</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l">
              <a:lnSpc>
                <a:spcPct val="150000"/>
              </a:lnSpc>
            </a:pPr>
            <a:r>
              <a:rPr lang="zh-TW" altLang="en-US" dirty="0">
                <a:latin typeface="微軟正黑體" panose="020B0604030504040204" pitchFamily="34" charset="-120"/>
                <a:ea typeface="微軟正黑體" panose="020B0604030504040204" pitchFamily="34" charset="-120"/>
              </a:rPr>
              <a:t>        近乎</a:t>
            </a:r>
            <a:r>
              <a:rPr lang="zh-TW" altLang="en-US" b="1" dirty="0">
                <a:latin typeface="微軟正黑體" panose="020B0604030504040204" pitchFamily="34" charset="-120"/>
                <a:ea typeface="微軟正黑體" panose="020B0604030504040204" pitchFamily="34" charset="-120"/>
              </a:rPr>
              <a:t>不再自相關。</a:t>
            </a:r>
            <a:endParaRPr lang="en-US" altLang="zh-TW" b="1" dirty="0">
              <a:latin typeface="微軟正黑體" panose="020B0604030504040204" pitchFamily="34" charset="-120"/>
              <a:ea typeface="微軟正黑體" panose="020B0604030504040204" pitchFamily="34" charset="-120"/>
            </a:endParaRPr>
          </a:p>
        </p:txBody>
      </p:sp>
      <p:sp>
        <p:nvSpPr>
          <p:cNvPr id="8" name="副標題 2">
            <a:extLst>
              <a:ext uri="{FF2B5EF4-FFF2-40B4-BE49-F238E27FC236}">
                <a16:creationId xmlns:a16="http://schemas.microsoft.com/office/drawing/2014/main" id="{69DA05A8-98AB-20C8-31EF-925F247F76D7}"/>
              </a:ext>
            </a:extLst>
          </p:cNvPr>
          <p:cNvSpPr txBox="1">
            <a:spLocks/>
          </p:cNvSpPr>
          <p:nvPr/>
        </p:nvSpPr>
        <p:spPr>
          <a:xfrm>
            <a:off x="180390" y="169186"/>
            <a:ext cx="12126940" cy="6904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4000" b="1" dirty="0">
                <a:latin typeface="微軟正黑體" panose="020B0604030504040204" pitchFamily="34" charset="-120"/>
                <a:ea typeface="微軟正黑體" panose="020B0604030504040204" pitchFamily="34" charset="-120"/>
              </a:rPr>
              <a:t>ACF(Autocorrelation Function)</a:t>
            </a:r>
            <a:r>
              <a:rPr lang="zh-TW" altLang="en-US" sz="4000" b="1" dirty="0">
                <a:latin typeface="微軟正黑體" panose="020B0604030504040204" pitchFamily="34" charset="-120"/>
                <a:ea typeface="微軟正黑體" panose="020B0604030504040204" pitchFamily="34" charset="-120"/>
              </a:rPr>
              <a:t>圖</a:t>
            </a:r>
            <a:r>
              <a:rPr lang="en-US" altLang="zh-TW" sz="4000" b="1" dirty="0">
                <a:latin typeface="微軟正黑體" panose="020B0604030504040204" pitchFamily="34" charset="-120"/>
                <a:ea typeface="微軟正黑體" panose="020B0604030504040204" pitchFamily="34" charset="-120"/>
              </a:rPr>
              <a:t>-Holder </a:t>
            </a:r>
            <a:r>
              <a:rPr lang="zh-TW" altLang="en-US" sz="4000" b="1" dirty="0">
                <a:latin typeface="微軟正黑體" panose="020B0604030504040204" pitchFamily="34" charset="-120"/>
                <a:ea typeface="微軟正黑體" panose="020B0604030504040204" pitchFamily="34" charset="-120"/>
              </a:rPr>
              <a:t>２</a:t>
            </a:r>
            <a:r>
              <a:rPr lang="en-US" altLang="zh-TW" sz="4000" b="1" dirty="0">
                <a:latin typeface="微軟正黑體" panose="020B0604030504040204" pitchFamily="34" charset="-120"/>
                <a:ea typeface="微軟正黑體" panose="020B0604030504040204" pitchFamily="34" charset="-120"/>
              </a:rPr>
              <a:t>_V0</a:t>
            </a:r>
          </a:p>
        </p:txBody>
      </p:sp>
      <p:sp>
        <p:nvSpPr>
          <p:cNvPr id="9" name="文字方塊 8">
            <a:extLst>
              <a:ext uri="{FF2B5EF4-FFF2-40B4-BE49-F238E27FC236}">
                <a16:creationId xmlns:a16="http://schemas.microsoft.com/office/drawing/2014/main" id="{69D13988-9CD4-0A76-1E7F-C6103651E795}"/>
              </a:ext>
            </a:extLst>
          </p:cNvPr>
          <p:cNvSpPr txBox="1"/>
          <p:nvPr/>
        </p:nvSpPr>
        <p:spPr>
          <a:xfrm>
            <a:off x="2582247" y="6206320"/>
            <a:ext cx="683467" cy="369332"/>
          </a:xfrm>
          <a:prstGeom prst="rect">
            <a:avLst/>
          </a:prstGeom>
          <a:noFill/>
        </p:spPr>
        <p:txBody>
          <a:bodyPr wrap="square">
            <a:spAutoFit/>
          </a:bodyPr>
          <a:lstStyle/>
          <a:p>
            <a:r>
              <a:rPr lang="zh-TW" altLang="en-US" b="1">
                <a:latin typeface="微軟正黑體" panose="020B0604030504040204" pitchFamily="34" charset="-120"/>
                <a:ea typeface="微軟正黑體" panose="020B0604030504040204" pitchFamily="34" charset="-120"/>
              </a:rPr>
              <a:t>圖一</a:t>
            </a:r>
            <a:endParaRPr lang="zh-TW" altLang="en-US" dirty="0"/>
          </a:p>
        </p:txBody>
      </p:sp>
      <p:sp>
        <p:nvSpPr>
          <p:cNvPr id="11" name="文字方塊 10">
            <a:extLst>
              <a:ext uri="{FF2B5EF4-FFF2-40B4-BE49-F238E27FC236}">
                <a16:creationId xmlns:a16="http://schemas.microsoft.com/office/drawing/2014/main" id="{F596DB32-A1FD-66ED-B478-177D4D3C9143}"/>
              </a:ext>
            </a:extLst>
          </p:cNvPr>
          <p:cNvSpPr txBox="1"/>
          <p:nvPr/>
        </p:nvSpPr>
        <p:spPr>
          <a:xfrm>
            <a:off x="5801309"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圖二</a:t>
            </a:r>
            <a:endParaRPr lang="zh-TW" altLang="en-US" dirty="0"/>
          </a:p>
        </p:txBody>
      </p:sp>
      <p:sp>
        <p:nvSpPr>
          <p:cNvPr id="12" name="文字方塊 11">
            <a:extLst>
              <a:ext uri="{FF2B5EF4-FFF2-40B4-BE49-F238E27FC236}">
                <a16:creationId xmlns:a16="http://schemas.microsoft.com/office/drawing/2014/main" id="{BC37321E-49C4-8DB4-A308-8B600BBC0DE2}"/>
              </a:ext>
            </a:extLst>
          </p:cNvPr>
          <p:cNvSpPr txBox="1"/>
          <p:nvPr/>
        </p:nvSpPr>
        <p:spPr>
          <a:xfrm>
            <a:off x="8926288" y="6206320"/>
            <a:ext cx="683467" cy="369332"/>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圖三</a:t>
            </a:r>
            <a:endParaRPr lang="zh-TW" altLang="en-US" dirty="0"/>
          </a:p>
        </p:txBody>
      </p:sp>
      <p:pic>
        <p:nvPicPr>
          <p:cNvPr id="3" name="圖片 2">
            <a:extLst>
              <a:ext uri="{FF2B5EF4-FFF2-40B4-BE49-F238E27FC236}">
                <a16:creationId xmlns:a16="http://schemas.microsoft.com/office/drawing/2014/main" id="{94396BA3-4DBD-8FE9-15E8-40A1747A485D}"/>
              </a:ext>
            </a:extLst>
          </p:cNvPr>
          <p:cNvPicPr>
            <a:picLocks noChangeAspect="1"/>
          </p:cNvPicPr>
          <p:nvPr/>
        </p:nvPicPr>
        <p:blipFill>
          <a:blip r:embed="rId2"/>
          <a:stretch>
            <a:fillRect/>
          </a:stretch>
        </p:blipFill>
        <p:spPr>
          <a:xfrm>
            <a:off x="1333499" y="3031320"/>
            <a:ext cx="9525000" cy="3175000"/>
          </a:xfrm>
          <a:prstGeom prst="rect">
            <a:avLst/>
          </a:prstGeom>
        </p:spPr>
      </p:pic>
    </p:spTree>
    <p:extLst>
      <p:ext uri="{BB962C8B-B14F-4D97-AF65-F5344CB8AC3E}">
        <p14:creationId xmlns:p14="http://schemas.microsoft.com/office/powerpoint/2010/main" val="40192951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0999" y="2836477"/>
            <a:ext cx="10515600" cy="1325563"/>
          </a:xfrm>
        </p:spPr>
        <p:txBody>
          <a:bodyPr>
            <a:normAutofit/>
          </a:bodyPr>
          <a:lstStyle/>
          <a:p>
            <a:pPr algn="ctr"/>
            <a:r>
              <a:rPr lang="en-US" altLang="zh-TW" sz="6000" dirty="0"/>
              <a:t>RNN</a:t>
            </a:r>
            <a:endParaRPr lang="zh-TW" altLang="en-US" sz="6000" dirty="0"/>
          </a:p>
        </p:txBody>
      </p:sp>
    </p:spTree>
    <p:extLst>
      <p:ext uri="{BB962C8B-B14F-4D97-AF65-F5344CB8AC3E}">
        <p14:creationId xmlns:p14="http://schemas.microsoft.com/office/powerpoint/2010/main" val="2763011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找</a:t>
            </a:r>
            <a:r>
              <a:rPr lang="en-US" altLang="zh-TW" sz="3200" b="1" dirty="0">
                <a:latin typeface="微軟正黑體" panose="020B0604030504040204" pitchFamily="34" charset="-120"/>
                <a:ea typeface="微軟正黑體" panose="020B0604030504040204" pitchFamily="34" charset="-120"/>
              </a:rPr>
              <a:t>pattern</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53BE3F4-6106-4BD4-90F8-0C4D352B3791}"/>
                  </a:ext>
                </a:extLst>
              </p:cNvPr>
              <p:cNvSpPr txBox="1"/>
              <p:nvPr/>
            </p:nvSpPr>
            <p:spPr>
              <a:xfrm>
                <a:off x="748741" y="4263907"/>
                <a:ext cx="10579659" cy="1483355"/>
              </a:xfrm>
              <a:prstGeom prst="rect">
                <a:avLst/>
              </a:prstGeom>
              <a:noFill/>
            </p:spPr>
            <p:txBody>
              <a:bodyPr wrap="square">
                <a:spAutoFit/>
              </a:bodyPr>
              <a:lstStyle/>
              <a:p>
                <a:pPr algn="l"/>
                <a:r>
                  <a:rPr lang="en-US" altLang="zh-TW" sz="1800" dirty="0">
                    <a:latin typeface="微軟正黑體" panose="020B0604030504040204" pitchFamily="34" charset="-120"/>
                    <a:ea typeface="微軟正黑體" panose="020B0604030504040204" pitchFamily="34" charset="-120"/>
                  </a:rPr>
                  <a:t>Local model </a:t>
                </a:r>
                <a:r>
                  <a:rPr lang="zh-TW" altLang="en-US" sz="1800" dirty="0">
                    <a:latin typeface="微軟正黑體" panose="020B0604030504040204" pitchFamily="34" charset="-120"/>
                    <a:ea typeface="微軟正黑體" panose="020B0604030504040204" pitchFamily="34" charset="-120"/>
                  </a:rPr>
                  <a:t>的參數向量可以分為兩種</a:t>
                </a:r>
                <a:r>
                  <a:rPr lang="zh-TW" altLang="en-US" dirty="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800" dirty="0">
                    <a:latin typeface="微軟正黑體" panose="020B0604030504040204" pitchFamily="34" charset="-120"/>
                    <a:ea typeface="微軟正黑體" panose="020B0604030504040204" pitchFamily="34" charset="-120"/>
                  </a:rPr>
                  <a:t>自相關預測方法：</a:t>
                </a:r>
                <a:r>
                  <a:rPr lang="en-US" altLang="zh-TW" sz="1800" dirty="0" err="1">
                    <a:latin typeface="微軟正黑體" panose="020B0604030504040204" pitchFamily="34" charset="-120"/>
                    <a:ea typeface="微軟正黑體" panose="020B0604030504040204" pitchFamily="34" charset="-120"/>
                  </a:rPr>
                  <a:t>kNN</a:t>
                </a:r>
                <a:r>
                  <a:rPr lang="zh-TW" altLang="en-US" sz="1800" dirty="0">
                    <a:latin typeface="微軟正黑體" panose="020B0604030504040204" pitchFamily="34" charset="-120"/>
                    <a:ea typeface="微軟正黑體" panose="020B0604030504040204" pitchFamily="34" charset="-120"/>
                  </a:rPr>
                  <a:t>找出的資料集只包含</a:t>
                </a:r>
                <a:r>
                  <a:rPr lang="en-US" altLang="zh-TW" sz="1800" dirty="0">
                    <a:latin typeface="微軟正黑體" panose="020B0604030504040204" pitchFamily="34" charset="-120"/>
                    <a:ea typeface="微軟正黑體" panose="020B0604030504040204" pitchFamily="34" charset="-120"/>
                  </a:rPr>
                  <a:t>Y</a:t>
                </a:r>
                <a:r>
                  <a:rPr lang="zh-TW" altLang="en-US" sz="1800" dirty="0">
                    <a:latin typeface="微軟正黑體" panose="020B0604030504040204" pitchFamily="34" charset="-120"/>
                    <a:ea typeface="微軟正黑體" panose="020B0604030504040204" pitchFamily="34" charset="-120"/>
                  </a:rPr>
                  <a:t>的數值</a:t>
                </a:r>
                <a:endParaRPr lang="en-US" altLang="zh-TW" sz="1800"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dirty="0">
                    <a:latin typeface="微軟正黑體" panose="020B0604030504040204" pitchFamily="34" charset="-120"/>
                    <a:ea typeface="微軟正黑體" panose="020B0604030504040204" pitchFamily="34" charset="-120"/>
                  </a:rPr>
                  <a:t>複迴歸預測方法：</a:t>
                </a:r>
                <a:r>
                  <a:rPr lang="en-US" altLang="zh-TW" dirty="0" err="1">
                    <a:latin typeface="微軟正黑體" panose="020B0604030504040204" pitchFamily="34" charset="-120"/>
                    <a:ea typeface="微軟正黑體" panose="020B0604030504040204" pitchFamily="34" charset="-120"/>
                  </a:rPr>
                  <a:t>kNN</a:t>
                </a:r>
                <a:r>
                  <a:rPr lang="zh-TW" altLang="en-US" dirty="0">
                    <a:latin typeface="微軟正黑體" panose="020B0604030504040204" pitchFamily="34" charset="-120"/>
                    <a:ea typeface="微軟正黑體" panose="020B0604030504040204" pitchFamily="34" charset="-120"/>
                  </a:rPr>
                  <a:t>不只考慮歷史資料與</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i="1">
                            <a:latin typeface="Cambria Math" panose="02040503050406030204" pitchFamily="18" charset="0"/>
                            <a:ea typeface="微軟正黑體" panose="020B0604030504040204" pitchFamily="34" charset="-120"/>
                          </a:rPr>
                          <m:t>Y</m:t>
                        </m:r>
                      </m:e>
                      <m:sub>
                        <m:r>
                          <a:rPr lang="en-US" altLang="zh-TW" i="1">
                            <a:latin typeface="Cambria Math" panose="02040503050406030204" pitchFamily="18" charset="0"/>
                            <a:ea typeface="微軟正黑體" panose="020B0604030504040204" pitchFamily="34" charset="-120"/>
                          </a:rPr>
                          <m:t>𝑡</m:t>
                        </m:r>
                      </m:sub>
                    </m:sSub>
                    <m:r>
                      <a:rPr lang="zh-TW" altLang="en-US" i="1">
                        <a:latin typeface="Cambria Math" panose="02040503050406030204" pitchFamily="18" charset="0"/>
                        <a:ea typeface="微軟正黑體" panose="020B0604030504040204" pitchFamily="34" charset="-120"/>
                      </a:rPr>
                      <m:t>前</m:t>
                    </m:r>
                  </m:oMath>
                </a14:m>
                <a:r>
                  <a:rPr lang="en-US" altLang="zh-TW" dirty="0">
                    <a:latin typeface="微軟正黑體" panose="020B0604030504040204" pitchFamily="34" charset="-120"/>
                    <a:ea typeface="微軟正黑體" panose="020B0604030504040204" pitchFamily="34" charset="-120"/>
                  </a:rPr>
                  <a:t>q</a:t>
                </a:r>
                <a:r>
                  <a:rPr lang="zh-TW" altLang="en-US" dirty="0">
                    <a:latin typeface="微軟正黑體" panose="020B0604030504040204" pitchFamily="34" charset="-120"/>
                    <a:ea typeface="微軟正黑體" panose="020B0604030504040204" pitchFamily="34" charset="-120"/>
                  </a:rPr>
                  <a:t>分鐘的相似度，更</a:t>
                </a:r>
                <a14:m>
                  <m:oMath xmlns:m="http://schemas.openxmlformats.org/officeDocument/2006/math">
                    <m:r>
                      <a:rPr lang="zh-TW" altLang="en-US" i="1" smtClean="0">
                        <a:latin typeface="Cambria Math" panose="02040503050406030204" pitchFamily="18" charset="0"/>
                        <a:ea typeface="微軟正黑體" panose="020B0604030504040204" pitchFamily="34" charset="-120"/>
                      </a:rPr>
                      <m:t>考慮</m:t>
                    </m:r>
                    <m:r>
                      <a:rPr lang="zh-TW" altLang="en-US" i="1">
                        <a:latin typeface="Cambria Math" panose="02040503050406030204" pitchFamily="18" charset="0"/>
                        <a:ea typeface="微軟正黑體" panose="020B0604030504040204" pitchFamily="34" charset="-120"/>
                      </a:rPr>
                      <m:t>與</m:t>
                    </m:r>
                    <m:sSub>
                      <m:sSubPr>
                        <m:ctrlPr>
                          <a:rPr lang="en-US" altLang="zh-TW" sz="1800" b="0" i="1" smtClean="0">
                            <a:latin typeface="Cambria Math" panose="02040503050406030204" pitchFamily="18" charset="0"/>
                            <a:ea typeface="微軟正黑體" panose="020B0604030504040204" pitchFamily="34" charset="-120"/>
                          </a:rPr>
                        </m:ctrlPr>
                      </m:sSubPr>
                      <m:e>
                        <m:r>
                          <m:rPr>
                            <m:sty m:val="p"/>
                          </m:rPr>
                          <a:rPr lang="en-US" altLang="zh-TW" sz="1800" i="1">
                            <a:latin typeface="Cambria Math" panose="02040503050406030204" pitchFamily="18" charset="0"/>
                            <a:ea typeface="微軟正黑體" panose="020B0604030504040204" pitchFamily="34" charset="-120"/>
                          </a:rPr>
                          <m:t>Y</m:t>
                        </m:r>
                      </m:e>
                      <m:sub>
                        <m:r>
                          <a:rPr lang="en-US" altLang="zh-TW" sz="1800" b="0" i="1" smtClean="0">
                            <a:latin typeface="Cambria Math" panose="02040503050406030204" pitchFamily="18" charset="0"/>
                            <a:ea typeface="微軟正黑體" panose="020B0604030504040204" pitchFamily="34" charset="-120"/>
                          </a:rPr>
                          <m:t>𝑡</m:t>
                        </m:r>
                      </m:sub>
                    </m:sSub>
                    <m:r>
                      <a:rPr lang="zh-TW" altLang="en-US" i="1" smtClean="0">
                        <a:latin typeface="Cambria Math" panose="02040503050406030204" pitchFamily="18" charset="0"/>
                        <a:ea typeface="微軟正黑體" panose="020B0604030504040204" pitchFamily="34" charset="-120"/>
                      </a:rPr>
                      <m:t>前</m:t>
                    </m:r>
                    <m:r>
                      <m:rPr>
                        <m:nor/>
                      </m:rPr>
                      <a:rPr lang="en-US" altLang="zh-TW" dirty="0">
                        <a:latin typeface="微軟正黑體" panose="020B0604030504040204" pitchFamily="34" charset="-120"/>
                        <a:ea typeface="微軟正黑體" panose="020B0604030504040204" pitchFamily="34" charset="-120"/>
                      </a:rPr>
                      <m:t>q</m:t>
                    </m:r>
                    <m:r>
                      <m:rPr>
                        <m:nor/>
                      </m:rPr>
                      <a:rPr lang="zh-TW" altLang="en-US" dirty="0">
                        <a:latin typeface="微軟正黑體" panose="020B0604030504040204" pitchFamily="34" charset="-120"/>
                        <a:ea typeface="微軟正黑體" panose="020B0604030504040204" pitchFamily="34" charset="-120"/>
                      </a:rPr>
                      <m:t>分鐘</m:t>
                    </m:r>
                  </m:oMath>
                </a14:m>
                <a:r>
                  <a:rPr lang="zh-TW" altLang="en-US" sz="1800" dirty="0">
                    <a:latin typeface="微軟正黑體" panose="020B0604030504040204" pitchFamily="34" charset="-120"/>
                    <a:ea typeface="微軟正黑體" panose="020B0604030504040204" pitchFamily="34" charset="-120"/>
                  </a:rPr>
                  <a:t>時</a:t>
                </a:r>
                <a:r>
                  <a:rPr lang="zh-TW" altLang="en-US" dirty="0">
                    <a:latin typeface="微軟正黑體" panose="020B0604030504040204" pitchFamily="34" charset="-120"/>
                    <a:ea typeface="微軟正黑體" panose="020B0604030504040204" pitchFamily="34" charset="-120"/>
                  </a:rPr>
                  <a:t>其他變數（</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）的</a:t>
                </a:r>
                <a:r>
                  <a:rPr lang="zh-TW" altLang="en-US" sz="1800" dirty="0">
                    <a:latin typeface="微軟正黑體" panose="020B0604030504040204" pitchFamily="34" charset="-120"/>
                    <a:ea typeface="微軟正黑體" panose="020B0604030504040204" pitchFamily="34" charset="-120"/>
                  </a:rPr>
                  <a:t>相似度</a:t>
                </a:r>
                <a:endParaRPr lang="en-US" altLang="zh-TW" sz="1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上述兩預測方法需要的資料模型差別只在於前者只有</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，而後者則有</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與</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值。</a:t>
                </a:r>
                <a:endParaRPr lang="en-US" altLang="zh-TW" sz="1800" dirty="0">
                  <a:latin typeface="微軟正黑體" panose="020B0604030504040204" pitchFamily="34" charset="-120"/>
                  <a:ea typeface="微軟正黑體" panose="020B0604030504040204" pitchFamily="34" charset="-120"/>
                </a:endParaRPr>
              </a:p>
            </p:txBody>
          </p:sp>
        </mc:Choice>
        <mc:Fallback xmlns="">
          <p:sp>
            <p:nvSpPr>
              <p:cNvPr id="8" name="文字方塊 7">
                <a:extLst>
                  <a:ext uri="{FF2B5EF4-FFF2-40B4-BE49-F238E27FC236}">
                    <a16:creationId xmlns:a16="http://schemas.microsoft.com/office/drawing/2014/main" id="{D53BE3F4-6106-4BD4-90F8-0C4D352B3791}"/>
                  </a:ext>
                </a:extLst>
              </p:cNvPr>
              <p:cNvSpPr txBox="1">
                <a:spLocks noRot="1" noChangeAspect="1" noMove="1" noResize="1" noEditPoints="1" noAdjustHandles="1" noChangeArrowheads="1" noChangeShapeType="1" noTextEdit="1"/>
              </p:cNvSpPr>
              <p:nvPr/>
            </p:nvSpPr>
            <p:spPr>
              <a:xfrm>
                <a:off x="748741" y="4263907"/>
                <a:ext cx="10579659" cy="1483355"/>
              </a:xfrm>
              <a:prstGeom prst="rect">
                <a:avLst/>
              </a:prstGeom>
              <a:blipFill>
                <a:blip r:embed="rId3"/>
                <a:stretch>
                  <a:fillRect l="-634" t="-2049" r="-2594" b="-5328"/>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DE67187D-7AFE-420B-9B18-9345899AC1C6}"/>
              </a:ext>
            </a:extLst>
          </p:cNvPr>
          <p:cNvPicPr>
            <a:picLocks noChangeAspect="1"/>
          </p:cNvPicPr>
          <p:nvPr/>
        </p:nvPicPr>
        <p:blipFill>
          <a:blip r:embed="rId4"/>
          <a:stretch>
            <a:fillRect/>
          </a:stretch>
        </p:blipFill>
        <p:spPr>
          <a:xfrm>
            <a:off x="8117583" y="1253285"/>
            <a:ext cx="3550316" cy="2743426"/>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E88968BB-9A72-48E8-A49D-B80967CD0590}"/>
                  </a:ext>
                </a:extLst>
              </p:cNvPr>
              <p:cNvSpPr>
                <a:spLocks noGrp="1"/>
              </p:cNvSpPr>
              <p:nvPr>
                <p:ph type="subTitle" idx="1"/>
              </p:nvPr>
            </p:nvSpPr>
            <p:spPr>
              <a:xfrm>
                <a:off x="748741" y="1253285"/>
                <a:ext cx="7368842" cy="301062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目的：</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找出和當前欲預測時段有相似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的歷史資料，作為後續訓練的資料集，如右圖所示。</a:t>
                </a:r>
                <a:endParaRPr lang="en-US" altLang="zh-TW" sz="2000" dirty="0">
                  <a:latin typeface="微軟正黑體" panose="020B0604030504040204" pitchFamily="34" charset="-120"/>
                  <a:ea typeface="微軟正黑體" panose="020B0604030504040204" pitchFamily="34" charset="-120"/>
                </a:endParaRPr>
              </a:p>
              <a:p>
                <a:pPr algn="l"/>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假設我們想要預測液位</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Y</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，當前資料為</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zh-TW" altLang="zh-TW" sz="2000" i="1" kern="1200">
                        <a:solidFill>
                          <a:srgbClr val="000000"/>
                        </a:solidFill>
                        <a:effectLst/>
                        <a:latin typeface="Cambria Math" panose="02040503050406030204" pitchFamily="18" charset="0"/>
                        <a:ea typeface="微軟正黑體" panose="020B0604030504040204" pitchFamily="34" charset="-120"/>
                        <a:cs typeface="+mn-cs"/>
                      </a:rPr>
                      <m:t>，</m:t>
                    </m:r>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想要預測</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n</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分鐘後</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m:t>
                        </m:r>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𝑛</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的數值，取</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前面</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q</a:t>
                </a:r>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分鐘的數值作為當前</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cs typeface="+mn-cs"/>
                          </a:rPr>
                          <m:t>𝑡</m:t>
                        </m:r>
                      </m:sub>
                    </m:sSub>
                  </m:oMath>
                </a14:m>
                <a:r>
                  <a:rPr lang="zh-TW" altLang="zh-TW" sz="2000" kern="1200" dirty="0">
                    <a:solidFill>
                      <a:srgbClr val="000000"/>
                    </a:solidFill>
                    <a:effectLst/>
                    <a:latin typeface="微軟正黑體" panose="020B0604030504040204" pitchFamily="34" charset="-120"/>
                    <a:ea typeface="微軟正黑體" panose="020B0604030504040204" pitchFamily="34" charset="-120"/>
                    <a:cs typeface="+mn-cs"/>
                  </a:rPr>
                  <a:t>的特徵參數</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a:t>
                </a:r>
                <a:r>
                  <a:rPr lang="en-US" altLang="zh-TW" sz="2000" kern="1200" dirty="0">
                    <a:solidFill>
                      <a:srgbClr val="000000"/>
                    </a:solidFill>
                    <a:effectLst/>
                    <a:latin typeface="微軟正黑體" panose="020B0604030504040204" pitchFamily="34" charset="-120"/>
                    <a:ea typeface="微軟正黑體" panose="020B0604030504040204" pitchFamily="34" charset="-120"/>
                    <a:cs typeface="+mn-cs"/>
                  </a:rPr>
                  <a:t>Pattern retrieval </a:t>
                </a:r>
                <a:r>
                  <a:rPr lang="zh-TW" altLang="en-US" sz="2000" kern="1200" dirty="0">
                    <a:solidFill>
                      <a:srgbClr val="000000"/>
                    </a:solidFill>
                    <a:effectLst/>
                    <a:latin typeface="微軟正黑體" panose="020B0604030504040204" pitchFamily="34" charset="-120"/>
                    <a:ea typeface="微軟正黑體" panose="020B0604030504040204" pitchFamily="34" charset="-120"/>
                    <a:cs typeface="+mn-cs"/>
                  </a:rPr>
                  <a:t>就是在尋找歷史資料中與</a:t>
                </a:r>
                <a14:m>
                  <m:oMath xmlns:m="http://schemas.openxmlformats.org/officeDocument/2006/math">
                    <m:sSub>
                      <m:sSubPr>
                        <m:ctrlPr>
                          <a:rPr lang="en-US" altLang="zh-TW" sz="1600" i="1">
                            <a:solidFill>
                              <a:srgbClr val="000000"/>
                            </a:solidFill>
                            <a:latin typeface="Cambria Math" panose="02040503050406030204" pitchFamily="18" charset="0"/>
                            <a:ea typeface="微軟正黑體" panose="020B0604030504040204" pitchFamily="34" charset="-120"/>
                          </a:rPr>
                        </m:ctrlPr>
                      </m:sSubPr>
                      <m:e>
                        <m:r>
                          <m:rPr>
                            <m:sty m:val="p"/>
                          </m:rPr>
                          <a:rPr lang="en-US" altLang="zh-TW" sz="1600" i="1">
                            <a:solidFill>
                              <a:srgbClr val="000000"/>
                            </a:solidFill>
                            <a:latin typeface="Cambria Math" panose="02040503050406030204" pitchFamily="18" charset="0"/>
                            <a:ea typeface="微軟正黑體" panose="020B0604030504040204" pitchFamily="34" charset="-120"/>
                          </a:rPr>
                          <m:t>Y</m:t>
                        </m:r>
                      </m:e>
                      <m:sub>
                        <m:r>
                          <a:rPr lang="en-US" altLang="zh-TW" sz="1600" i="1">
                            <a:solidFill>
                              <a:srgbClr val="000000"/>
                            </a:solidFill>
                            <a:latin typeface="Cambria Math" panose="02040503050406030204" pitchFamily="18" charset="0"/>
                            <a:ea typeface="微軟正黑體" panose="020B0604030504040204" pitchFamily="34" charset="-120"/>
                          </a:rPr>
                          <m:t>𝑡</m:t>
                        </m:r>
                      </m:sub>
                    </m:sSub>
                  </m:oMath>
                </a14:m>
                <a:r>
                  <a:rPr lang="zh-TW" altLang="en-US" sz="2000" dirty="0">
                    <a:latin typeface="微軟正黑體" panose="020B0604030504040204" pitchFamily="34" charset="-120"/>
                    <a:ea typeface="微軟正黑體" panose="020B0604030504040204" pitchFamily="34" charset="-120"/>
                  </a:rPr>
                  <a:t>前</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分鐘有相似特徵（距離較近）的資料。</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演算法找出距離最近的</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筆資料</a:t>
                </a:r>
              </a:p>
            </p:txBody>
          </p:sp>
        </mc:Choice>
        <mc:Fallback xmlns="">
          <p:sp>
            <p:nvSpPr>
              <p:cNvPr id="14" name="副標題 2">
                <a:extLst>
                  <a:ext uri="{FF2B5EF4-FFF2-40B4-BE49-F238E27FC236}">
                    <a16:creationId xmlns:a16="http://schemas.microsoft.com/office/drawing/2014/main" id="{E88968BB-9A72-48E8-A49D-B80967CD0590}"/>
                  </a:ext>
                </a:extLst>
              </p:cNvPr>
              <p:cNvSpPr>
                <a:spLocks noGrp="1" noRot="1" noChangeAspect="1" noMove="1" noResize="1" noEditPoints="1" noAdjustHandles="1" noChangeArrowheads="1" noChangeShapeType="1" noTextEdit="1"/>
              </p:cNvSpPr>
              <p:nvPr>
                <p:ph type="subTitle" idx="1"/>
              </p:nvPr>
            </p:nvSpPr>
            <p:spPr>
              <a:xfrm>
                <a:off x="748741" y="1253285"/>
                <a:ext cx="7368842" cy="3010622"/>
              </a:xfrm>
              <a:blipFill>
                <a:blip r:embed="rId5"/>
                <a:stretch>
                  <a:fillRect l="-1033" t="-168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44EF61DB-2064-7E98-BA46-9A186C96A477}"/>
              </a:ext>
            </a:extLst>
          </p:cNvPr>
          <p:cNvSpPr>
            <a:spLocks noGrp="1"/>
          </p:cNvSpPr>
          <p:nvPr>
            <p:ph type="sldNum" sz="quarter" idx="12"/>
          </p:nvPr>
        </p:nvSpPr>
        <p:spPr/>
        <p:txBody>
          <a:bodyPr/>
          <a:lstStyle/>
          <a:p>
            <a:fld id="{C3836E5B-D4B7-FA44-A0C9-2630295C2636}" type="slidenum">
              <a:rPr kumimoji="1" lang="zh-TW" altLang="en-US" smtClean="0"/>
              <a:t>16</a:t>
            </a:fld>
            <a:endParaRPr kumimoji="1" lang="zh-TW" altLang="en-US"/>
          </a:p>
        </p:txBody>
      </p:sp>
    </p:spTree>
    <p:extLst>
      <p:ext uri="{BB962C8B-B14F-4D97-AF65-F5344CB8AC3E}">
        <p14:creationId xmlns:p14="http://schemas.microsoft.com/office/powerpoint/2010/main" val="3110116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951279"/>
            <a:ext cx="10515600" cy="1068259"/>
          </a:xfrm>
        </p:spPr>
        <p:txBody>
          <a:bodyPr/>
          <a:lstStyle/>
          <a:p>
            <a:r>
              <a:rPr lang="zh-TW" altLang="en-US" dirty="0"/>
              <a:t>參數選擇</a:t>
            </a:r>
          </a:p>
        </p:txBody>
      </p:sp>
      <p:sp>
        <p:nvSpPr>
          <p:cNvPr id="3" name="內容版面配置區 2"/>
          <p:cNvSpPr>
            <a:spLocks noGrp="1"/>
          </p:cNvSpPr>
          <p:nvPr>
            <p:ph idx="1"/>
          </p:nvPr>
        </p:nvSpPr>
        <p:spPr>
          <a:xfrm>
            <a:off x="838200" y="2019538"/>
            <a:ext cx="10515600" cy="4743579"/>
          </a:xfrm>
        </p:spPr>
        <p:txBody>
          <a:bodyPr>
            <a:normAutofit fontScale="92500"/>
          </a:bodyPr>
          <a:lstStyle/>
          <a:p>
            <a:pPr>
              <a:lnSpc>
                <a:spcPct val="200000"/>
              </a:lnSpc>
            </a:pPr>
            <a:r>
              <a:rPr lang="en-US" altLang="zh-TW" dirty="0"/>
              <a:t>Epoch</a:t>
            </a:r>
            <a:r>
              <a:rPr lang="zh-TW" altLang="en-US" dirty="0"/>
              <a:t>設定</a:t>
            </a:r>
            <a:r>
              <a:rPr lang="en-US" altLang="zh-TW" dirty="0"/>
              <a:t>200</a:t>
            </a:r>
            <a:r>
              <a:rPr lang="zh-TW" altLang="en-US" dirty="0"/>
              <a:t>，可確保</a:t>
            </a:r>
            <a:r>
              <a:rPr lang="en-US" altLang="zh-TW" dirty="0"/>
              <a:t>testing error</a:t>
            </a:r>
            <a:r>
              <a:rPr lang="zh-TW" altLang="en-US" dirty="0"/>
              <a:t>以及</a:t>
            </a:r>
            <a:r>
              <a:rPr lang="en-US" altLang="zh-TW" dirty="0"/>
              <a:t>training error</a:t>
            </a:r>
            <a:r>
              <a:rPr lang="zh-TW" altLang="en-US" dirty="0"/>
              <a:t>都可以收斂</a:t>
            </a:r>
            <a:endParaRPr lang="en-US" altLang="zh-TW" dirty="0"/>
          </a:p>
          <a:p>
            <a:pPr>
              <a:lnSpc>
                <a:spcPct val="200000"/>
              </a:lnSpc>
            </a:pPr>
            <a:r>
              <a:rPr lang="en-US" altLang="zh-TW" dirty="0"/>
              <a:t>Learning rate</a:t>
            </a:r>
            <a:r>
              <a:rPr lang="zh-TW" altLang="en-US" dirty="0"/>
              <a:t>嘗試過</a:t>
            </a:r>
            <a:r>
              <a:rPr lang="en-US" altLang="zh-TW" dirty="0"/>
              <a:t>0.1, 0.01, 0.001</a:t>
            </a:r>
            <a:r>
              <a:rPr lang="zh-TW" altLang="en-US" dirty="0"/>
              <a:t>，發現預設值（</a:t>
            </a:r>
            <a:r>
              <a:rPr lang="en-US" altLang="zh-TW" dirty="0"/>
              <a:t>0.001</a:t>
            </a:r>
            <a:r>
              <a:rPr lang="zh-TW" altLang="en-US" dirty="0"/>
              <a:t>）會有較佳的</a:t>
            </a:r>
            <a:r>
              <a:rPr lang="en-US" altLang="zh-TW" dirty="0"/>
              <a:t>MAPE</a:t>
            </a:r>
          </a:p>
          <a:p>
            <a:pPr>
              <a:lnSpc>
                <a:spcPct val="200000"/>
              </a:lnSpc>
            </a:pPr>
            <a:r>
              <a:rPr lang="zh-TW" altLang="en-US" dirty="0"/>
              <a:t>嘗試不同的</a:t>
            </a:r>
            <a:r>
              <a:rPr lang="en-US" altLang="zh-TW" dirty="0"/>
              <a:t>unit(</a:t>
            </a:r>
            <a:r>
              <a:rPr lang="zh-TW" altLang="en-US" dirty="0"/>
              <a:t>複雜度</a:t>
            </a:r>
            <a:r>
              <a:rPr lang="en-US" altLang="zh-TW" dirty="0"/>
              <a:t>)</a:t>
            </a:r>
            <a:r>
              <a:rPr lang="zh-TW" altLang="en-US" dirty="0"/>
              <a:t>與</a:t>
            </a:r>
            <a:r>
              <a:rPr lang="en-US" altLang="zh-TW" dirty="0"/>
              <a:t>dropout rate</a:t>
            </a:r>
            <a:r>
              <a:rPr lang="zh-TW" altLang="en-US" dirty="0"/>
              <a:t>（</a:t>
            </a:r>
            <a:r>
              <a:rPr lang="en-US" altLang="zh-TW" dirty="0"/>
              <a:t>0.1</a:t>
            </a:r>
            <a:r>
              <a:rPr lang="zh-TW" altLang="en-US" dirty="0"/>
              <a:t>到</a:t>
            </a:r>
            <a:r>
              <a:rPr lang="en-US" altLang="zh-TW" dirty="0"/>
              <a:t>0.8</a:t>
            </a:r>
            <a:r>
              <a:rPr lang="zh-TW" altLang="en-US" dirty="0"/>
              <a:t>）以及用</a:t>
            </a:r>
            <a:r>
              <a:rPr lang="en-US" altLang="zh-TW" dirty="0"/>
              <a:t>LSTM</a:t>
            </a:r>
            <a:r>
              <a:rPr lang="zh-TW" altLang="en-US" dirty="0"/>
              <a:t>模型，但對於預測準確度效果不明顯</a:t>
            </a:r>
          </a:p>
        </p:txBody>
      </p:sp>
      <p:sp>
        <p:nvSpPr>
          <p:cNvPr id="4" name="標題 1">
            <a:extLst>
              <a:ext uri="{FF2B5EF4-FFF2-40B4-BE49-F238E27FC236}">
                <a16:creationId xmlns:a16="http://schemas.microsoft.com/office/drawing/2014/main" id="{9C289B4F-7947-C544-480D-F41EFF93EC0E}"/>
              </a:ext>
            </a:extLst>
          </p:cNvPr>
          <p:cNvSpPr txBox="1">
            <a:spLocks/>
          </p:cNvSpPr>
          <p:nvPr/>
        </p:nvSpPr>
        <p:spPr>
          <a:xfrm>
            <a:off x="228599" y="0"/>
            <a:ext cx="20105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endParaRPr lang="zh-TW" altLang="en-US" dirty="0"/>
          </a:p>
        </p:txBody>
      </p:sp>
    </p:spTree>
    <p:extLst>
      <p:ext uri="{BB962C8B-B14F-4D97-AF65-F5344CB8AC3E}">
        <p14:creationId xmlns:p14="http://schemas.microsoft.com/office/powerpoint/2010/main" val="16211249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032388"/>
            <a:ext cx="10515600" cy="1883806"/>
          </a:xfrm>
        </p:spPr>
        <p:txBody>
          <a:bodyPr>
            <a:normAutofit/>
          </a:bodyPr>
          <a:lstStyle/>
          <a:p>
            <a:r>
              <a:rPr lang="en-US" altLang="zh-TW" sz="2400" dirty="0"/>
              <a:t>Training data:7~11</a:t>
            </a:r>
            <a:r>
              <a:rPr lang="zh-TW" altLang="en-US" sz="2400" dirty="0"/>
              <a:t>月份</a:t>
            </a:r>
            <a:br>
              <a:rPr lang="en-US" altLang="zh-TW" sz="2400" dirty="0"/>
            </a:br>
            <a:r>
              <a:rPr lang="en-US" altLang="zh-TW" sz="2400" dirty="0"/>
              <a:t>testing data:12</a:t>
            </a:r>
            <a:r>
              <a:rPr lang="zh-TW" altLang="en-US" sz="2400" dirty="0"/>
              <a:t>月份</a:t>
            </a:r>
            <a:br>
              <a:rPr lang="en-US" altLang="zh-TW" sz="2400" dirty="0"/>
            </a:br>
            <a:r>
              <a:rPr lang="en-US" altLang="zh-TW" sz="2400" dirty="0"/>
              <a:t>learning rate:0.001</a:t>
            </a:r>
            <a:br>
              <a:rPr lang="en-US" altLang="zh-TW" sz="2400" dirty="0"/>
            </a:br>
            <a:endParaRPr lang="zh-TW" altLang="en-US" sz="2400" dirty="0"/>
          </a:p>
        </p:txBody>
      </p:sp>
      <p:graphicFrame>
        <p:nvGraphicFramePr>
          <p:cNvPr id="4" name="內容版面配置區 3"/>
          <p:cNvGraphicFramePr>
            <a:graphicFrameLocks noGrp="1"/>
          </p:cNvGraphicFramePr>
          <p:nvPr>
            <p:ph idx="1"/>
          </p:nvPr>
        </p:nvGraphicFramePr>
        <p:xfrm>
          <a:off x="838200" y="2916194"/>
          <a:ext cx="10785390" cy="3565761"/>
        </p:xfrm>
        <a:graphic>
          <a:graphicData uri="http://schemas.openxmlformats.org/drawingml/2006/table">
            <a:tbl>
              <a:tblPr firstRow="1" bandRow="1">
                <a:tableStyleId>{5C22544A-7EE6-4342-B048-85BDC9FD1C3A}</a:tableStyleId>
              </a:tblPr>
              <a:tblGrid>
                <a:gridCol w="1645508">
                  <a:extLst>
                    <a:ext uri="{9D8B030D-6E8A-4147-A177-3AD203B41FA5}">
                      <a16:colId xmlns:a16="http://schemas.microsoft.com/office/drawing/2014/main" val="2411841148"/>
                    </a:ext>
                  </a:extLst>
                </a:gridCol>
                <a:gridCol w="2211860">
                  <a:extLst>
                    <a:ext uri="{9D8B030D-6E8A-4147-A177-3AD203B41FA5}">
                      <a16:colId xmlns:a16="http://schemas.microsoft.com/office/drawing/2014/main" val="1273085374"/>
                    </a:ext>
                  </a:extLst>
                </a:gridCol>
                <a:gridCol w="2335427">
                  <a:extLst>
                    <a:ext uri="{9D8B030D-6E8A-4147-A177-3AD203B41FA5}">
                      <a16:colId xmlns:a16="http://schemas.microsoft.com/office/drawing/2014/main" val="3917646637"/>
                    </a:ext>
                  </a:extLst>
                </a:gridCol>
                <a:gridCol w="2162432">
                  <a:extLst>
                    <a:ext uri="{9D8B030D-6E8A-4147-A177-3AD203B41FA5}">
                      <a16:colId xmlns:a16="http://schemas.microsoft.com/office/drawing/2014/main" val="418082417"/>
                    </a:ext>
                  </a:extLst>
                </a:gridCol>
                <a:gridCol w="2430163">
                  <a:extLst>
                    <a:ext uri="{9D8B030D-6E8A-4147-A177-3AD203B41FA5}">
                      <a16:colId xmlns:a16="http://schemas.microsoft.com/office/drawing/2014/main" val="2698920049"/>
                    </a:ext>
                  </a:extLst>
                </a:gridCol>
              </a:tblGrid>
              <a:tr h="713625">
                <a:tc>
                  <a:txBody>
                    <a:bodyPr/>
                    <a:lstStyle/>
                    <a:p>
                      <a:r>
                        <a:rPr lang="en-US" altLang="zh-TW" dirty="0"/>
                        <a:t>          </a:t>
                      </a:r>
                      <a:r>
                        <a:rPr lang="zh-TW" altLang="en-US" dirty="0"/>
                        <a:t>預測時間</a:t>
                      </a:r>
                      <a:endParaRPr lang="en-US" altLang="zh-TW" dirty="0"/>
                    </a:p>
                    <a:p>
                      <a:r>
                        <a:rPr lang="zh-TW" altLang="en-US" dirty="0"/>
                        <a:t> </a:t>
                      </a:r>
                      <a:r>
                        <a:rPr lang="en-US" altLang="zh-TW" dirty="0"/>
                        <a:t>Lag</a:t>
                      </a:r>
                    </a:p>
                  </a:txBody>
                  <a:tcPr/>
                </a:tc>
                <a:tc>
                  <a:txBody>
                    <a:bodyPr/>
                    <a:lstStyle/>
                    <a:p>
                      <a:pPr algn="ctr"/>
                      <a:r>
                        <a:rPr lang="en-US" altLang="zh-TW" dirty="0"/>
                        <a:t>1</a:t>
                      </a:r>
                      <a:r>
                        <a:rPr lang="zh-TW" altLang="en-US" dirty="0"/>
                        <a:t>分鐘後</a:t>
                      </a:r>
                    </a:p>
                  </a:txBody>
                  <a:tcPr/>
                </a:tc>
                <a:tc>
                  <a:txBody>
                    <a:bodyPr/>
                    <a:lstStyle/>
                    <a:p>
                      <a:pPr algn="ctr"/>
                      <a:r>
                        <a:rPr lang="en-US" altLang="zh-TW" dirty="0"/>
                        <a:t>5</a:t>
                      </a:r>
                      <a:r>
                        <a:rPr lang="zh-TW" altLang="en-US" dirty="0"/>
                        <a:t>分鐘後</a:t>
                      </a:r>
                    </a:p>
                  </a:txBody>
                  <a:tcPr/>
                </a:tc>
                <a:tc>
                  <a:txBody>
                    <a:bodyPr/>
                    <a:lstStyle/>
                    <a:p>
                      <a:pPr algn="ctr"/>
                      <a:r>
                        <a:rPr lang="en-US" altLang="zh-TW" dirty="0"/>
                        <a:t>10</a:t>
                      </a:r>
                      <a:r>
                        <a:rPr lang="zh-TW" altLang="en-US" dirty="0"/>
                        <a:t>分鐘後</a:t>
                      </a:r>
                    </a:p>
                  </a:txBody>
                  <a:tcPr/>
                </a:tc>
                <a:tc>
                  <a:txBody>
                    <a:bodyPr/>
                    <a:lstStyle/>
                    <a:p>
                      <a:pPr algn="ctr"/>
                      <a:r>
                        <a:rPr lang="en-US" altLang="zh-TW" dirty="0"/>
                        <a:t>30</a:t>
                      </a:r>
                      <a:r>
                        <a:rPr lang="zh-TW" altLang="en-US" dirty="0"/>
                        <a:t>分鐘後</a:t>
                      </a:r>
                    </a:p>
                  </a:txBody>
                  <a:tcPr/>
                </a:tc>
                <a:extLst>
                  <a:ext uri="{0D108BD9-81ED-4DB2-BD59-A6C34878D82A}">
                    <a16:rowId xmlns:a16="http://schemas.microsoft.com/office/drawing/2014/main" val="1005449572"/>
                  </a:ext>
                </a:extLst>
              </a:tr>
              <a:tr h="883787">
                <a:tc>
                  <a:txBody>
                    <a:bodyPr/>
                    <a:lstStyle/>
                    <a:p>
                      <a:pPr algn="ctr"/>
                      <a:r>
                        <a:rPr lang="en-US" altLang="zh-TW" dirty="0"/>
                        <a:t>10</a:t>
                      </a:r>
                      <a:endParaRPr lang="zh-TW" altLang="en-US" dirty="0"/>
                    </a:p>
                  </a:txBody>
                  <a:tcPr/>
                </a:tc>
                <a:tc>
                  <a:txBody>
                    <a:bodyPr/>
                    <a:lstStyle/>
                    <a:p>
                      <a:r>
                        <a:rPr lang="en-US" altLang="zh-TW" dirty="0"/>
                        <a:t>20.3%</a:t>
                      </a:r>
                      <a:endParaRPr lang="zh-TW" altLang="en-US" dirty="0"/>
                    </a:p>
                  </a:txBody>
                  <a:tcPr/>
                </a:tc>
                <a:tc>
                  <a:txBody>
                    <a:bodyPr/>
                    <a:lstStyle/>
                    <a:p>
                      <a:r>
                        <a:rPr lang="en-US" altLang="zh-TW" dirty="0"/>
                        <a:t>61.8%</a:t>
                      </a:r>
                      <a:endParaRPr lang="zh-TW" altLang="en-US" dirty="0"/>
                    </a:p>
                  </a:txBody>
                  <a:tcPr/>
                </a:tc>
                <a:tc>
                  <a:txBody>
                    <a:bodyPr/>
                    <a:lstStyle/>
                    <a:p>
                      <a:r>
                        <a:rPr lang="en-US" altLang="zh-TW" dirty="0"/>
                        <a:t>65.8%</a:t>
                      </a:r>
                      <a:endParaRPr lang="zh-TW" altLang="en-US" dirty="0"/>
                    </a:p>
                  </a:txBody>
                  <a:tcPr/>
                </a:tc>
                <a:tc>
                  <a:txBody>
                    <a:bodyPr/>
                    <a:lstStyle/>
                    <a:p>
                      <a:r>
                        <a:rPr lang="en-US" altLang="zh-TW" dirty="0"/>
                        <a:t>171.2%</a:t>
                      </a:r>
                      <a:endParaRPr lang="zh-TW" altLang="en-US" dirty="0"/>
                    </a:p>
                  </a:txBody>
                  <a:tcPr/>
                </a:tc>
                <a:extLst>
                  <a:ext uri="{0D108BD9-81ED-4DB2-BD59-A6C34878D82A}">
                    <a16:rowId xmlns:a16="http://schemas.microsoft.com/office/drawing/2014/main" val="3127561523"/>
                  </a:ext>
                </a:extLst>
              </a:tr>
              <a:tr h="883787">
                <a:tc>
                  <a:txBody>
                    <a:bodyPr/>
                    <a:lstStyle/>
                    <a:p>
                      <a:pPr algn="ctr"/>
                      <a:r>
                        <a:rPr lang="en-US" altLang="zh-TW" dirty="0"/>
                        <a:t>30</a:t>
                      </a:r>
                      <a:endParaRPr lang="zh-TW" altLang="en-US" dirty="0"/>
                    </a:p>
                  </a:txBody>
                  <a:tcPr/>
                </a:tc>
                <a:tc>
                  <a:txBody>
                    <a:bodyPr/>
                    <a:lstStyle/>
                    <a:p>
                      <a:r>
                        <a:rPr lang="en-US" altLang="zh-TW" dirty="0"/>
                        <a:t>33.9%</a:t>
                      </a:r>
                      <a:endParaRPr lang="zh-TW" altLang="en-US" dirty="0"/>
                    </a:p>
                  </a:txBody>
                  <a:tcPr/>
                </a:tc>
                <a:tc>
                  <a:txBody>
                    <a:bodyPr/>
                    <a:lstStyle/>
                    <a:p>
                      <a:r>
                        <a:rPr lang="en-US" altLang="zh-TW" dirty="0"/>
                        <a:t>36.0%</a:t>
                      </a:r>
                      <a:endParaRPr lang="zh-TW" altLang="en-US" dirty="0"/>
                    </a:p>
                  </a:txBody>
                  <a:tcPr/>
                </a:tc>
                <a:tc>
                  <a:txBody>
                    <a:bodyPr/>
                    <a:lstStyle/>
                    <a:p>
                      <a:r>
                        <a:rPr lang="en-US" altLang="zh-TW" dirty="0"/>
                        <a:t>60.6%</a:t>
                      </a:r>
                      <a:endParaRPr lang="zh-TW" altLang="en-US" dirty="0"/>
                    </a:p>
                  </a:txBody>
                  <a:tcPr/>
                </a:tc>
                <a:tc>
                  <a:txBody>
                    <a:bodyPr/>
                    <a:lstStyle/>
                    <a:p>
                      <a:r>
                        <a:rPr lang="en-US" altLang="zh-TW" dirty="0"/>
                        <a:t>179.2%</a:t>
                      </a:r>
                      <a:endParaRPr lang="zh-TW" altLang="en-US" dirty="0"/>
                    </a:p>
                  </a:txBody>
                  <a:tcPr/>
                </a:tc>
                <a:extLst>
                  <a:ext uri="{0D108BD9-81ED-4DB2-BD59-A6C34878D82A}">
                    <a16:rowId xmlns:a16="http://schemas.microsoft.com/office/drawing/2014/main" val="2658839562"/>
                  </a:ext>
                </a:extLst>
              </a:tr>
              <a:tr h="883787">
                <a:tc>
                  <a:txBody>
                    <a:bodyPr/>
                    <a:lstStyle/>
                    <a:p>
                      <a:pPr algn="ctr"/>
                      <a:r>
                        <a:rPr lang="en-US" altLang="zh-TW" dirty="0"/>
                        <a:t>60</a:t>
                      </a:r>
                      <a:endParaRPr lang="zh-TW" altLang="en-US" dirty="0"/>
                    </a:p>
                  </a:txBody>
                  <a:tcPr/>
                </a:tc>
                <a:tc>
                  <a:txBody>
                    <a:bodyPr/>
                    <a:lstStyle/>
                    <a:p>
                      <a:r>
                        <a:rPr lang="en-US" altLang="zh-TW" dirty="0"/>
                        <a:t>22.0%</a:t>
                      </a:r>
                      <a:endParaRPr lang="zh-TW" altLang="en-US" dirty="0"/>
                    </a:p>
                  </a:txBody>
                  <a:tcPr/>
                </a:tc>
                <a:tc>
                  <a:txBody>
                    <a:bodyPr/>
                    <a:lstStyle/>
                    <a:p>
                      <a:r>
                        <a:rPr lang="en-US" altLang="zh-TW" dirty="0"/>
                        <a:t>33.6%</a:t>
                      </a:r>
                      <a:endParaRPr lang="zh-TW" altLang="en-US" dirty="0"/>
                    </a:p>
                  </a:txBody>
                  <a:tcPr/>
                </a:tc>
                <a:tc>
                  <a:txBody>
                    <a:bodyPr/>
                    <a:lstStyle/>
                    <a:p>
                      <a:r>
                        <a:rPr lang="en-US" altLang="zh-TW" dirty="0"/>
                        <a:t>51.5%</a:t>
                      </a:r>
                      <a:endParaRPr lang="zh-TW" altLang="en-US" dirty="0"/>
                    </a:p>
                  </a:txBody>
                  <a:tcPr/>
                </a:tc>
                <a:tc>
                  <a:txBody>
                    <a:bodyPr/>
                    <a:lstStyle/>
                    <a:p>
                      <a:r>
                        <a:rPr lang="en-US" altLang="zh-TW" dirty="0"/>
                        <a:t>182.9%</a:t>
                      </a:r>
                      <a:endParaRPr lang="zh-TW" altLang="en-US" dirty="0"/>
                    </a:p>
                  </a:txBody>
                  <a:tcPr/>
                </a:tc>
                <a:extLst>
                  <a:ext uri="{0D108BD9-81ED-4DB2-BD59-A6C34878D82A}">
                    <a16:rowId xmlns:a16="http://schemas.microsoft.com/office/drawing/2014/main" val="3197474517"/>
                  </a:ext>
                </a:extLst>
              </a:tr>
            </a:tbl>
          </a:graphicData>
        </a:graphic>
      </p:graphicFrame>
      <p:cxnSp>
        <p:nvCxnSpPr>
          <p:cNvPr id="9" name="直線接點 8"/>
          <p:cNvCxnSpPr/>
          <p:nvPr/>
        </p:nvCxnSpPr>
        <p:spPr>
          <a:xfrm>
            <a:off x="838200" y="2916194"/>
            <a:ext cx="1633151" cy="691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838200" y="2392974"/>
            <a:ext cx="3188044" cy="523220"/>
          </a:xfrm>
          <a:prstGeom prst="rect">
            <a:avLst/>
          </a:prstGeom>
          <a:noFill/>
        </p:spPr>
        <p:txBody>
          <a:bodyPr wrap="square" rtlCol="0">
            <a:spAutoFit/>
          </a:bodyPr>
          <a:lstStyle/>
          <a:p>
            <a:r>
              <a:rPr lang="en-US" altLang="zh-TW" sz="2800" dirty="0"/>
              <a:t>MAPE</a:t>
            </a:r>
            <a:endParaRPr lang="zh-TW" altLang="en-US" sz="2800" dirty="0"/>
          </a:p>
        </p:txBody>
      </p:sp>
      <p:sp>
        <p:nvSpPr>
          <p:cNvPr id="6" name="標題 1">
            <a:extLst>
              <a:ext uri="{FF2B5EF4-FFF2-40B4-BE49-F238E27FC236}">
                <a16:creationId xmlns:a16="http://schemas.microsoft.com/office/drawing/2014/main" id="{2826034F-E3FA-1E87-E7FB-F84D9231DA00}"/>
              </a:ext>
            </a:extLst>
          </p:cNvPr>
          <p:cNvSpPr txBox="1">
            <a:spLocks/>
          </p:cNvSpPr>
          <p:nvPr/>
        </p:nvSpPr>
        <p:spPr>
          <a:xfrm>
            <a:off x="228599" y="0"/>
            <a:ext cx="20105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endParaRPr lang="zh-TW" altLang="en-US" dirty="0"/>
          </a:p>
        </p:txBody>
      </p:sp>
      <p:sp>
        <p:nvSpPr>
          <p:cNvPr id="10" name="文字方塊 9">
            <a:extLst>
              <a:ext uri="{FF2B5EF4-FFF2-40B4-BE49-F238E27FC236}">
                <a16:creationId xmlns:a16="http://schemas.microsoft.com/office/drawing/2014/main" id="{CA8969DC-E7F8-AD9A-7E7E-7A7126995BD7}"/>
              </a:ext>
            </a:extLst>
          </p:cNvPr>
          <p:cNvSpPr txBox="1"/>
          <p:nvPr/>
        </p:nvSpPr>
        <p:spPr>
          <a:xfrm>
            <a:off x="4635845" y="1194042"/>
            <a:ext cx="6107722" cy="1200329"/>
          </a:xfrm>
          <a:prstGeom prst="rect">
            <a:avLst/>
          </a:prstGeom>
          <a:noFill/>
        </p:spPr>
        <p:txBody>
          <a:bodyPr wrap="square">
            <a:spAutoFit/>
          </a:bodyPr>
          <a:lstStyle/>
          <a:p>
            <a:r>
              <a:rPr lang="en-US" altLang="zh-TW" sz="2400" dirty="0">
                <a:latin typeface="+mj-lt"/>
                <a:ea typeface="+mj-ea"/>
                <a:cs typeface="+mj-cs"/>
              </a:rPr>
              <a:t>batch size:64</a:t>
            </a:r>
            <a:br>
              <a:rPr lang="en-US" altLang="zh-TW" sz="2400" dirty="0">
                <a:latin typeface="+mj-lt"/>
                <a:ea typeface="+mj-ea"/>
                <a:cs typeface="+mj-cs"/>
              </a:rPr>
            </a:br>
            <a:r>
              <a:rPr lang="en-US" altLang="zh-TW" sz="2400" dirty="0">
                <a:latin typeface="+mj-lt"/>
                <a:ea typeface="+mj-ea"/>
                <a:cs typeface="+mj-cs"/>
              </a:rPr>
              <a:t>epoch:200</a:t>
            </a:r>
            <a:br>
              <a:rPr lang="en-US" altLang="zh-TW" sz="2400" dirty="0">
                <a:latin typeface="+mj-lt"/>
                <a:ea typeface="+mj-ea"/>
                <a:cs typeface="+mj-cs"/>
              </a:rPr>
            </a:br>
            <a:r>
              <a:rPr lang="en-US" altLang="zh-TW" sz="2400" dirty="0">
                <a:latin typeface="+mj-lt"/>
                <a:ea typeface="+mj-ea"/>
                <a:cs typeface="+mj-cs"/>
              </a:rPr>
              <a:t>dropout:0.1</a:t>
            </a:r>
            <a:endParaRPr lang="zh-TW" altLang="en-US" sz="2400" dirty="0">
              <a:latin typeface="+mj-lt"/>
              <a:ea typeface="+mj-ea"/>
              <a:cs typeface="+mj-cs"/>
            </a:endParaRPr>
          </a:p>
        </p:txBody>
      </p:sp>
    </p:spTree>
    <p:extLst>
      <p:ext uri="{BB962C8B-B14F-4D97-AF65-F5344CB8AC3E}">
        <p14:creationId xmlns:p14="http://schemas.microsoft.com/office/powerpoint/2010/main" val="37705764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772488"/>
            <a:ext cx="10785390" cy="1883806"/>
          </a:xfrm>
        </p:spPr>
        <p:txBody>
          <a:bodyPr>
            <a:normAutofit/>
          </a:bodyPr>
          <a:lstStyle/>
          <a:p>
            <a:r>
              <a:rPr lang="zh-TW" altLang="en-US" sz="2400" dirty="0"/>
              <a:t>考慮到</a:t>
            </a:r>
            <a:r>
              <a:rPr lang="en-US" altLang="zh-TW" sz="2400" dirty="0"/>
              <a:t>learning rate</a:t>
            </a:r>
            <a:r>
              <a:rPr lang="zh-TW" altLang="en-US" sz="2400" dirty="0"/>
              <a:t>的問題（預測時間越長越不容易收斂），將</a:t>
            </a:r>
            <a:r>
              <a:rPr lang="en-US" altLang="zh-TW" sz="2400" dirty="0" err="1"/>
              <a:t>lr</a:t>
            </a:r>
            <a:r>
              <a:rPr lang="zh-TW" altLang="en-US" sz="2400" dirty="0"/>
              <a:t>設定為 </a:t>
            </a:r>
            <a:r>
              <a:rPr lang="en-US" altLang="zh-TW" sz="2400" dirty="0"/>
              <a:t>0.0001</a:t>
            </a:r>
            <a:r>
              <a:rPr lang="zh-TW" altLang="en-US" sz="2400" dirty="0"/>
              <a:t>（紅字為新的</a:t>
            </a:r>
            <a:r>
              <a:rPr lang="en-US" altLang="zh-TW" sz="2400" dirty="0" err="1"/>
              <a:t>mape</a:t>
            </a:r>
            <a:r>
              <a:rPr lang="zh-TW" altLang="en-US" sz="2400" dirty="0"/>
              <a:t>）</a:t>
            </a:r>
          </a:p>
        </p:txBody>
      </p:sp>
      <p:graphicFrame>
        <p:nvGraphicFramePr>
          <p:cNvPr id="4" name="內容版面配置區 3"/>
          <p:cNvGraphicFramePr>
            <a:graphicFrameLocks noGrp="1"/>
          </p:cNvGraphicFramePr>
          <p:nvPr>
            <p:ph idx="1"/>
          </p:nvPr>
        </p:nvGraphicFramePr>
        <p:xfrm>
          <a:off x="838200" y="2916194"/>
          <a:ext cx="10785390" cy="3565761"/>
        </p:xfrm>
        <a:graphic>
          <a:graphicData uri="http://schemas.openxmlformats.org/drawingml/2006/table">
            <a:tbl>
              <a:tblPr firstRow="1" bandRow="1">
                <a:tableStyleId>{5C22544A-7EE6-4342-B048-85BDC9FD1C3A}</a:tableStyleId>
              </a:tblPr>
              <a:tblGrid>
                <a:gridCol w="1645508">
                  <a:extLst>
                    <a:ext uri="{9D8B030D-6E8A-4147-A177-3AD203B41FA5}">
                      <a16:colId xmlns:a16="http://schemas.microsoft.com/office/drawing/2014/main" val="2411841148"/>
                    </a:ext>
                  </a:extLst>
                </a:gridCol>
                <a:gridCol w="2211860">
                  <a:extLst>
                    <a:ext uri="{9D8B030D-6E8A-4147-A177-3AD203B41FA5}">
                      <a16:colId xmlns:a16="http://schemas.microsoft.com/office/drawing/2014/main" val="1273085374"/>
                    </a:ext>
                  </a:extLst>
                </a:gridCol>
                <a:gridCol w="2335427">
                  <a:extLst>
                    <a:ext uri="{9D8B030D-6E8A-4147-A177-3AD203B41FA5}">
                      <a16:colId xmlns:a16="http://schemas.microsoft.com/office/drawing/2014/main" val="3917646637"/>
                    </a:ext>
                  </a:extLst>
                </a:gridCol>
                <a:gridCol w="2162432">
                  <a:extLst>
                    <a:ext uri="{9D8B030D-6E8A-4147-A177-3AD203B41FA5}">
                      <a16:colId xmlns:a16="http://schemas.microsoft.com/office/drawing/2014/main" val="418082417"/>
                    </a:ext>
                  </a:extLst>
                </a:gridCol>
                <a:gridCol w="2430163">
                  <a:extLst>
                    <a:ext uri="{9D8B030D-6E8A-4147-A177-3AD203B41FA5}">
                      <a16:colId xmlns:a16="http://schemas.microsoft.com/office/drawing/2014/main" val="2698920049"/>
                    </a:ext>
                  </a:extLst>
                </a:gridCol>
              </a:tblGrid>
              <a:tr h="713625">
                <a:tc>
                  <a:txBody>
                    <a:bodyPr/>
                    <a:lstStyle/>
                    <a:p>
                      <a:r>
                        <a:rPr lang="en-US" altLang="zh-TW" dirty="0"/>
                        <a:t>          </a:t>
                      </a:r>
                      <a:r>
                        <a:rPr lang="zh-TW" altLang="en-US" dirty="0"/>
                        <a:t>預測時間</a:t>
                      </a:r>
                      <a:endParaRPr lang="en-US" altLang="zh-TW" dirty="0"/>
                    </a:p>
                    <a:p>
                      <a:r>
                        <a:rPr lang="zh-TW" altLang="en-US" dirty="0"/>
                        <a:t> </a:t>
                      </a:r>
                      <a:r>
                        <a:rPr lang="en-US" altLang="zh-TW" dirty="0"/>
                        <a:t>Lag</a:t>
                      </a:r>
                    </a:p>
                  </a:txBody>
                  <a:tcPr/>
                </a:tc>
                <a:tc>
                  <a:txBody>
                    <a:bodyPr/>
                    <a:lstStyle/>
                    <a:p>
                      <a:pPr algn="ctr"/>
                      <a:r>
                        <a:rPr lang="en-US" altLang="zh-TW" dirty="0"/>
                        <a:t>1</a:t>
                      </a:r>
                      <a:r>
                        <a:rPr lang="zh-TW" altLang="en-US" dirty="0"/>
                        <a:t>分鐘後</a:t>
                      </a:r>
                    </a:p>
                  </a:txBody>
                  <a:tcPr/>
                </a:tc>
                <a:tc>
                  <a:txBody>
                    <a:bodyPr/>
                    <a:lstStyle/>
                    <a:p>
                      <a:pPr algn="ctr"/>
                      <a:r>
                        <a:rPr lang="en-US" altLang="zh-TW" dirty="0"/>
                        <a:t>5</a:t>
                      </a:r>
                      <a:r>
                        <a:rPr lang="zh-TW" altLang="en-US" dirty="0"/>
                        <a:t>分鐘後</a:t>
                      </a:r>
                    </a:p>
                  </a:txBody>
                  <a:tcPr/>
                </a:tc>
                <a:tc>
                  <a:txBody>
                    <a:bodyPr/>
                    <a:lstStyle/>
                    <a:p>
                      <a:pPr algn="ctr"/>
                      <a:r>
                        <a:rPr lang="en-US" altLang="zh-TW" dirty="0"/>
                        <a:t>10</a:t>
                      </a:r>
                      <a:r>
                        <a:rPr lang="zh-TW" altLang="en-US" dirty="0"/>
                        <a:t>分鐘後</a:t>
                      </a:r>
                    </a:p>
                  </a:txBody>
                  <a:tcPr/>
                </a:tc>
                <a:tc>
                  <a:txBody>
                    <a:bodyPr/>
                    <a:lstStyle/>
                    <a:p>
                      <a:pPr algn="ctr"/>
                      <a:r>
                        <a:rPr lang="en-US" altLang="zh-TW" dirty="0"/>
                        <a:t>30</a:t>
                      </a:r>
                      <a:r>
                        <a:rPr lang="zh-TW" altLang="en-US" dirty="0"/>
                        <a:t>分鐘後</a:t>
                      </a:r>
                    </a:p>
                  </a:txBody>
                  <a:tcPr/>
                </a:tc>
                <a:extLst>
                  <a:ext uri="{0D108BD9-81ED-4DB2-BD59-A6C34878D82A}">
                    <a16:rowId xmlns:a16="http://schemas.microsoft.com/office/drawing/2014/main" val="1005449572"/>
                  </a:ext>
                </a:extLst>
              </a:tr>
              <a:tr h="883787">
                <a:tc>
                  <a:txBody>
                    <a:bodyPr/>
                    <a:lstStyle/>
                    <a:p>
                      <a:pPr algn="ctr"/>
                      <a:r>
                        <a:rPr lang="en-US" altLang="zh-TW" dirty="0"/>
                        <a:t>10</a:t>
                      </a:r>
                      <a:endParaRPr lang="zh-TW" altLang="en-US" dirty="0"/>
                    </a:p>
                  </a:txBody>
                  <a:tcPr/>
                </a:tc>
                <a:tc>
                  <a:txBody>
                    <a:bodyPr/>
                    <a:lstStyle/>
                    <a:p>
                      <a:r>
                        <a:rPr lang="en-US" altLang="zh-TW" dirty="0">
                          <a:solidFill>
                            <a:srgbClr val="FF0000"/>
                          </a:solidFill>
                        </a:rPr>
                        <a:t>18.9%</a:t>
                      </a:r>
                      <a:endParaRPr lang="zh-TW" altLang="en-US" dirty="0">
                        <a:solidFill>
                          <a:srgbClr val="FF0000"/>
                        </a:solidFill>
                      </a:endParaRPr>
                    </a:p>
                  </a:txBody>
                  <a:tcPr/>
                </a:tc>
                <a:tc>
                  <a:txBody>
                    <a:bodyPr/>
                    <a:lstStyle/>
                    <a:p>
                      <a:r>
                        <a:rPr lang="en-US" altLang="zh-TW" dirty="0"/>
                        <a:t>61.8%</a:t>
                      </a:r>
                      <a:endParaRPr lang="zh-TW" altLang="en-US" dirty="0"/>
                    </a:p>
                  </a:txBody>
                  <a:tcPr/>
                </a:tc>
                <a:tc>
                  <a:txBody>
                    <a:bodyPr/>
                    <a:lstStyle/>
                    <a:p>
                      <a:r>
                        <a:rPr lang="en-US" altLang="zh-TW" dirty="0">
                          <a:solidFill>
                            <a:srgbClr val="FF0000"/>
                          </a:solidFill>
                        </a:rPr>
                        <a:t>49.3%</a:t>
                      </a:r>
                      <a:endParaRPr lang="zh-TW" altLang="en-US" dirty="0">
                        <a:solidFill>
                          <a:srgbClr val="FF0000"/>
                        </a:solidFill>
                      </a:endParaRPr>
                    </a:p>
                  </a:txBody>
                  <a:tcPr/>
                </a:tc>
                <a:tc>
                  <a:txBody>
                    <a:bodyPr/>
                    <a:lstStyle/>
                    <a:p>
                      <a:r>
                        <a:rPr lang="en-US" altLang="zh-TW" dirty="0">
                          <a:solidFill>
                            <a:srgbClr val="FF0000"/>
                          </a:solidFill>
                        </a:rPr>
                        <a:t>159.5%</a:t>
                      </a:r>
                      <a:endParaRPr lang="zh-TW" altLang="en-US" dirty="0">
                        <a:solidFill>
                          <a:srgbClr val="FF0000"/>
                        </a:solidFill>
                      </a:endParaRPr>
                    </a:p>
                  </a:txBody>
                  <a:tcPr/>
                </a:tc>
                <a:extLst>
                  <a:ext uri="{0D108BD9-81ED-4DB2-BD59-A6C34878D82A}">
                    <a16:rowId xmlns:a16="http://schemas.microsoft.com/office/drawing/2014/main" val="3127561523"/>
                  </a:ext>
                </a:extLst>
              </a:tr>
              <a:tr h="883787">
                <a:tc>
                  <a:txBody>
                    <a:bodyPr/>
                    <a:lstStyle/>
                    <a:p>
                      <a:pPr algn="ctr"/>
                      <a:r>
                        <a:rPr lang="en-US" altLang="zh-TW" dirty="0"/>
                        <a:t>30</a:t>
                      </a:r>
                      <a:endParaRPr lang="zh-TW" altLang="en-US" dirty="0"/>
                    </a:p>
                  </a:txBody>
                  <a:tcPr/>
                </a:tc>
                <a:tc>
                  <a:txBody>
                    <a:bodyPr/>
                    <a:lstStyle/>
                    <a:p>
                      <a:r>
                        <a:rPr lang="en-US" altLang="zh-TW" dirty="0"/>
                        <a:t>33.9%</a:t>
                      </a:r>
                      <a:endParaRPr lang="zh-TW" altLang="en-US" dirty="0"/>
                    </a:p>
                  </a:txBody>
                  <a:tcPr/>
                </a:tc>
                <a:tc>
                  <a:txBody>
                    <a:bodyPr/>
                    <a:lstStyle/>
                    <a:p>
                      <a:r>
                        <a:rPr lang="en-US" altLang="zh-TW" dirty="0"/>
                        <a:t>36.0%</a:t>
                      </a:r>
                      <a:endParaRPr lang="zh-TW" altLang="en-US" dirty="0"/>
                    </a:p>
                  </a:txBody>
                  <a:tcPr/>
                </a:tc>
                <a:tc>
                  <a:txBody>
                    <a:bodyPr/>
                    <a:lstStyle/>
                    <a:p>
                      <a:r>
                        <a:rPr lang="en-US" altLang="zh-TW" dirty="0">
                          <a:solidFill>
                            <a:srgbClr val="FF0000"/>
                          </a:solidFill>
                        </a:rPr>
                        <a:t>46.2%</a:t>
                      </a:r>
                      <a:endParaRPr lang="zh-TW" altLang="en-US" dirty="0">
                        <a:solidFill>
                          <a:srgbClr val="FF0000"/>
                        </a:solidFill>
                      </a:endParaRPr>
                    </a:p>
                  </a:txBody>
                  <a:tcPr/>
                </a:tc>
                <a:tc>
                  <a:txBody>
                    <a:bodyPr/>
                    <a:lstStyle/>
                    <a:p>
                      <a:r>
                        <a:rPr lang="en-US" altLang="zh-TW" dirty="0"/>
                        <a:t>179.2%</a:t>
                      </a:r>
                      <a:endParaRPr lang="zh-TW" altLang="en-US" dirty="0"/>
                    </a:p>
                  </a:txBody>
                  <a:tcPr/>
                </a:tc>
                <a:extLst>
                  <a:ext uri="{0D108BD9-81ED-4DB2-BD59-A6C34878D82A}">
                    <a16:rowId xmlns:a16="http://schemas.microsoft.com/office/drawing/2014/main" val="2658839562"/>
                  </a:ext>
                </a:extLst>
              </a:tr>
              <a:tr h="883787">
                <a:tc>
                  <a:txBody>
                    <a:bodyPr/>
                    <a:lstStyle/>
                    <a:p>
                      <a:pPr algn="ctr"/>
                      <a:r>
                        <a:rPr lang="en-US" altLang="zh-TW" dirty="0"/>
                        <a:t>60</a:t>
                      </a:r>
                      <a:endParaRPr lang="zh-TW" altLang="en-US" dirty="0"/>
                    </a:p>
                  </a:txBody>
                  <a:tcPr/>
                </a:tc>
                <a:tc>
                  <a:txBody>
                    <a:bodyPr/>
                    <a:lstStyle/>
                    <a:p>
                      <a:r>
                        <a:rPr lang="en-US" altLang="zh-TW" dirty="0"/>
                        <a:t>22.0%</a:t>
                      </a:r>
                      <a:endParaRPr lang="zh-TW" altLang="en-US" dirty="0"/>
                    </a:p>
                  </a:txBody>
                  <a:tcPr/>
                </a:tc>
                <a:tc>
                  <a:txBody>
                    <a:bodyPr/>
                    <a:lstStyle/>
                    <a:p>
                      <a:r>
                        <a:rPr lang="en-US" altLang="zh-TW" dirty="0"/>
                        <a:t>33.6%</a:t>
                      </a:r>
                      <a:endParaRPr lang="zh-TW" altLang="en-US" dirty="0"/>
                    </a:p>
                  </a:txBody>
                  <a:tcPr/>
                </a:tc>
                <a:tc>
                  <a:txBody>
                    <a:bodyPr/>
                    <a:lstStyle/>
                    <a:p>
                      <a:r>
                        <a:rPr lang="en-US" altLang="zh-TW" dirty="0">
                          <a:solidFill>
                            <a:srgbClr val="FF0000"/>
                          </a:solidFill>
                        </a:rPr>
                        <a:t>50.2%</a:t>
                      </a:r>
                      <a:endParaRPr lang="zh-TW" altLang="en-US" dirty="0">
                        <a:solidFill>
                          <a:srgbClr val="FF0000"/>
                        </a:solidFill>
                      </a:endParaRPr>
                    </a:p>
                  </a:txBody>
                  <a:tcPr/>
                </a:tc>
                <a:tc>
                  <a:txBody>
                    <a:bodyPr/>
                    <a:lstStyle/>
                    <a:p>
                      <a:r>
                        <a:rPr lang="en-US" altLang="zh-TW" dirty="0">
                          <a:solidFill>
                            <a:srgbClr val="FF0000"/>
                          </a:solidFill>
                        </a:rPr>
                        <a:t>154.3%</a:t>
                      </a:r>
                      <a:endParaRPr lang="zh-TW" altLang="en-US" dirty="0">
                        <a:solidFill>
                          <a:srgbClr val="FF0000"/>
                        </a:solidFill>
                      </a:endParaRPr>
                    </a:p>
                  </a:txBody>
                  <a:tcPr/>
                </a:tc>
                <a:extLst>
                  <a:ext uri="{0D108BD9-81ED-4DB2-BD59-A6C34878D82A}">
                    <a16:rowId xmlns:a16="http://schemas.microsoft.com/office/drawing/2014/main" val="3197474517"/>
                  </a:ext>
                </a:extLst>
              </a:tr>
            </a:tbl>
          </a:graphicData>
        </a:graphic>
      </p:graphicFrame>
      <p:cxnSp>
        <p:nvCxnSpPr>
          <p:cNvPr id="9" name="直線接點 8"/>
          <p:cNvCxnSpPr/>
          <p:nvPr/>
        </p:nvCxnSpPr>
        <p:spPr>
          <a:xfrm>
            <a:off x="838200" y="2916194"/>
            <a:ext cx="1633151" cy="691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838200" y="2392974"/>
            <a:ext cx="3188044" cy="523220"/>
          </a:xfrm>
          <a:prstGeom prst="rect">
            <a:avLst/>
          </a:prstGeom>
          <a:noFill/>
        </p:spPr>
        <p:txBody>
          <a:bodyPr wrap="square" rtlCol="0">
            <a:spAutoFit/>
          </a:bodyPr>
          <a:lstStyle/>
          <a:p>
            <a:r>
              <a:rPr lang="en-US" altLang="zh-TW" sz="2800" dirty="0"/>
              <a:t>MAPE</a:t>
            </a:r>
            <a:endParaRPr lang="zh-TW" altLang="en-US" sz="2800" dirty="0"/>
          </a:p>
        </p:txBody>
      </p:sp>
      <p:sp>
        <p:nvSpPr>
          <p:cNvPr id="6" name="標題 1">
            <a:extLst>
              <a:ext uri="{FF2B5EF4-FFF2-40B4-BE49-F238E27FC236}">
                <a16:creationId xmlns:a16="http://schemas.microsoft.com/office/drawing/2014/main" id="{49B26B0E-A359-098B-2BE0-0C2AC22FE7E8}"/>
              </a:ext>
            </a:extLst>
          </p:cNvPr>
          <p:cNvSpPr txBox="1">
            <a:spLocks/>
          </p:cNvSpPr>
          <p:nvPr/>
        </p:nvSpPr>
        <p:spPr>
          <a:xfrm>
            <a:off x="228599" y="0"/>
            <a:ext cx="20105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endParaRPr lang="zh-TW" altLang="en-US" dirty="0"/>
          </a:p>
        </p:txBody>
      </p:sp>
    </p:spTree>
    <p:extLst>
      <p:ext uri="{BB962C8B-B14F-4D97-AF65-F5344CB8AC3E}">
        <p14:creationId xmlns:p14="http://schemas.microsoft.com/office/powerpoint/2010/main" val="19572277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1339" y="1594339"/>
            <a:ext cx="10515600" cy="914716"/>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TW" dirty="0"/>
              <a:t>MAPE</a:t>
            </a:r>
            <a:r>
              <a:rPr lang="zh-TW" altLang="en-US" dirty="0"/>
              <a:t>最小：</a:t>
            </a:r>
            <a:r>
              <a:rPr lang="en-US" altLang="zh-TW" dirty="0"/>
              <a:t>Lag = 10, </a:t>
            </a:r>
          </a:p>
          <a:p>
            <a:pPr marL="0" indent="0">
              <a:buNone/>
            </a:pPr>
            <a:r>
              <a:rPr lang="zh-TW" altLang="en-US" dirty="0"/>
              <a:t>預測</a:t>
            </a:r>
            <a:r>
              <a:rPr lang="en-US" altLang="zh-TW" dirty="0"/>
              <a:t>1</a:t>
            </a:r>
            <a:r>
              <a:rPr lang="zh-TW" altLang="en-US" dirty="0"/>
              <a:t>分鐘後資料，</a:t>
            </a:r>
            <a:r>
              <a:rPr lang="en-US" altLang="zh-TW" dirty="0"/>
              <a:t>MAPE = 18.9%</a:t>
            </a:r>
          </a:p>
          <a:p>
            <a:pPr marL="0" indent="0">
              <a:buNone/>
            </a:pPr>
            <a:endParaRPr lang="en-US" altLang="zh-TW" dirty="0"/>
          </a:p>
        </p:txBody>
      </p:sp>
      <p:pic>
        <p:nvPicPr>
          <p:cNvPr id="4" name="圖片 3"/>
          <p:cNvPicPr/>
          <p:nvPr/>
        </p:nvPicPr>
        <p:blipFill>
          <a:blip r:embed="rId2"/>
          <a:stretch>
            <a:fillRect/>
          </a:stretch>
        </p:blipFill>
        <p:spPr>
          <a:xfrm>
            <a:off x="6828693" y="1000298"/>
            <a:ext cx="4611130" cy="2378641"/>
          </a:xfrm>
          <a:prstGeom prst="rect">
            <a:avLst/>
          </a:prstGeom>
        </p:spPr>
      </p:pic>
      <p:pic>
        <p:nvPicPr>
          <p:cNvPr id="6" name="圖片 5"/>
          <p:cNvPicPr/>
          <p:nvPr/>
        </p:nvPicPr>
        <p:blipFill>
          <a:blip r:embed="rId3"/>
          <a:stretch>
            <a:fillRect/>
          </a:stretch>
        </p:blipFill>
        <p:spPr>
          <a:xfrm>
            <a:off x="6828693" y="3696313"/>
            <a:ext cx="4611130" cy="2618747"/>
          </a:xfrm>
          <a:prstGeom prst="rect">
            <a:avLst/>
          </a:prstGeom>
        </p:spPr>
      </p:pic>
      <p:sp>
        <p:nvSpPr>
          <p:cNvPr id="8" name="文字方塊 7">
            <a:extLst>
              <a:ext uri="{FF2B5EF4-FFF2-40B4-BE49-F238E27FC236}">
                <a16:creationId xmlns:a16="http://schemas.microsoft.com/office/drawing/2014/main" id="{802E84E7-5A29-9CCA-2373-9B3CE459345A}"/>
              </a:ext>
            </a:extLst>
          </p:cNvPr>
          <p:cNvSpPr txBox="1"/>
          <p:nvPr/>
        </p:nvSpPr>
        <p:spPr>
          <a:xfrm>
            <a:off x="451339" y="4329250"/>
            <a:ext cx="6096000" cy="954107"/>
          </a:xfrm>
          <a:prstGeom prst="rect">
            <a:avLst/>
          </a:prstGeom>
          <a:noFill/>
        </p:spPr>
        <p:txBody>
          <a:bodyPr wrap="square">
            <a:spAutoFit/>
          </a:bodyPr>
          <a:lstStyle/>
          <a:p>
            <a:r>
              <a:rPr lang="en-US" altLang="zh-TW" sz="2800" dirty="0"/>
              <a:t>MAPE</a:t>
            </a:r>
            <a:r>
              <a:rPr lang="zh-TW" altLang="en-US" sz="2800" dirty="0"/>
              <a:t> 最大：</a:t>
            </a:r>
            <a:r>
              <a:rPr lang="en-US" altLang="zh-TW" sz="2800" dirty="0"/>
              <a:t>Lag = 60, </a:t>
            </a:r>
            <a:r>
              <a:rPr lang="zh-TW" altLang="en-US" sz="2800" dirty="0"/>
              <a:t>預測</a:t>
            </a:r>
            <a:r>
              <a:rPr lang="en-US" altLang="zh-TW" sz="2800" dirty="0"/>
              <a:t>30</a:t>
            </a:r>
            <a:r>
              <a:rPr lang="zh-TW" altLang="en-US" sz="2800" dirty="0"/>
              <a:t>分鐘後資料，</a:t>
            </a:r>
            <a:r>
              <a:rPr lang="en-US" altLang="zh-TW" sz="2800" dirty="0"/>
              <a:t>MAPE = 182.9%</a:t>
            </a:r>
          </a:p>
        </p:txBody>
      </p:sp>
      <p:sp>
        <p:nvSpPr>
          <p:cNvPr id="11" name="標題 1">
            <a:extLst>
              <a:ext uri="{FF2B5EF4-FFF2-40B4-BE49-F238E27FC236}">
                <a16:creationId xmlns:a16="http://schemas.microsoft.com/office/drawing/2014/main" id="{667707A1-74CF-DC89-9778-526F9CD0C018}"/>
              </a:ext>
            </a:extLst>
          </p:cNvPr>
          <p:cNvSpPr txBox="1">
            <a:spLocks/>
          </p:cNvSpPr>
          <p:nvPr/>
        </p:nvSpPr>
        <p:spPr>
          <a:xfrm>
            <a:off x="228599" y="0"/>
            <a:ext cx="20105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endParaRPr lang="zh-TW" altLang="en-US" dirty="0"/>
          </a:p>
        </p:txBody>
      </p:sp>
    </p:spTree>
    <p:extLst>
      <p:ext uri="{BB962C8B-B14F-4D97-AF65-F5344CB8AC3E}">
        <p14:creationId xmlns:p14="http://schemas.microsoft.com/office/powerpoint/2010/main" val="24416377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185932"/>
            <a:ext cx="10515600" cy="5225493"/>
          </a:xfrm>
        </p:spPr>
        <p:txBody>
          <a:bodyPr/>
          <a:lstStyle/>
          <a:p>
            <a:pPr marL="0" indent="0">
              <a:lnSpc>
                <a:spcPct val="150000"/>
              </a:lnSpc>
              <a:buNone/>
            </a:pPr>
            <a:r>
              <a:rPr lang="zh-TW" altLang="en-US" dirty="0"/>
              <a:t>可由兩個面向分析：</a:t>
            </a:r>
            <a:endParaRPr lang="en-US" altLang="zh-TW" dirty="0"/>
          </a:p>
          <a:p>
            <a:r>
              <a:rPr lang="zh-TW" altLang="en-US" dirty="0"/>
              <a:t>不同預測時間，時間愈短，</a:t>
            </a:r>
            <a:r>
              <a:rPr lang="en-US" altLang="zh-TW" dirty="0"/>
              <a:t>MAPE</a:t>
            </a:r>
            <a:r>
              <a:rPr lang="zh-TW" altLang="en-US" dirty="0"/>
              <a:t>愈小，誤差值愈小，精準度愈高</a:t>
            </a:r>
            <a:endParaRPr lang="en-US" altLang="zh-TW" dirty="0"/>
          </a:p>
          <a:p>
            <a:pPr marL="0" indent="0">
              <a:buNone/>
            </a:pPr>
            <a:r>
              <a:rPr lang="en-US" altLang="zh-TW" dirty="0"/>
              <a:t>	1</a:t>
            </a:r>
            <a:r>
              <a:rPr lang="zh-TW" altLang="en-US" dirty="0"/>
              <a:t>分鐘後：</a:t>
            </a:r>
            <a:r>
              <a:rPr lang="en-US" altLang="zh-TW" dirty="0"/>
              <a:t>20%~30%</a:t>
            </a:r>
          </a:p>
          <a:p>
            <a:pPr marL="0" indent="0">
              <a:buNone/>
            </a:pPr>
            <a:r>
              <a:rPr lang="en-US" altLang="zh-TW" dirty="0"/>
              <a:t>	30</a:t>
            </a:r>
            <a:r>
              <a:rPr lang="zh-TW" altLang="en-US" dirty="0"/>
              <a:t>分鐘後：</a:t>
            </a:r>
            <a:r>
              <a:rPr lang="en-US" altLang="zh-TW" dirty="0"/>
              <a:t>170%~180%</a:t>
            </a:r>
          </a:p>
          <a:p>
            <a:pPr marL="0" indent="0">
              <a:buNone/>
            </a:pPr>
            <a:endParaRPr lang="en-US" altLang="zh-TW" dirty="0"/>
          </a:p>
          <a:p>
            <a:r>
              <a:rPr lang="zh-TW" altLang="en-US" dirty="0"/>
              <a:t>不同時間</a:t>
            </a:r>
            <a:r>
              <a:rPr lang="en-US" altLang="zh-TW" dirty="0"/>
              <a:t>Lag</a:t>
            </a:r>
            <a:r>
              <a:rPr lang="zh-TW" altLang="en-US" dirty="0"/>
              <a:t>，普遍沒有太大的影響，相對大小很不一定，由此可推測此時間序列資料集不太受到</a:t>
            </a:r>
            <a:r>
              <a:rPr lang="en-US" altLang="zh-TW" dirty="0"/>
              <a:t>Lag</a:t>
            </a:r>
            <a:r>
              <a:rPr lang="zh-TW" altLang="en-US" dirty="0"/>
              <a:t>的影響</a:t>
            </a:r>
            <a:endParaRPr lang="en-US" altLang="zh-TW" dirty="0"/>
          </a:p>
          <a:p>
            <a:pPr marL="0" indent="0">
              <a:buNone/>
            </a:pPr>
            <a:endParaRPr lang="en-US" altLang="zh-TW" dirty="0"/>
          </a:p>
          <a:p>
            <a:r>
              <a:rPr lang="zh-TW" altLang="en-US" dirty="0"/>
              <a:t>資料的改變：</a:t>
            </a:r>
            <a:r>
              <a:rPr lang="en-US" altLang="zh-TW" dirty="0"/>
              <a:t>training set</a:t>
            </a:r>
            <a:r>
              <a:rPr lang="zh-TW" altLang="en-US" dirty="0"/>
              <a:t>只有</a:t>
            </a:r>
            <a:r>
              <a:rPr lang="en-US" altLang="zh-TW" dirty="0"/>
              <a:t>11</a:t>
            </a:r>
            <a:r>
              <a:rPr lang="zh-TW" altLang="en-US" dirty="0"/>
              <a:t>月，結果差不多</a:t>
            </a:r>
            <a:endParaRPr lang="en-US" altLang="zh-TW" dirty="0"/>
          </a:p>
        </p:txBody>
      </p:sp>
      <p:sp>
        <p:nvSpPr>
          <p:cNvPr id="4" name="標題 1">
            <a:extLst>
              <a:ext uri="{FF2B5EF4-FFF2-40B4-BE49-F238E27FC236}">
                <a16:creationId xmlns:a16="http://schemas.microsoft.com/office/drawing/2014/main" id="{D328D820-EE43-8D71-34F9-844613810FBC}"/>
              </a:ext>
            </a:extLst>
          </p:cNvPr>
          <p:cNvSpPr txBox="1">
            <a:spLocks/>
          </p:cNvSpPr>
          <p:nvPr/>
        </p:nvSpPr>
        <p:spPr>
          <a:xfrm>
            <a:off x="228599" y="0"/>
            <a:ext cx="3182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 – </a:t>
            </a:r>
            <a:r>
              <a:rPr lang="zh-TW" altLang="en-US" dirty="0"/>
              <a:t>結論</a:t>
            </a:r>
          </a:p>
        </p:txBody>
      </p:sp>
    </p:spTree>
    <p:extLst>
      <p:ext uri="{BB962C8B-B14F-4D97-AF65-F5344CB8AC3E}">
        <p14:creationId xmlns:p14="http://schemas.microsoft.com/office/powerpoint/2010/main" val="30459959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451085-1315-6849-F280-1949BBD53636}"/>
              </a:ext>
            </a:extLst>
          </p:cNvPr>
          <p:cNvSpPr>
            <a:spLocks noGrp="1"/>
          </p:cNvSpPr>
          <p:nvPr>
            <p:ph type="ctrTitle"/>
          </p:nvPr>
        </p:nvSpPr>
        <p:spPr>
          <a:xfrm>
            <a:off x="1524000" y="2931318"/>
            <a:ext cx="9144000" cy="995363"/>
          </a:xfrm>
        </p:spPr>
        <p:txBody>
          <a:bodyPr/>
          <a:lstStyle/>
          <a:p>
            <a:r>
              <a:rPr lang="zh-TW" altLang="en-US" dirty="0">
                <a:latin typeface="微軟正黑體" panose="020B0604030504040204" pitchFamily="34" charset="-120"/>
                <a:ea typeface="微軟正黑體" panose="020B0604030504040204" pitchFamily="34" charset="-120"/>
              </a:rPr>
              <a:t>模型預測結果</a:t>
            </a:r>
          </a:p>
        </p:txBody>
      </p:sp>
    </p:spTree>
    <p:extLst>
      <p:ext uri="{BB962C8B-B14F-4D97-AF65-F5344CB8AC3E}">
        <p14:creationId xmlns:p14="http://schemas.microsoft.com/office/powerpoint/2010/main" val="19853656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42C7AD7-E515-325F-0A51-7F1E5F980BCB}"/>
              </a:ext>
            </a:extLst>
          </p:cNvPr>
          <p:cNvSpPr>
            <a:spLocks noGrp="1"/>
          </p:cNvSpPr>
          <p:nvPr>
            <p:ph idx="1"/>
          </p:nvPr>
        </p:nvSpPr>
        <p:spPr>
          <a:xfrm>
            <a:off x="838200" y="365125"/>
            <a:ext cx="10515600" cy="5811838"/>
          </a:xfrm>
        </p:spPr>
        <p:txBody>
          <a:bodyPr>
            <a:normAutofit lnSpcReduction="10000"/>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使用模型 </a:t>
            </a:r>
            <a:r>
              <a:rPr kumimoji="1" lang="en-US" altLang="zh-TW" sz="2400" dirty="0">
                <a:latin typeface="微軟正黑體" panose="020B0604030504040204" pitchFamily="34" charset="-120"/>
                <a:ea typeface="微軟正黑體" panose="020B0604030504040204" pitchFamily="34" charset="-120"/>
              </a:rPr>
              <a:t>:</a:t>
            </a:r>
            <a:r>
              <a:rPr kumimoji="1" lang="zh-TW" altLang="en-US" sz="2400" dirty="0">
                <a:latin typeface="微軟正黑體" panose="020B0604030504040204" pitchFamily="34" charset="-120"/>
                <a:ea typeface="微軟正黑體" panose="020B0604030504040204" pitchFamily="34" charset="-120"/>
              </a:rPr>
              <a:t> </a:t>
            </a:r>
            <a:r>
              <a:rPr kumimoji="1" lang="en-US" altLang="zh-TW" sz="2400" dirty="0">
                <a:latin typeface="微軟正黑體" panose="020B0604030504040204" pitchFamily="34" charset="-120"/>
                <a:ea typeface="微軟正黑體" panose="020B0604030504040204" pitchFamily="34" charset="-120"/>
              </a:rPr>
              <a:t>Lasso , Forward Selection , Tree , Random Forest , SVM</a:t>
            </a:r>
          </a:p>
          <a:p>
            <a:pPr>
              <a:lnSpc>
                <a:spcPct val="150000"/>
              </a:lnSpc>
            </a:pPr>
            <a:r>
              <a:rPr kumimoji="1" lang="zh-TW" altLang="en-US" sz="2400" dirty="0">
                <a:latin typeface="微軟正黑體" panose="020B0604030504040204" pitchFamily="34" charset="-120"/>
                <a:ea typeface="微軟正黑體" panose="020B0604030504040204" pitchFamily="34" charset="-120"/>
              </a:rPr>
              <a:t>模型概念：使用透過 </a:t>
            </a:r>
            <a:r>
              <a:rPr kumimoji="1" lang="en-US" altLang="zh-TW" sz="2400" dirty="0" err="1">
                <a:latin typeface="微軟正黑體" panose="020B0604030504040204" pitchFamily="34" charset="-120"/>
                <a:ea typeface="微軟正黑體" panose="020B0604030504040204" pitchFamily="34" charset="-120"/>
              </a:rPr>
              <a:t>kNN</a:t>
            </a:r>
            <a:r>
              <a:rPr kumimoji="1" lang="en-US" altLang="zh-TW" sz="2400" dirty="0">
                <a:latin typeface="微軟正黑體" panose="020B0604030504040204" pitchFamily="34" charset="-120"/>
                <a:ea typeface="微軟正黑體" panose="020B0604030504040204" pitchFamily="34" charset="-120"/>
              </a:rPr>
              <a:t> </a:t>
            </a:r>
            <a:r>
              <a:rPr kumimoji="1" lang="zh-TW" altLang="en-US" sz="2400" dirty="0">
                <a:latin typeface="微軟正黑體" panose="020B0604030504040204" pitchFamily="34" charset="-120"/>
                <a:ea typeface="微軟正黑體" panose="020B0604030504040204" pitchFamily="34" charset="-120"/>
              </a:rPr>
              <a:t>找出</a:t>
            </a:r>
            <a:r>
              <a:rPr kumimoji="1" lang="en-US" altLang="zh-TW" sz="2400" dirty="0">
                <a:latin typeface="微軟正黑體" panose="020B0604030504040204" pitchFamily="34" charset="-120"/>
                <a:ea typeface="微軟正黑體" panose="020B0604030504040204" pitchFamily="34" charset="-120"/>
              </a:rPr>
              <a:t>local model</a:t>
            </a:r>
            <a:r>
              <a:rPr kumimoji="1" lang="zh-TW" altLang="en-US" sz="2400" dirty="0">
                <a:latin typeface="微軟正黑體" panose="020B0604030504040204" pitchFamily="34" charset="-120"/>
                <a:ea typeface="微軟正黑體" panose="020B0604030504040204" pitchFamily="34" charset="-120"/>
              </a:rPr>
              <a:t>的訓練資料，並搭配各種 </a:t>
            </a:r>
            <a:r>
              <a:rPr kumimoji="1" lang="en-US" altLang="zh-TW" sz="2400" dirty="0">
                <a:latin typeface="微軟正黑體" panose="020B0604030504040204" pitchFamily="34" charset="-120"/>
                <a:ea typeface="微軟正黑體" panose="020B0604030504040204" pitchFamily="34" charset="-120"/>
              </a:rPr>
              <a:t>time lag </a:t>
            </a:r>
            <a:r>
              <a:rPr kumimoji="1" lang="zh-TW" altLang="en-US" sz="2400" dirty="0">
                <a:latin typeface="微軟正黑體" panose="020B0604030504040204" pitchFamily="34" charset="-120"/>
                <a:ea typeface="微軟正黑體" panose="020B0604030504040204" pitchFamily="34" charset="-120"/>
              </a:rPr>
              <a:t>及 </a:t>
            </a:r>
            <a:r>
              <a:rPr kumimoji="1" lang="en-US" altLang="zh-TW" sz="2400" dirty="0">
                <a:latin typeface="微軟正黑體" panose="020B0604030504040204" pitchFamily="34" charset="-120"/>
                <a:ea typeface="微軟正黑體" panose="020B0604030504040204" pitchFamily="34" charset="-120"/>
              </a:rPr>
              <a:t>seasonality</a:t>
            </a:r>
            <a:r>
              <a:rPr kumimoji="1" lang="zh-TW" altLang="en-US" sz="2400" dirty="0">
                <a:latin typeface="微軟正黑體" panose="020B0604030504040204" pitchFamily="34" charset="-120"/>
                <a:ea typeface="微軟正黑體" panose="020B0604030504040204" pitchFamily="34" charset="-120"/>
              </a:rPr>
              <a:t>，再使用以上模型預測</a:t>
            </a:r>
            <a:r>
              <a:rPr kumimoji="1" lang="en-US" altLang="zh-TW" sz="2400" dirty="0">
                <a:latin typeface="微軟正黑體" panose="020B0604030504040204" pitchFamily="34" charset="-120"/>
                <a:ea typeface="微軟正黑體" panose="020B0604030504040204" pitchFamily="34" charset="-120"/>
              </a:rPr>
              <a:t>holder 2 </a:t>
            </a:r>
            <a:r>
              <a:rPr kumimoji="1" lang="zh-TW" altLang="en-US" sz="2400" dirty="0">
                <a:latin typeface="微軟正黑體" panose="020B0604030504040204" pitchFamily="34" charset="-120"/>
                <a:ea typeface="微軟正黑體" panose="020B0604030504040204" pitchFamily="34" charset="-120"/>
              </a:rPr>
              <a:t>的 </a:t>
            </a:r>
            <a:r>
              <a:rPr kumimoji="1" lang="en-US" altLang="zh-TW" sz="2400" dirty="0">
                <a:latin typeface="微軟正黑體" panose="020B0604030504040204" pitchFamily="34" charset="-120"/>
                <a:ea typeface="微軟正黑體" panose="020B0604030504040204" pitchFamily="34" charset="-120"/>
              </a:rPr>
              <a:t>V0 </a:t>
            </a:r>
            <a:r>
              <a:rPr kumimoji="1" lang="zh-TW" altLang="en-US" sz="2400" dirty="0">
                <a:latin typeface="微軟正黑體" panose="020B0604030504040204" pitchFamily="34" charset="-120"/>
                <a:ea typeface="微軟正黑體" panose="020B0604030504040204" pitchFamily="34" charset="-120"/>
              </a:rPr>
              <a:t>體積，並計算</a:t>
            </a:r>
            <a:r>
              <a:rPr kumimoji="1" lang="en-US" altLang="zh-TW" sz="2400" dirty="0">
                <a:latin typeface="微軟正黑體" panose="020B0604030504040204" pitchFamily="34" charset="-120"/>
                <a:ea typeface="微軟正黑體" panose="020B0604030504040204" pitchFamily="34" charset="-120"/>
              </a:rPr>
              <a:t>MAPE (%)</a:t>
            </a:r>
          </a:p>
          <a:p>
            <a:pPr>
              <a:lnSpc>
                <a:spcPct val="150000"/>
              </a:lnSpc>
            </a:pPr>
            <a:r>
              <a:rPr kumimoji="1" lang="zh-TW" altLang="en-US" sz="2400" dirty="0">
                <a:latin typeface="微軟正黑體" panose="020B0604030504040204" pitchFamily="34" charset="-120"/>
                <a:ea typeface="微軟正黑體" panose="020B0604030504040204" pitchFamily="34" charset="-120"/>
              </a:rPr>
              <a:t>基本參數：</a:t>
            </a:r>
            <a:endParaRPr kumimoji="1" lang="en-US" altLang="zh-TW" sz="2400" dirty="0">
              <a:latin typeface="微軟正黑體" panose="020B0604030504040204" pitchFamily="34" charset="-120"/>
              <a:ea typeface="微軟正黑體" panose="020B0604030504040204" pitchFamily="34" charset="-120"/>
            </a:endParaRPr>
          </a:p>
          <a:p>
            <a:pPr lvl="1">
              <a:lnSpc>
                <a:spcPct val="150000"/>
              </a:lnSpc>
            </a:pPr>
            <a:r>
              <a:rPr kumimoji="1" lang="zh-TW" altLang="en-US" sz="2000" dirty="0">
                <a:latin typeface="微軟正黑體" panose="020B0604030504040204" pitchFamily="34" charset="-120"/>
                <a:ea typeface="微軟正黑體" panose="020B0604030504040204" pitchFamily="34" charset="-120"/>
              </a:rPr>
              <a:t>解釋變數：生產、總消耗、日週期、週週期</a:t>
            </a:r>
            <a:endParaRPr kumimoji="1" lang="en-US" altLang="zh-TW" sz="2000" dirty="0">
              <a:latin typeface="微軟正黑體" panose="020B0604030504040204" pitchFamily="34" charset="-120"/>
              <a:ea typeface="微軟正黑體" panose="020B0604030504040204" pitchFamily="34" charset="-120"/>
            </a:endParaRPr>
          </a:p>
          <a:p>
            <a:pPr lvl="1">
              <a:lnSpc>
                <a:spcPct val="150000"/>
              </a:lnSpc>
            </a:pPr>
            <a:r>
              <a:rPr kumimoji="1" lang="en-US" altLang="zh-TW" sz="2000" dirty="0">
                <a:latin typeface="微軟正黑體" panose="020B0604030504040204" pitchFamily="34" charset="-120"/>
                <a:ea typeface="微軟正黑體" panose="020B0604030504040204" pitchFamily="34" charset="-120"/>
              </a:rPr>
              <a:t>KNN</a:t>
            </a:r>
            <a:r>
              <a:rPr kumimoji="1" lang="zh-TW" altLang="en-US" sz="2000" dirty="0">
                <a:latin typeface="微軟正黑體" panose="020B0604030504040204" pitchFamily="34" charset="-120"/>
                <a:ea typeface="微軟正黑體" panose="020B0604030504040204" pitchFamily="34" charset="-120"/>
              </a:rPr>
              <a:t>（</a:t>
            </a:r>
            <a:r>
              <a:rPr kumimoji="1" lang="en-US" altLang="zh-TW" sz="2000" dirty="0">
                <a:latin typeface="微軟正黑體" panose="020B0604030504040204" pitchFamily="34" charset="-120"/>
                <a:ea typeface="微軟正黑體" panose="020B0604030504040204" pitchFamily="34" charset="-120"/>
              </a:rPr>
              <a:t>local model</a:t>
            </a:r>
            <a:r>
              <a:rPr kumimoji="1" lang="zh-TW" altLang="en-US" sz="2000" dirty="0">
                <a:latin typeface="微軟正黑體" panose="020B0604030504040204" pitchFamily="34" charset="-120"/>
                <a:ea typeface="微軟正黑體" panose="020B0604030504040204" pitchFamily="34" charset="-120"/>
              </a:rPr>
              <a:t>）筆數：</a:t>
            </a:r>
            <a:r>
              <a:rPr kumimoji="1" lang="en-US" altLang="zh-TW" sz="2000" dirty="0">
                <a:latin typeface="微軟正黑體" panose="020B0604030504040204" pitchFamily="34" charset="-120"/>
                <a:ea typeface="微軟正黑體" panose="020B0604030504040204" pitchFamily="34" charset="-120"/>
              </a:rPr>
              <a:t>30  , 100  , 500</a:t>
            </a:r>
          </a:p>
          <a:p>
            <a:pPr lvl="1">
              <a:lnSpc>
                <a:spcPct val="150000"/>
              </a:lnSpc>
            </a:pPr>
            <a:r>
              <a:rPr lang="en-US" altLang="zh-TW" sz="2000" dirty="0">
                <a:latin typeface="微軟正黑體" panose="020B0604030504040204" pitchFamily="34" charset="-120"/>
                <a:ea typeface="微軟正黑體" panose="020B0604030504040204" pitchFamily="34" charset="-120"/>
              </a:rPr>
              <a:t>Time Lag</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20</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30</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60</a:t>
            </a:r>
            <a:r>
              <a:rPr lang="zh-TW" altLang="en-US" sz="2000" dirty="0">
                <a:latin typeface="微軟正黑體" panose="020B0604030504040204" pitchFamily="34" charset="-120"/>
                <a:ea typeface="微軟正黑體" panose="020B0604030504040204" pitchFamily="34" charset="-120"/>
              </a:rPr>
              <a:t>分鐘 </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Training data </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7 ~ 11 </a:t>
            </a:r>
            <a:r>
              <a:rPr lang="zh-TW" altLang="en-US" sz="2000" dirty="0">
                <a:latin typeface="微軟正黑體" panose="020B0604030504040204" pitchFamily="34" charset="-120"/>
                <a:ea typeface="微軟正黑體" panose="020B0604030504040204" pitchFamily="34" charset="-120"/>
              </a:rPr>
              <a:t>月</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en-US" altLang="zh-TW" sz="2000" dirty="0">
                <a:latin typeface="微軟正黑體" panose="020B0604030504040204" pitchFamily="34" charset="-120"/>
                <a:ea typeface="微軟正黑體" panose="020B0604030504040204" pitchFamily="34" charset="-120"/>
              </a:rPr>
              <a:t>Testing data</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12</a:t>
            </a:r>
            <a:r>
              <a:rPr lang="zh-TW" altLang="en-US" sz="2000" dirty="0">
                <a:latin typeface="微軟正黑體" panose="020B0604030504040204" pitchFamily="34" charset="-120"/>
                <a:ea typeface="微軟正黑體" panose="020B0604030504040204" pitchFamily="34" charset="-120"/>
              </a:rPr>
              <a:t>月抽取</a:t>
            </a:r>
            <a:r>
              <a:rPr lang="en-US" altLang="zh-TW" sz="2000" dirty="0">
                <a:latin typeface="微軟正黑體" panose="020B0604030504040204" pitchFamily="34" charset="-120"/>
                <a:ea typeface="微軟正黑體" panose="020B0604030504040204" pitchFamily="34" charset="-120"/>
              </a:rPr>
              <a:t>300</a:t>
            </a:r>
            <a:r>
              <a:rPr lang="zh-TW" altLang="en-US" sz="2000" dirty="0">
                <a:latin typeface="微軟正黑體" panose="020B0604030504040204" pitchFamily="34" charset="-120"/>
                <a:ea typeface="微軟正黑體" panose="020B0604030504040204" pitchFamily="34" charset="-120"/>
              </a:rPr>
              <a:t>個時間段</a:t>
            </a:r>
            <a:endParaRPr lang="en-US" altLang="zh-TW" sz="2000" dirty="0">
              <a:latin typeface="微軟正黑體" panose="020B0604030504040204" pitchFamily="34" charset="-120"/>
              <a:ea typeface="微軟正黑體" panose="020B0604030504040204" pitchFamily="34" charset="-120"/>
            </a:endParaRPr>
          </a:p>
          <a:p>
            <a:pPr lvl="1">
              <a:lnSpc>
                <a:spcPct val="150000"/>
              </a:lnSpc>
            </a:pPr>
            <a:r>
              <a:rPr lang="zh-TW" altLang="en-US" sz="2000" dirty="0">
                <a:latin typeface="微軟正黑體" panose="020B0604030504040204" pitchFamily="34" charset="-120"/>
                <a:ea typeface="微軟正黑體" panose="020B0604030504040204" pitchFamily="34" charset="-120"/>
              </a:rPr>
              <a:t>預測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5</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10</a:t>
            </a:r>
            <a:r>
              <a:rPr lang="zh-TW" altLang="en-US" sz="2000" dirty="0">
                <a:latin typeface="微軟正黑體" panose="020B0604030504040204" pitchFamily="34" charset="-120"/>
                <a:ea typeface="微軟正黑體" panose="020B0604030504040204" pitchFamily="34" charset="-120"/>
              </a:rPr>
              <a:t>分鐘  </a:t>
            </a:r>
            <a:r>
              <a:rPr lang="en-US" altLang="zh-TW" sz="2000" dirty="0">
                <a:latin typeface="微軟正黑體" panose="020B0604030504040204" pitchFamily="34" charset="-120"/>
                <a:ea typeface="微軟正黑體" panose="020B0604030504040204" pitchFamily="34" charset="-120"/>
              </a:rPr>
              <a:t>, 30</a:t>
            </a:r>
            <a:r>
              <a:rPr lang="zh-TW" altLang="en-US" sz="2000" dirty="0">
                <a:latin typeface="微軟正黑體" panose="020B0604030504040204" pitchFamily="34" charset="-120"/>
                <a:ea typeface="微軟正黑體" panose="020B0604030504040204" pitchFamily="34" charset="-120"/>
              </a:rPr>
              <a:t>分鐘  後瞬間體積</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142485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422C95-3256-B8F9-F229-360754AABF90}"/>
              </a:ext>
            </a:extLst>
          </p:cNvPr>
          <p:cNvSpPr>
            <a:spLocks noGrp="1"/>
          </p:cNvSpPr>
          <p:nvPr>
            <p:ph type="title"/>
          </p:nvPr>
        </p:nvSpPr>
        <p:spPr>
          <a:xfrm>
            <a:off x="720969" y="130663"/>
            <a:ext cx="10515600" cy="1325563"/>
          </a:xfrm>
        </p:spPr>
        <p:txBody>
          <a:bodyPr/>
          <a:lstStyle/>
          <a:p>
            <a:r>
              <a:rPr kumimoji="1" lang="en-US" altLang="zh-TW" dirty="0">
                <a:latin typeface="微軟正黑體" panose="020B0604030504040204" pitchFamily="34" charset="-120"/>
                <a:ea typeface="微軟正黑體" panose="020B0604030504040204" pitchFamily="34" charset="-120"/>
              </a:rPr>
              <a:t>L</a:t>
            </a:r>
            <a:r>
              <a:rPr kumimoji="1" lang="en-US" altLang="zh-TW" sz="4400" dirty="0">
                <a:latin typeface="微軟正黑體" panose="020B0604030504040204" pitchFamily="34" charset="-120"/>
                <a:ea typeface="微軟正黑體" panose="020B0604030504040204" pitchFamily="34" charset="-120"/>
              </a:rPr>
              <a:t>asso</a:t>
            </a:r>
            <a:endParaRPr lang="zh-TW" altLang="en-US" dirty="0"/>
          </a:p>
        </p:txBody>
      </p:sp>
      <p:graphicFrame>
        <p:nvGraphicFramePr>
          <p:cNvPr id="13" name="表格 3">
            <a:extLst>
              <a:ext uri="{FF2B5EF4-FFF2-40B4-BE49-F238E27FC236}">
                <a16:creationId xmlns:a16="http://schemas.microsoft.com/office/drawing/2014/main" id="{6F70EF86-8448-460A-E8F4-B39F505FBB6E}"/>
              </a:ext>
            </a:extLst>
          </p:cNvPr>
          <p:cNvGraphicFramePr>
            <a:graphicFrameLocks noGrp="1"/>
          </p:cNvGraphicFramePr>
          <p:nvPr>
            <p:ph idx="1"/>
            <p:extLst>
              <p:ext uri="{D42A27DB-BD31-4B8C-83A1-F6EECF244321}">
                <p14:modId xmlns:p14="http://schemas.microsoft.com/office/powerpoint/2010/main" val="646145184"/>
              </p:ext>
            </p:extLst>
          </p:nvPr>
        </p:nvGraphicFramePr>
        <p:xfrm>
          <a:off x="720969" y="1591164"/>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K=30  Lag=10</a:t>
                      </a:r>
                      <a:endParaRPr lang="zh-TW" altLang="en-US" sz="2400" dirty="0"/>
                    </a:p>
                  </a:txBody>
                  <a:tcPr/>
                </a:tc>
                <a:tc>
                  <a:txBody>
                    <a:bodyPr/>
                    <a:lstStyle/>
                    <a:p>
                      <a:pPr algn="ctr"/>
                      <a:r>
                        <a:rPr lang="en-US" altLang="zh-TW" sz="2400" dirty="0"/>
                        <a:t>K=30  Lag=20</a:t>
                      </a:r>
                      <a:endParaRPr lang="zh-TW" altLang="en-US" sz="2400" dirty="0"/>
                    </a:p>
                  </a:txBody>
                  <a:tcPr/>
                </a:tc>
                <a:tc>
                  <a:txBody>
                    <a:bodyPr/>
                    <a:lstStyle/>
                    <a:p>
                      <a:pPr algn="ctr"/>
                      <a:r>
                        <a:rPr lang="en-US" altLang="zh-TW" sz="2400" dirty="0"/>
                        <a:t>K=30  Lag=30</a:t>
                      </a:r>
                      <a:endParaRPr lang="zh-TW" altLang="en-US" sz="2400" dirty="0"/>
                    </a:p>
                  </a:txBody>
                  <a:tcPr/>
                </a:tc>
                <a:tc>
                  <a:txBody>
                    <a:bodyPr/>
                    <a:lstStyle/>
                    <a:p>
                      <a:pPr algn="ctr"/>
                      <a:r>
                        <a:rPr lang="en-US" altLang="zh-TW" sz="2400" dirty="0"/>
                        <a:t>K=30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3.254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3.811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1.03</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3.148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3.764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3.011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3.499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6.206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6.722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6.152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6.735</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17.538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18.536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18.099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19.003</a:t>
                      </a:r>
                    </a:p>
                  </a:txBody>
                  <a:tcPr marL="6350" marR="6350" marT="6350" marB="0" anchor="ctr"/>
                </a:tc>
                <a:extLst>
                  <a:ext uri="{0D108BD9-81ED-4DB2-BD59-A6C34878D82A}">
                    <a16:rowId xmlns:a16="http://schemas.microsoft.com/office/drawing/2014/main" val="1675853888"/>
                  </a:ext>
                </a:extLst>
              </a:tr>
            </a:tbl>
          </a:graphicData>
        </a:graphic>
      </p:graphicFrame>
      <p:graphicFrame>
        <p:nvGraphicFramePr>
          <p:cNvPr id="14" name="表格 3">
            <a:extLst>
              <a:ext uri="{FF2B5EF4-FFF2-40B4-BE49-F238E27FC236}">
                <a16:creationId xmlns:a16="http://schemas.microsoft.com/office/drawing/2014/main" id="{9BDED571-AF2F-4F10-05A5-D8690E47FB2D}"/>
              </a:ext>
            </a:extLst>
          </p:cNvPr>
          <p:cNvGraphicFramePr>
            <a:graphicFrameLocks/>
          </p:cNvGraphicFramePr>
          <p:nvPr>
            <p:extLst>
              <p:ext uri="{D42A27DB-BD31-4B8C-83A1-F6EECF244321}">
                <p14:modId xmlns:p14="http://schemas.microsoft.com/office/powerpoint/2010/main" val="1636174283"/>
              </p:ext>
            </p:extLst>
          </p:nvPr>
        </p:nvGraphicFramePr>
        <p:xfrm>
          <a:off x="720969" y="3877164"/>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K=100  Lag=10</a:t>
                      </a:r>
                      <a:endParaRPr lang="zh-TW" altLang="en-US" sz="2400" dirty="0"/>
                    </a:p>
                  </a:txBody>
                  <a:tcPr/>
                </a:tc>
                <a:tc>
                  <a:txBody>
                    <a:bodyPr/>
                    <a:lstStyle/>
                    <a:p>
                      <a:pPr algn="ctr"/>
                      <a:r>
                        <a:rPr lang="en-US" altLang="zh-TW" sz="2400" dirty="0"/>
                        <a:t>K=100  Lag=20</a:t>
                      </a:r>
                      <a:endParaRPr lang="zh-TW" altLang="en-US" sz="2400" dirty="0"/>
                    </a:p>
                  </a:txBody>
                  <a:tcPr/>
                </a:tc>
                <a:tc>
                  <a:txBody>
                    <a:bodyPr/>
                    <a:lstStyle/>
                    <a:p>
                      <a:pPr algn="ctr"/>
                      <a:r>
                        <a:rPr lang="en-US" altLang="zh-TW" sz="2400" dirty="0"/>
                        <a:t>K=100  Lag=30</a:t>
                      </a:r>
                      <a:endParaRPr lang="zh-TW" altLang="en-US" sz="2400" dirty="0"/>
                    </a:p>
                  </a:txBody>
                  <a:tcPr/>
                </a:tc>
                <a:tc>
                  <a:txBody>
                    <a:bodyPr/>
                    <a:lstStyle/>
                    <a:p>
                      <a:pPr algn="ctr"/>
                      <a:r>
                        <a:rPr lang="en-US" altLang="zh-TW" sz="2400" dirty="0"/>
                        <a:t>K=100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1.144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1.198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1.199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1.186</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2.057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2.717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2.702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2.739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4.533</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4.908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4.839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5.122</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14.135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14.225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14.132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14.892</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21013575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C4371-8D99-8A32-0E76-2866E01FB295}"/>
              </a:ext>
            </a:extLst>
          </p:cNvPr>
          <p:cNvSpPr>
            <a:spLocks noGrp="1"/>
          </p:cNvSpPr>
          <p:nvPr>
            <p:ph type="title"/>
          </p:nvPr>
        </p:nvSpPr>
        <p:spPr/>
        <p:txBody>
          <a:bodyPr/>
          <a:lstStyle/>
          <a:p>
            <a:r>
              <a:rPr kumimoji="1" lang="en-US" altLang="zh-TW" sz="4400" dirty="0">
                <a:latin typeface="微軟正黑體" panose="020B0604030504040204" pitchFamily="34" charset="-120"/>
                <a:ea typeface="微軟正黑體" panose="020B0604030504040204" pitchFamily="34" charset="-120"/>
              </a:rPr>
              <a:t>lasso</a:t>
            </a:r>
            <a:endParaRPr lang="zh-TW" altLang="en-US" dirty="0"/>
          </a:p>
        </p:txBody>
      </p:sp>
      <p:sp>
        <p:nvSpPr>
          <p:cNvPr id="3" name="內容版面配置區 2">
            <a:extLst>
              <a:ext uri="{FF2B5EF4-FFF2-40B4-BE49-F238E27FC236}">
                <a16:creationId xmlns:a16="http://schemas.microsoft.com/office/drawing/2014/main" id="{9C9C1FB9-6F39-63EE-B3C9-3FE12E9AF33D}"/>
              </a:ext>
            </a:extLst>
          </p:cNvPr>
          <p:cNvSpPr>
            <a:spLocks noGrp="1"/>
          </p:cNvSpPr>
          <p:nvPr>
            <p:ph idx="1"/>
          </p:nvPr>
        </p:nvSpPr>
        <p:spPr>
          <a:xfrm>
            <a:off x="838200" y="4111625"/>
            <a:ext cx="10515600" cy="2065337"/>
          </a:xfrm>
        </p:spPr>
        <p:txBody>
          <a:bodyPr>
            <a:normAutofit/>
          </a:bodyPr>
          <a:lstStyle/>
          <a:p>
            <a:r>
              <a:rPr lang="zh-TW" altLang="en-US" sz="2000" dirty="0">
                <a:latin typeface="微軟正黑體" panose="020B0604030504040204" pitchFamily="34" charset="-120"/>
                <a:ea typeface="微軟正黑體" panose="020B0604030504040204" pitchFamily="34" charset="-120"/>
              </a:rPr>
              <a:t>在預測時間為</a:t>
            </a:r>
            <a:r>
              <a:rPr lang="en-US" altLang="zh-TW" sz="2000" dirty="0">
                <a:latin typeface="微軟正黑體" panose="020B0604030504040204" pitchFamily="34" charset="-120"/>
                <a:ea typeface="微軟正黑體" panose="020B0604030504040204" pitchFamily="34" charset="-120"/>
              </a:rPr>
              <a:t>1,5,10</a:t>
            </a:r>
            <a:r>
              <a:rPr lang="zh-TW" altLang="en-US" sz="2000" dirty="0">
                <a:latin typeface="微軟正黑體" panose="020B0604030504040204" pitchFamily="34" charset="-120"/>
                <a:ea typeface="微軟正黑體" panose="020B0604030504040204" pitchFamily="34" charset="-120"/>
              </a:rPr>
              <a:t>分鐘且</a:t>
            </a:r>
            <a:r>
              <a:rPr lang="en-US" altLang="zh-TW" sz="2000" dirty="0">
                <a:latin typeface="微軟正黑體" panose="020B0604030504040204" pitchFamily="34" charset="-120"/>
                <a:ea typeface="微軟正黑體" panose="020B0604030504040204" pitchFamily="34" charset="-120"/>
              </a:rPr>
              <a:t>K=100,500</a:t>
            </a:r>
            <a:r>
              <a:rPr lang="zh-TW" altLang="en-US" sz="2000" dirty="0">
                <a:latin typeface="微軟正黑體" panose="020B0604030504040204" pitchFamily="34" charset="-120"/>
                <a:ea typeface="微軟正黑體" panose="020B0604030504040204" pitchFamily="34" charset="-120"/>
              </a:rPr>
              <a:t>時，</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多落在</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以內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在預測時間為</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分鐘且</a:t>
            </a:r>
            <a:r>
              <a:rPr lang="en-US" altLang="zh-TW" sz="2000" dirty="0">
                <a:latin typeface="微軟正黑體" panose="020B0604030504040204" pitchFamily="34" charset="-120"/>
                <a:ea typeface="微軟正黑體" panose="020B0604030504040204" pitchFamily="34" charset="-120"/>
              </a:rPr>
              <a:t>K=500</a:t>
            </a:r>
            <a:r>
              <a:rPr lang="zh-TW" altLang="en-US" sz="2000" dirty="0">
                <a:latin typeface="微軟正黑體" panose="020B0604030504040204" pitchFamily="34" charset="-120"/>
                <a:ea typeface="微軟正黑體" panose="020B0604030504040204" pitchFamily="34" charset="-120"/>
              </a:rPr>
              <a:t>時，</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反倒比</a:t>
            </a:r>
            <a:r>
              <a:rPr lang="en-US" altLang="zh-TW" sz="2000" dirty="0">
                <a:latin typeface="微軟正黑體" panose="020B0604030504040204" pitchFamily="34" charset="-120"/>
                <a:ea typeface="微軟正黑體" panose="020B0604030504040204" pitchFamily="34" charset="-120"/>
              </a:rPr>
              <a:t>K= 30,100</a:t>
            </a:r>
            <a:r>
              <a:rPr lang="zh-TW" altLang="en-US" sz="2000" dirty="0">
                <a:latin typeface="微軟正黑體" panose="020B0604030504040204" pitchFamily="34" charset="-120"/>
                <a:ea typeface="微軟正黑體" panose="020B0604030504040204" pitchFamily="34" charset="-120"/>
              </a:rPr>
              <a:t>時略高</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推測</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模型預測較適用於短時間，時間拉長明顯效果變差，隨著</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增加</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也明顯減少，且預測結果受</a:t>
            </a:r>
            <a:r>
              <a:rPr lang="en-US" altLang="zh-TW" sz="2000" dirty="0">
                <a:latin typeface="微軟正黑體" panose="020B0604030504040204" pitchFamily="34" charset="-120"/>
                <a:ea typeface="微軟正黑體" panose="020B0604030504040204" pitchFamily="34" charset="-120"/>
              </a:rPr>
              <a:t>Lag</a:t>
            </a:r>
            <a:r>
              <a:rPr lang="zh-TW" altLang="en-US" sz="2000" dirty="0">
                <a:latin typeface="微軟正黑體" panose="020B0604030504040204" pitchFamily="34" charset="-120"/>
                <a:ea typeface="微軟正黑體" panose="020B0604030504040204" pitchFamily="34" charset="-120"/>
              </a:rPr>
              <a:t>影響較小</a:t>
            </a:r>
          </a:p>
        </p:txBody>
      </p:sp>
      <p:graphicFrame>
        <p:nvGraphicFramePr>
          <p:cNvPr id="6" name="表格 3">
            <a:extLst>
              <a:ext uri="{FF2B5EF4-FFF2-40B4-BE49-F238E27FC236}">
                <a16:creationId xmlns:a16="http://schemas.microsoft.com/office/drawing/2014/main" id="{5C651610-34BF-7EC0-0E18-7DC8D0A1535C}"/>
              </a:ext>
            </a:extLst>
          </p:cNvPr>
          <p:cNvGraphicFramePr>
            <a:graphicFrameLocks/>
          </p:cNvGraphicFramePr>
          <p:nvPr/>
        </p:nvGraphicFramePr>
        <p:xfrm>
          <a:off x="838200" y="1825626"/>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K=500  Lag=10</a:t>
                      </a:r>
                      <a:endParaRPr lang="zh-TW" altLang="en-US" sz="2400" dirty="0"/>
                    </a:p>
                  </a:txBody>
                  <a:tcPr/>
                </a:tc>
                <a:tc>
                  <a:txBody>
                    <a:bodyPr/>
                    <a:lstStyle/>
                    <a:p>
                      <a:pPr algn="ctr"/>
                      <a:r>
                        <a:rPr lang="en-US" altLang="zh-TW" sz="2400" dirty="0"/>
                        <a:t>K=500  Lag=20</a:t>
                      </a:r>
                      <a:endParaRPr lang="zh-TW" altLang="en-US" sz="2400" dirty="0"/>
                    </a:p>
                  </a:txBody>
                  <a:tcPr/>
                </a:tc>
                <a:tc>
                  <a:txBody>
                    <a:bodyPr/>
                    <a:lstStyle/>
                    <a:p>
                      <a:pPr algn="ctr"/>
                      <a:r>
                        <a:rPr lang="en-US" altLang="zh-TW" sz="2400" dirty="0"/>
                        <a:t>K=500  Lag=30</a:t>
                      </a:r>
                      <a:endParaRPr lang="zh-TW" altLang="en-US" sz="2400" dirty="0"/>
                    </a:p>
                  </a:txBody>
                  <a:tcPr/>
                </a:tc>
                <a:tc>
                  <a:txBody>
                    <a:bodyPr/>
                    <a:lstStyle/>
                    <a:p>
                      <a:pPr algn="ctr"/>
                      <a:r>
                        <a:rPr lang="en-US" altLang="zh-TW" sz="2400" dirty="0"/>
                        <a:t>K=500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1.151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1.166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1.16</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1.756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1.698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2.029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3.913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3.913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3.693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3.973</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12.919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12.645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12.973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13.234</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35981887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CE8A75-7C7E-EEE4-C26C-9A38416E7832}"/>
              </a:ext>
            </a:extLst>
          </p:cNvPr>
          <p:cNvSpPr>
            <a:spLocks noGrp="1"/>
          </p:cNvSpPr>
          <p:nvPr>
            <p:ph type="title"/>
          </p:nvPr>
        </p:nvSpPr>
        <p:spPr>
          <a:xfrm>
            <a:off x="709246" y="189279"/>
            <a:ext cx="10515600" cy="1325563"/>
          </a:xfrm>
        </p:spPr>
        <p:txBody>
          <a:bodyPr/>
          <a:lstStyle/>
          <a:p>
            <a:r>
              <a:rPr kumimoji="1" lang="en-US" altLang="zh-TW" dirty="0">
                <a:latin typeface="微軟正黑體" panose="020B0604030504040204" pitchFamily="34" charset="-120"/>
                <a:ea typeface="微軟正黑體" panose="020B0604030504040204" pitchFamily="34" charset="-120"/>
              </a:rPr>
              <a:t>F</a:t>
            </a:r>
            <a:r>
              <a:rPr kumimoji="1" lang="en-US" altLang="zh-TW" sz="4400" dirty="0">
                <a:latin typeface="微軟正黑體" panose="020B0604030504040204" pitchFamily="34" charset="-120"/>
                <a:ea typeface="微軟正黑體" panose="020B0604030504040204" pitchFamily="34" charset="-120"/>
              </a:rPr>
              <a:t>orward </a:t>
            </a:r>
            <a:r>
              <a:rPr kumimoji="1" lang="en-US" altLang="zh-TW" dirty="0">
                <a:latin typeface="微軟正黑體" panose="020B0604030504040204" pitchFamily="34" charset="-120"/>
                <a:ea typeface="微軟正黑體" panose="020B0604030504040204" pitchFamily="34" charset="-120"/>
              </a:rPr>
              <a:t>S</a:t>
            </a:r>
            <a:r>
              <a:rPr kumimoji="1" lang="en-US" altLang="zh-TW" sz="4400" dirty="0">
                <a:latin typeface="微軟正黑體" panose="020B0604030504040204" pitchFamily="34" charset="-120"/>
                <a:ea typeface="微軟正黑體" panose="020B0604030504040204" pitchFamily="34" charset="-120"/>
              </a:rPr>
              <a:t>election</a:t>
            </a:r>
            <a:endParaRPr lang="zh-TW" altLang="en-US" dirty="0"/>
          </a:p>
        </p:txBody>
      </p:sp>
      <p:sp>
        <p:nvSpPr>
          <p:cNvPr id="3" name="內容版面配置區 2">
            <a:extLst>
              <a:ext uri="{FF2B5EF4-FFF2-40B4-BE49-F238E27FC236}">
                <a16:creationId xmlns:a16="http://schemas.microsoft.com/office/drawing/2014/main" id="{0ED84B63-D079-36A2-43ED-076D68817B51}"/>
              </a:ext>
            </a:extLst>
          </p:cNvPr>
          <p:cNvSpPr>
            <a:spLocks noGrp="1"/>
          </p:cNvSpPr>
          <p:nvPr>
            <p:ph idx="1"/>
          </p:nvPr>
        </p:nvSpPr>
        <p:spPr/>
        <p:txBody>
          <a:bodyPr/>
          <a:lstStyle/>
          <a:p>
            <a:pPr marL="0" algn="ctr" rtl="0" eaLnBrk="1" fontAlgn="t" latinLnBrk="0" hangingPunct="1">
              <a:spcBef>
                <a:spcPts val="0"/>
              </a:spcBef>
              <a:spcAft>
                <a:spcPts val="0"/>
              </a:spcAft>
            </a:pPr>
            <a:r>
              <a:rPr lang="zh-TW" altLang="zh-TW" sz="1800" b="1" i="0" u="none" strike="noStrike" kern="1200" dirty="0">
                <a:solidFill>
                  <a:srgbClr val="FFFFFF"/>
                </a:solidFill>
                <a:effectLst/>
                <a:latin typeface="Calibri" panose="020F0502020204030204" pitchFamily="34" charset="0"/>
              </a:rPr>
              <a:t>預測時間</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1" i="0" u="none" strike="noStrike" kern="1200" dirty="0">
                <a:solidFill>
                  <a:srgbClr val="FFFFFF"/>
                </a:solidFill>
                <a:effectLst/>
                <a:latin typeface="Calibri" panose="020F0502020204030204" pitchFamily="34" charset="0"/>
              </a:rPr>
              <a:t>K=100  Lag=10</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1" i="0" u="none" strike="noStrike" kern="1200" dirty="0">
                <a:solidFill>
                  <a:srgbClr val="FFFFFF"/>
                </a:solidFill>
                <a:effectLst/>
                <a:latin typeface="Calibri" panose="020F0502020204030204" pitchFamily="34" charset="0"/>
              </a:rPr>
              <a:t>K=100  Lag=20</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1" i="0" u="none" strike="noStrike" kern="1200" dirty="0">
                <a:solidFill>
                  <a:srgbClr val="FFFFFF"/>
                </a:solidFill>
                <a:effectLst/>
                <a:latin typeface="Calibri" panose="020F0502020204030204" pitchFamily="34" charset="0"/>
              </a:rPr>
              <a:t>K=100  Lag=30</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1" i="0" u="none" strike="noStrike" kern="1200" dirty="0">
                <a:solidFill>
                  <a:srgbClr val="FFFFFF"/>
                </a:solidFill>
                <a:effectLst/>
                <a:latin typeface="Calibri" panose="020F0502020204030204" pitchFamily="34" charset="0"/>
              </a:rPr>
              <a:t>K=100  Lag=60</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0" i="0" u="none" strike="noStrike" kern="1200" dirty="0">
                <a:solidFill>
                  <a:srgbClr val="000000"/>
                </a:solidFill>
                <a:effectLst/>
                <a:latin typeface="Calibri" panose="020F0502020204030204" pitchFamily="34" charset="0"/>
              </a:rPr>
              <a:t>1 min</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0" i="0" u="none" strike="noStrike" kern="1200" dirty="0">
                <a:solidFill>
                  <a:srgbClr val="000000"/>
                </a:solidFill>
                <a:effectLst/>
                <a:latin typeface="Calibri" panose="020F0502020204030204" pitchFamily="34" charset="0"/>
              </a:rPr>
              <a:t>5 min</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0" i="0" u="none" strike="noStrike" kern="1200" dirty="0">
                <a:solidFill>
                  <a:srgbClr val="000000"/>
                </a:solidFill>
                <a:effectLst/>
                <a:latin typeface="Calibri" panose="020F0502020204030204" pitchFamily="34" charset="0"/>
              </a:rPr>
              <a:t>10 min</a:t>
            </a:r>
            <a:endParaRPr lang="zh-TW" altLang="zh-TW"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zh-TW" sz="1800" b="0" i="0" u="none" strike="noStrike" kern="1200" dirty="0">
                <a:solidFill>
                  <a:srgbClr val="000000"/>
                </a:solidFill>
                <a:effectLst/>
                <a:latin typeface="Calibri" panose="020F0502020204030204" pitchFamily="34" charset="0"/>
              </a:rPr>
              <a:t>30 min</a:t>
            </a:r>
            <a:endParaRPr lang="zh-TW" altLang="zh-TW" sz="1800" b="0" i="0" u="none" strike="noStrike" dirty="0">
              <a:effectLst/>
              <a:latin typeface="Arial" panose="020B0604020202020204" pitchFamily="34" charset="0"/>
            </a:endParaRPr>
          </a:p>
          <a:p>
            <a:endParaRPr lang="zh-TW" altLang="en-US" dirty="0"/>
          </a:p>
        </p:txBody>
      </p:sp>
      <p:graphicFrame>
        <p:nvGraphicFramePr>
          <p:cNvPr id="4" name="表格 3">
            <a:extLst>
              <a:ext uri="{FF2B5EF4-FFF2-40B4-BE49-F238E27FC236}">
                <a16:creationId xmlns:a16="http://schemas.microsoft.com/office/drawing/2014/main" id="{CF4156A5-CCD7-7C7A-740A-F199918FDD81}"/>
              </a:ext>
            </a:extLst>
          </p:cNvPr>
          <p:cNvGraphicFramePr>
            <a:graphicFrameLocks/>
          </p:cNvGraphicFramePr>
          <p:nvPr>
            <p:extLst>
              <p:ext uri="{D42A27DB-BD31-4B8C-83A1-F6EECF244321}">
                <p14:modId xmlns:p14="http://schemas.microsoft.com/office/powerpoint/2010/main" val="2358287568"/>
              </p:ext>
            </p:extLst>
          </p:nvPr>
        </p:nvGraphicFramePr>
        <p:xfrm>
          <a:off x="709246" y="1649780"/>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K=30  Lag=10</a:t>
                      </a:r>
                      <a:endParaRPr lang="zh-TW" altLang="en-US" sz="2400" dirty="0"/>
                    </a:p>
                  </a:txBody>
                  <a:tcPr/>
                </a:tc>
                <a:tc>
                  <a:txBody>
                    <a:bodyPr/>
                    <a:lstStyle/>
                    <a:p>
                      <a:pPr algn="ctr"/>
                      <a:r>
                        <a:rPr lang="en-US" altLang="zh-TW" sz="2400" dirty="0"/>
                        <a:t>K=30  Lag=20</a:t>
                      </a:r>
                      <a:endParaRPr lang="zh-TW" altLang="en-US" sz="2400" dirty="0"/>
                    </a:p>
                  </a:txBody>
                  <a:tcPr/>
                </a:tc>
                <a:tc>
                  <a:txBody>
                    <a:bodyPr/>
                    <a:lstStyle/>
                    <a:p>
                      <a:pPr algn="ctr"/>
                      <a:r>
                        <a:rPr lang="en-US" altLang="zh-TW" sz="2400" dirty="0"/>
                        <a:t>K=30  Lag=30</a:t>
                      </a:r>
                      <a:endParaRPr lang="zh-TW" altLang="en-US" sz="2400" dirty="0"/>
                    </a:p>
                  </a:txBody>
                  <a:tcPr/>
                </a:tc>
                <a:tc>
                  <a:txBody>
                    <a:bodyPr/>
                    <a:lstStyle/>
                    <a:p>
                      <a:pPr algn="ctr"/>
                      <a:r>
                        <a:rPr lang="en-US" altLang="zh-TW" sz="2400" dirty="0"/>
                        <a:t>K=30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0.471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2.475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3.075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0.647</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2.975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3.967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3.101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3.45</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6.647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7.41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7.561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7.013</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23.252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27.705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28.233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27.017</a:t>
                      </a:r>
                    </a:p>
                  </a:txBody>
                  <a:tcPr marL="6350" marR="6350" marT="6350" marB="0" anchor="ctr"/>
                </a:tc>
                <a:extLst>
                  <a:ext uri="{0D108BD9-81ED-4DB2-BD59-A6C34878D82A}">
                    <a16:rowId xmlns:a16="http://schemas.microsoft.com/office/drawing/2014/main" val="1675853888"/>
                  </a:ext>
                </a:extLst>
              </a:tr>
            </a:tbl>
          </a:graphicData>
        </a:graphic>
      </p:graphicFrame>
      <p:graphicFrame>
        <p:nvGraphicFramePr>
          <p:cNvPr id="5" name="表格 3">
            <a:extLst>
              <a:ext uri="{FF2B5EF4-FFF2-40B4-BE49-F238E27FC236}">
                <a16:creationId xmlns:a16="http://schemas.microsoft.com/office/drawing/2014/main" id="{6DC16D39-63D8-83C5-DA2D-DD3E5FA0F3A1}"/>
              </a:ext>
            </a:extLst>
          </p:cNvPr>
          <p:cNvGraphicFramePr>
            <a:graphicFrameLocks/>
          </p:cNvGraphicFramePr>
          <p:nvPr>
            <p:extLst>
              <p:ext uri="{D42A27DB-BD31-4B8C-83A1-F6EECF244321}">
                <p14:modId xmlns:p14="http://schemas.microsoft.com/office/powerpoint/2010/main" val="69287968"/>
              </p:ext>
            </p:extLst>
          </p:nvPr>
        </p:nvGraphicFramePr>
        <p:xfrm>
          <a:off x="709246" y="3935780"/>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K=100  Lag=10</a:t>
                      </a:r>
                      <a:endParaRPr lang="zh-TW" altLang="en-US" sz="2400" dirty="0"/>
                    </a:p>
                  </a:txBody>
                  <a:tcPr/>
                </a:tc>
                <a:tc>
                  <a:txBody>
                    <a:bodyPr/>
                    <a:lstStyle/>
                    <a:p>
                      <a:pPr algn="ctr"/>
                      <a:r>
                        <a:rPr lang="en-US" altLang="zh-TW" sz="2400" dirty="0"/>
                        <a:t>K=100  Lag=20</a:t>
                      </a:r>
                      <a:endParaRPr lang="zh-TW" altLang="en-US" sz="2400" dirty="0"/>
                    </a:p>
                  </a:txBody>
                  <a:tcPr/>
                </a:tc>
                <a:tc>
                  <a:txBody>
                    <a:bodyPr/>
                    <a:lstStyle/>
                    <a:p>
                      <a:pPr algn="ctr"/>
                      <a:r>
                        <a:rPr lang="en-US" altLang="zh-TW" sz="2400" dirty="0"/>
                        <a:t>K=100  Lag=30</a:t>
                      </a:r>
                      <a:endParaRPr lang="zh-TW" altLang="en-US" sz="2400" dirty="0"/>
                    </a:p>
                  </a:txBody>
                  <a:tcPr/>
                </a:tc>
                <a:tc>
                  <a:txBody>
                    <a:bodyPr/>
                    <a:lstStyle/>
                    <a:p>
                      <a:pPr algn="ctr"/>
                      <a:r>
                        <a:rPr lang="en-US" altLang="zh-TW" sz="2400" dirty="0"/>
                        <a:t>K=100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0.245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0.291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0.366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0.512</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1.858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2.241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2.665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3.47</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4.158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4.793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6.494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7.489</a:t>
                      </a:r>
                    </a:p>
                  </a:txBody>
                  <a:tcPr marL="6350" marR="6350" marT="6350" marB="0" anchor="ctr"/>
                </a:tc>
                <a:extLst>
                  <a:ext uri="{0D108BD9-81ED-4DB2-BD59-A6C34878D82A}">
                    <a16:rowId xmlns:a16="http://schemas.microsoft.com/office/drawing/2014/main" val="2860199398"/>
                  </a:ext>
                </a:extLst>
              </a:tr>
              <a:tr h="350975">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13.67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17.646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21.719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28.606</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287888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2" y="1108797"/>
                <a:ext cx="9290607" cy="1516319"/>
              </a:xfrm>
            </p:spPr>
            <p:txBody>
              <a:bodyPr>
                <a:norm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為了找出相似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，本文定義出四種</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的距離公式：</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1800" b="0" i="1" kern="1200" smtClean="0">
                            <a:solidFill>
                              <a:srgbClr val="000000"/>
                            </a:solidFill>
                            <a:effectLst/>
                            <a:latin typeface="Cambria Math" panose="02040503050406030204" pitchFamily="18" charset="0"/>
                            <a:ea typeface="微軟正黑體" panose="020B0604030504040204" pitchFamily="34" charset="-120"/>
                            <a:cs typeface="+mn-cs"/>
                          </a:rPr>
                        </m:ctrlPr>
                      </m:sSubPr>
                      <m:e>
                        <m:r>
                          <m:rPr>
                            <m:sty m:val="p"/>
                          </m:rPr>
                          <a:rPr lang="en-US" altLang="zh-TW" sz="1800" i="1" kern="1200">
                            <a:solidFill>
                              <a:srgbClr val="000000"/>
                            </a:solidFill>
                            <a:effectLst/>
                            <a:latin typeface="Cambria Math" panose="02040503050406030204" pitchFamily="18" charset="0"/>
                            <a:ea typeface="微軟正黑體" panose="020B0604030504040204" pitchFamily="34" charset="-120"/>
                            <a:cs typeface="+mn-cs"/>
                          </a:rPr>
                          <m:t>Y</m:t>
                        </m:r>
                      </m:e>
                      <m: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𝑡</m:t>
                        </m:r>
                      </m:sub>
                    </m:sSub>
                    <m:r>
                      <a:rPr lang="en-US" altLang="zh-TW" sz="1800" b="0" i="1" kern="1200">
                        <a:solidFill>
                          <a:srgbClr val="000000"/>
                        </a:solidFill>
                        <a:effectLst/>
                        <a:latin typeface="Cambria Math" panose="02040503050406030204" pitchFamily="18" charset="0"/>
                        <a:ea typeface="微軟正黑體" panose="020B0604030504040204" pitchFamily="34" charset="-120"/>
                        <a:cs typeface="+mn-cs"/>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dirty="0"/>
                  <a:t> </a:t>
                </a:r>
                <a14:m>
                  <m:oMath xmlns:m="http://schemas.openxmlformats.org/officeDocument/2006/math">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Y</m:t>
                        </m:r>
                      </m:e>
                      <m:sub>
                        <m:r>
                          <a:rPr lang="en-US" altLang="zh-TW" i="1">
                            <a:latin typeface="Cambria Math" panose="02040503050406030204" pitchFamily="18" charset="0"/>
                          </a:rPr>
                          <m:t>𝑡</m:t>
                        </m:r>
                      </m:sub>
                    </m:sSub>
                    <m:r>
                      <a:rPr lang="en-US" altLang="zh-TW"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dirty="0"/>
                  <a:t> </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1</m:t>
                    </m:r>
                    <m:r>
                      <a:rPr lang="zh-TW" altLang="en-US"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3" name="副標題 2">
                <a:extLst>
                  <a:ext uri="{FF2B5EF4-FFF2-40B4-BE49-F238E27FC236}">
                    <a16:creationId xmlns:a16="http://schemas.microsoft.com/office/drawing/2014/main" id="{172F827B-DE46-4DA5-96AE-8CB426EEEDFE}"/>
                  </a:ext>
                </a:extLst>
              </p:cNvPr>
              <p:cNvSpPr>
                <a:spLocks noGrp="1" noRot="1" noChangeAspect="1" noMove="1" noResize="1" noEditPoints="1" noAdjustHandles="1" noChangeArrowheads="1" noChangeShapeType="1" noTextEdit="1"/>
              </p:cNvSpPr>
              <p:nvPr>
                <p:ph type="subTitle" idx="1"/>
              </p:nvPr>
            </p:nvSpPr>
            <p:spPr>
              <a:xfrm>
                <a:off x="748742" y="1108797"/>
                <a:ext cx="9290607" cy="1516319"/>
              </a:xfrm>
              <a:blipFill>
                <a:blip r:embed="rId3"/>
                <a:stretch>
                  <a:fillRect l="-722" t="-2410"/>
                </a:stretch>
              </a:blipFill>
            </p:spPr>
            <p:txBody>
              <a:bodyPr/>
              <a:lstStyle/>
              <a:p>
                <a:r>
                  <a:rPr lang="zh-TW" altLang="en-US">
                    <a:noFill/>
                  </a:rPr>
                  <a:t> </a:t>
                </a:r>
              </a:p>
            </p:txBody>
          </p:sp>
        </mc:Fallback>
      </mc:AlternateContent>
      <p:sp>
        <p:nvSpPr>
          <p:cNvPr id="7" name="副標題 2">
            <a:extLst>
              <a:ext uri="{FF2B5EF4-FFF2-40B4-BE49-F238E27FC236}">
                <a16:creationId xmlns:a16="http://schemas.microsoft.com/office/drawing/2014/main" id="{69288376-2AD1-4935-8362-7D2D6740AD6D}"/>
              </a:ext>
            </a:extLst>
          </p:cNvPr>
          <p:cNvSpPr txBox="1">
            <a:spLocks/>
          </p:cNvSpPr>
          <p:nvPr/>
        </p:nvSpPr>
        <p:spPr>
          <a:xfrm>
            <a:off x="600075" y="5819657"/>
            <a:ext cx="745807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ltLang="zh-TW" sz="2000" dirty="0">
              <a:latin typeface="微軟正黑體" panose="020B0604030504040204" pitchFamily="34" charset="-120"/>
              <a:ea typeface="微軟正黑體" panose="020B0604030504040204" pitchFamily="34" charset="-120"/>
            </a:endParaRPr>
          </a:p>
          <a:p>
            <a:pPr algn="l"/>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9" name="副標題 2">
                <a:extLst>
                  <a:ext uri="{FF2B5EF4-FFF2-40B4-BE49-F238E27FC236}">
                    <a16:creationId xmlns:a16="http://schemas.microsoft.com/office/drawing/2014/main" id="{A8E6C74F-C091-41F6-9765-F2A280ED5233}"/>
                  </a:ext>
                </a:extLst>
              </p:cNvPr>
              <p:cNvSpPr txBox="1">
                <a:spLocks/>
              </p:cNvSpPr>
              <p:nvPr/>
            </p:nvSpPr>
            <p:spPr>
              <a:xfrm>
                <a:off x="748743" y="2667000"/>
                <a:ext cx="7309407" cy="2640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單變量歐式距離：計算兩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9" name="副標題 2">
                <a:extLst>
                  <a:ext uri="{FF2B5EF4-FFF2-40B4-BE49-F238E27FC236}">
                    <a16:creationId xmlns:a16="http://schemas.microsoft.com/office/drawing/2014/main" id="{A8E6C74F-C091-41F6-9765-F2A280ED5233}"/>
                  </a:ext>
                </a:extLst>
              </p:cNvPr>
              <p:cNvSpPr txBox="1">
                <a:spLocks noRot="1" noChangeAspect="1" noMove="1" noResize="1" noEditPoints="1" noAdjustHandles="1" noChangeArrowheads="1" noChangeShapeType="1" noTextEdit="1"/>
              </p:cNvSpPr>
              <p:nvPr/>
            </p:nvSpPr>
            <p:spPr>
              <a:xfrm>
                <a:off x="748743" y="2667000"/>
                <a:ext cx="7309407" cy="2640551"/>
              </a:xfrm>
              <a:prstGeom prst="rect">
                <a:avLst/>
              </a:prstGeom>
              <a:blipFill>
                <a:blip r:embed="rId4"/>
                <a:stretch>
                  <a:fillRect l="-1168" t="-2771"/>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79BEAD9A-541F-4E61-BD90-89AE5685A0B4}"/>
              </a:ext>
            </a:extLst>
          </p:cNvPr>
          <p:cNvPicPr>
            <a:picLocks noChangeAspect="1"/>
          </p:cNvPicPr>
          <p:nvPr/>
        </p:nvPicPr>
        <p:blipFill>
          <a:blip r:embed="rId5"/>
          <a:stretch>
            <a:fillRect/>
          </a:stretch>
        </p:blipFill>
        <p:spPr>
          <a:xfrm>
            <a:off x="8372569" y="2667000"/>
            <a:ext cx="3333562" cy="1636338"/>
          </a:xfrm>
          <a:prstGeom prst="rect">
            <a:avLst/>
          </a:prstGeom>
          <a:ln>
            <a:solidFill>
              <a:schemeClr val="tx1"/>
            </a:solidFill>
          </a:ln>
        </p:spPr>
      </p:pic>
      <mc:AlternateContent xmlns:mc="http://schemas.openxmlformats.org/markup-compatibility/2006" xmlns:a14="http://schemas.microsoft.com/office/drawing/2010/main">
        <mc:Choice Requires="a14">
          <p:sp>
            <p:nvSpPr>
              <p:cNvPr id="8" name="副標題 2">
                <a:extLst>
                  <a:ext uri="{FF2B5EF4-FFF2-40B4-BE49-F238E27FC236}">
                    <a16:creationId xmlns:a16="http://schemas.microsoft.com/office/drawing/2014/main" id="{94682100-DA0E-47D8-B949-594E0BFCEF47}"/>
                  </a:ext>
                </a:extLst>
              </p:cNvPr>
              <p:cNvSpPr txBox="1">
                <a:spLocks/>
              </p:cNvSpPr>
              <p:nvPr/>
            </p:nvSpPr>
            <p:spPr>
              <a:xfrm>
                <a:off x="748743" y="4502150"/>
                <a:ext cx="7309407" cy="20459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b="0" i="1" dirty="0" smtClean="0">
                                    <a:latin typeface="Cambria Math" panose="02040503050406030204" pitchFamily="18" charset="0"/>
                                    <a:ea typeface="微軟正黑體" panose="020B0604030504040204" pitchFamily="34" charset="-120"/>
                                  </a:rPr>
                                  <m:t>𝑞</m:t>
                                </m:r>
                              </m:e>
                              <m:sup>
                                <m:r>
                                  <a:rPr lang="en-US" altLang="zh-TW" sz="2000" b="0" i="1" dirty="0" smtClean="0">
                                    <a:latin typeface="Cambria Math" panose="02040503050406030204" pitchFamily="18" charset="0"/>
                                    <a:ea typeface="微軟正黑體" panose="020B0604030504040204" pitchFamily="34" charset="-120"/>
                                  </a:rPr>
                                  <m:t>′</m:t>
                                </m:r>
                              </m:sup>
                            </m:sSup>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sub>
                                  <m:sup>
                                    <m:r>
                                      <a:rPr lang="en-US" altLang="zh-TW" sz="2000" b="0" i="1" smtClean="0">
                                        <a:latin typeface="Cambria Math" panose="02040503050406030204" pitchFamily="18" charset="0"/>
                                      </a:rPr>
                                      <m:t>′</m:t>
                                    </m:r>
                                  </m:sup>
                                </m:sSubSup>
                                <m:r>
                                  <a:rPr lang="en-US" altLang="zh-TW" sz="2000" i="1">
                                    <a:latin typeface="Cambria Math" panose="02040503050406030204" pitchFamily="18" charset="0"/>
                                  </a:rPr>
                                  <m:t>−</m:t>
                                </m:r>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𝑝</m:t>
                                    </m:r>
                                  </m:sub>
                                  <m:sup>
                                    <m:r>
                                      <a:rPr lang="en-US" altLang="zh-TW" sz="2000" b="0" i="1" smtClean="0">
                                        <a:latin typeface="Cambria Math" panose="02040503050406030204" pitchFamily="18" charset="0"/>
                                      </a:rPr>
                                      <m:t>′</m:t>
                                    </m:r>
                                  </m:sup>
                                </m:sSubSup>
                                <m:r>
                                  <a:rPr lang="en-US" altLang="zh-TW" sz="2000" b="0" i="1" smtClean="0">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8" name="副標題 2">
                <a:extLst>
                  <a:ext uri="{FF2B5EF4-FFF2-40B4-BE49-F238E27FC236}">
                    <a16:creationId xmlns:a16="http://schemas.microsoft.com/office/drawing/2014/main" id="{94682100-DA0E-47D8-B949-594E0BFCEF47}"/>
                  </a:ext>
                </a:extLst>
              </p:cNvPr>
              <p:cNvSpPr txBox="1">
                <a:spLocks noRot="1" noChangeAspect="1" noMove="1" noResize="1" noEditPoints="1" noAdjustHandles="1" noChangeArrowheads="1" noChangeShapeType="1" noTextEdit="1"/>
              </p:cNvSpPr>
              <p:nvPr/>
            </p:nvSpPr>
            <p:spPr>
              <a:xfrm>
                <a:off x="748743" y="4502150"/>
                <a:ext cx="7309407" cy="2045997"/>
              </a:xfrm>
              <a:prstGeom prst="rect">
                <a:avLst/>
              </a:prstGeom>
              <a:blipFill>
                <a:blip r:embed="rId6"/>
                <a:stretch>
                  <a:fillRect l="-1168" t="-3582"/>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192A60B5-44D8-4FE1-9598-932459D6EDBE}"/>
              </a:ext>
            </a:extLst>
          </p:cNvPr>
          <p:cNvPicPr>
            <a:picLocks noChangeAspect="1"/>
          </p:cNvPicPr>
          <p:nvPr/>
        </p:nvPicPr>
        <p:blipFill>
          <a:blip r:embed="rId7"/>
          <a:stretch>
            <a:fillRect/>
          </a:stretch>
        </p:blipFill>
        <p:spPr>
          <a:xfrm>
            <a:off x="8372569" y="4592872"/>
            <a:ext cx="3333562" cy="1662822"/>
          </a:xfrm>
          <a:prstGeom prst="rect">
            <a:avLst/>
          </a:prstGeom>
          <a:ln>
            <a:solidFill>
              <a:schemeClr val="tx1"/>
            </a:solidFill>
          </a:ln>
        </p:spPr>
      </p:pic>
      <p:sp>
        <p:nvSpPr>
          <p:cNvPr id="13" name="文字方塊 12">
            <a:extLst>
              <a:ext uri="{FF2B5EF4-FFF2-40B4-BE49-F238E27FC236}">
                <a16:creationId xmlns:a16="http://schemas.microsoft.com/office/drawing/2014/main" id="{60CAEFFD-8EEF-4DA6-B434-2E76D4EA69D2}"/>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距離的定義（一）</a:t>
            </a:r>
          </a:p>
        </p:txBody>
      </p:sp>
      <p:sp>
        <p:nvSpPr>
          <p:cNvPr id="2" name="投影片編號版面配置區 1">
            <a:extLst>
              <a:ext uri="{FF2B5EF4-FFF2-40B4-BE49-F238E27FC236}">
                <a16:creationId xmlns:a16="http://schemas.microsoft.com/office/drawing/2014/main" id="{70D882A5-B379-5A1A-ACB5-F649B8FCDC0C}"/>
              </a:ext>
            </a:extLst>
          </p:cNvPr>
          <p:cNvSpPr>
            <a:spLocks noGrp="1"/>
          </p:cNvSpPr>
          <p:nvPr>
            <p:ph type="sldNum" sz="quarter" idx="12"/>
          </p:nvPr>
        </p:nvSpPr>
        <p:spPr/>
        <p:txBody>
          <a:bodyPr/>
          <a:lstStyle/>
          <a:p>
            <a:fld id="{C3836E5B-D4B7-FA44-A0C9-2630295C2636}" type="slidenum">
              <a:rPr kumimoji="1" lang="zh-TW" altLang="en-US" smtClean="0"/>
              <a:t>17</a:t>
            </a:fld>
            <a:endParaRPr kumimoji="1" lang="zh-TW" altLang="en-US"/>
          </a:p>
        </p:txBody>
      </p:sp>
    </p:spTree>
    <p:extLst>
      <p:ext uri="{BB962C8B-B14F-4D97-AF65-F5344CB8AC3E}">
        <p14:creationId xmlns:p14="http://schemas.microsoft.com/office/powerpoint/2010/main" val="33835049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E882C2-C24B-73E9-555D-64D99E40EE45}"/>
              </a:ext>
            </a:extLst>
          </p:cNvPr>
          <p:cNvSpPr>
            <a:spLocks noGrp="1"/>
          </p:cNvSpPr>
          <p:nvPr>
            <p:ph type="title"/>
          </p:nvPr>
        </p:nvSpPr>
        <p:spPr/>
        <p:txBody>
          <a:bodyPr/>
          <a:lstStyle/>
          <a:p>
            <a:r>
              <a:rPr kumimoji="1" lang="en-US" altLang="zh-TW" dirty="0">
                <a:latin typeface="微軟正黑體" panose="020B0604030504040204" pitchFamily="34" charset="-120"/>
                <a:ea typeface="微軟正黑體" panose="020B0604030504040204" pitchFamily="34" charset="-120"/>
              </a:rPr>
              <a:t>F</a:t>
            </a:r>
            <a:r>
              <a:rPr kumimoji="1" lang="en-US" altLang="zh-TW" sz="4400" dirty="0">
                <a:latin typeface="微軟正黑體" panose="020B0604030504040204" pitchFamily="34" charset="-120"/>
                <a:ea typeface="微軟正黑體" panose="020B0604030504040204" pitchFamily="34" charset="-120"/>
              </a:rPr>
              <a:t>orward </a:t>
            </a:r>
            <a:r>
              <a:rPr kumimoji="1" lang="en-US" altLang="zh-TW" dirty="0">
                <a:latin typeface="微軟正黑體" panose="020B0604030504040204" pitchFamily="34" charset="-120"/>
                <a:ea typeface="微軟正黑體" panose="020B0604030504040204" pitchFamily="34" charset="-120"/>
              </a:rPr>
              <a:t>S</a:t>
            </a:r>
            <a:r>
              <a:rPr kumimoji="1" lang="en-US" altLang="zh-TW" sz="4400" dirty="0">
                <a:latin typeface="微軟正黑體" panose="020B0604030504040204" pitchFamily="34" charset="-120"/>
                <a:ea typeface="微軟正黑體" panose="020B0604030504040204" pitchFamily="34" charset="-120"/>
              </a:rPr>
              <a:t>election</a:t>
            </a:r>
            <a:endParaRPr lang="zh-TW" altLang="en-US" dirty="0"/>
          </a:p>
        </p:txBody>
      </p:sp>
      <p:graphicFrame>
        <p:nvGraphicFramePr>
          <p:cNvPr id="5" name="表格 3">
            <a:extLst>
              <a:ext uri="{FF2B5EF4-FFF2-40B4-BE49-F238E27FC236}">
                <a16:creationId xmlns:a16="http://schemas.microsoft.com/office/drawing/2014/main" id="{587803AF-EAA3-0601-8938-65E40D560AD0}"/>
              </a:ext>
            </a:extLst>
          </p:cNvPr>
          <p:cNvGraphicFramePr>
            <a:graphicFrameLocks/>
          </p:cNvGraphicFramePr>
          <p:nvPr/>
        </p:nvGraphicFramePr>
        <p:xfrm>
          <a:off x="838200" y="1825625"/>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457200">
                <a:tc>
                  <a:txBody>
                    <a:bodyPr/>
                    <a:lstStyle/>
                    <a:p>
                      <a:pPr algn="ctr"/>
                      <a:r>
                        <a:rPr lang="zh-TW" altLang="en-US" sz="2400" dirty="0"/>
                        <a:t>預測時間</a:t>
                      </a:r>
                    </a:p>
                  </a:txBody>
                  <a:tcPr/>
                </a:tc>
                <a:tc>
                  <a:txBody>
                    <a:bodyPr/>
                    <a:lstStyle/>
                    <a:p>
                      <a:pPr algn="ctr"/>
                      <a:r>
                        <a:rPr lang="en-US" altLang="zh-TW" sz="2400" dirty="0"/>
                        <a:t>K=500  Lag=10</a:t>
                      </a:r>
                      <a:endParaRPr lang="zh-TW" altLang="en-US" sz="2400" dirty="0"/>
                    </a:p>
                  </a:txBody>
                  <a:tcPr/>
                </a:tc>
                <a:tc>
                  <a:txBody>
                    <a:bodyPr/>
                    <a:lstStyle/>
                    <a:p>
                      <a:pPr algn="ctr"/>
                      <a:r>
                        <a:rPr lang="en-US" altLang="zh-TW" sz="2400" dirty="0"/>
                        <a:t>K=500  Lag=20</a:t>
                      </a:r>
                      <a:endParaRPr lang="zh-TW" altLang="en-US" sz="2400" dirty="0"/>
                    </a:p>
                  </a:txBody>
                  <a:tcPr/>
                </a:tc>
                <a:tc>
                  <a:txBody>
                    <a:bodyPr/>
                    <a:lstStyle/>
                    <a:p>
                      <a:pPr algn="ctr"/>
                      <a:r>
                        <a:rPr lang="en-US" altLang="zh-TW" sz="2400" dirty="0"/>
                        <a:t>K=500  Lag=30</a:t>
                      </a:r>
                      <a:endParaRPr lang="zh-TW" altLang="en-US" sz="2400" dirty="0"/>
                    </a:p>
                  </a:txBody>
                  <a:tcPr/>
                </a:tc>
                <a:tc>
                  <a:txBody>
                    <a:bodyPr/>
                    <a:lstStyle/>
                    <a:p>
                      <a:pPr algn="ctr"/>
                      <a:r>
                        <a:rPr lang="en-US" altLang="zh-TW" sz="2400" dirty="0"/>
                        <a:t>K=500  Lag=60</a:t>
                      </a:r>
                      <a:endParaRPr lang="zh-TW" altLang="en-US" sz="2400" dirty="0"/>
                    </a:p>
                  </a:txBody>
                  <a:tcPr/>
                </a:tc>
                <a:extLst>
                  <a:ext uri="{0D108BD9-81ED-4DB2-BD59-A6C34878D82A}">
                    <a16:rowId xmlns:a16="http://schemas.microsoft.com/office/drawing/2014/main" val="1263847098"/>
                  </a:ext>
                </a:extLst>
              </a:tr>
              <a:tr h="457200">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0.204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0.214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0.195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0.236</a:t>
                      </a:r>
                    </a:p>
                  </a:txBody>
                  <a:tcPr marL="6350" marR="6350" marT="6350" marB="0" anchor="ctr"/>
                </a:tc>
                <a:extLst>
                  <a:ext uri="{0D108BD9-81ED-4DB2-BD59-A6C34878D82A}">
                    <a16:rowId xmlns:a16="http://schemas.microsoft.com/office/drawing/2014/main" val="816622125"/>
                  </a:ext>
                </a:extLst>
              </a:tr>
              <a:tr h="457200">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1.626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1.576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1.495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1.467</a:t>
                      </a:r>
                    </a:p>
                  </a:txBody>
                  <a:tcPr marL="6350" marR="6350" marT="6350" marB="0" anchor="ctr"/>
                </a:tc>
                <a:extLst>
                  <a:ext uri="{0D108BD9-81ED-4DB2-BD59-A6C34878D82A}">
                    <a16:rowId xmlns:a16="http://schemas.microsoft.com/office/drawing/2014/main" val="376561527"/>
                  </a:ext>
                </a:extLst>
              </a:tr>
              <a:tr h="457200">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3.646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3.646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3.565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3.505</a:t>
                      </a:r>
                    </a:p>
                  </a:txBody>
                  <a:tcPr marL="6350" marR="6350" marT="6350" marB="0" anchor="ctr"/>
                </a:tc>
                <a:extLst>
                  <a:ext uri="{0D108BD9-81ED-4DB2-BD59-A6C34878D82A}">
                    <a16:rowId xmlns:a16="http://schemas.microsoft.com/office/drawing/2014/main" val="2860199398"/>
                  </a:ext>
                </a:extLst>
              </a:tr>
              <a:tr h="457200">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12.577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12.288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13.434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13.731</a:t>
                      </a:r>
                    </a:p>
                  </a:txBody>
                  <a:tcPr marL="6350" marR="6350" marT="6350" marB="0" anchor="ctr"/>
                </a:tc>
                <a:extLst>
                  <a:ext uri="{0D108BD9-81ED-4DB2-BD59-A6C34878D82A}">
                    <a16:rowId xmlns:a16="http://schemas.microsoft.com/office/drawing/2014/main" val="1675853888"/>
                  </a:ext>
                </a:extLst>
              </a:tr>
            </a:tbl>
          </a:graphicData>
        </a:graphic>
      </p:graphicFrame>
      <p:sp>
        <p:nvSpPr>
          <p:cNvPr id="6" name="內容版面配置區 2">
            <a:extLst>
              <a:ext uri="{FF2B5EF4-FFF2-40B4-BE49-F238E27FC236}">
                <a16:creationId xmlns:a16="http://schemas.microsoft.com/office/drawing/2014/main" id="{278A3D9D-626A-9B34-2DD1-298EC7F1E85D}"/>
              </a:ext>
            </a:extLst>
          </p:cNvPr>
          <p:cNvSpPr>
            <a:spLocks noGrp="1"/>
          </p:cNvSpPr>
          <p:nvPr>
            <p:ph idx="1"/>
          </p:nvPr>
        </p:nvSpPr>
        <p:spPr>
          <a:xfrm>
            <a:off x="838199" y="4792663"/>
            <a:ext cx="10515600" cy="2065337"/>
          </a:xfrm>
        </p:spPr>
        <p:txBody>
          <a:bodyPr/>
          <a:lstStyle/>
          <a:p>
            <a:r>
              <a:rPr lang="zh-TW" altLang="en-US" sz="2000" dirty="0">
                <a:latin typeface="微軟正黑體" panose="020B0604030504040204" pitchFamily="34" charset="-120"/>
                <a:ea typeface="微軟正黑體" panose="020B0604030504040204" pitchFamily="34" charset="-120"/>
              </a:rPr>
              <a:t>在預測時間為</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分鐘時，</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多落在</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以內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在預測時間為</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分鐘以後，</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較小的模型開始較為不準確</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推測</a:t>
            </a:r>
            <a:r>
              <a:rPr kumimoji="1" lang="en-US" altLang="zh-TW" sz="2000" dirty="0">
                <a:latin typeface="微軟正黑體" panose="020B0604030504040204" pitchFamily="34" charset="-120"/>
                <a:ea typeface="微軟正黑體" panose="020B0604030504040204" pitchFamily="34" charset="-120"/>
              </a:rPr>
              <a:t>forward selection</a:t>
            </a:r>
            <a:r>
              <a:rPr lang="zh-TW" altLang="en-US" sz="2000" dirty="0">
                <a:latin typeface="微軟正黑體" panose="020B0604030504040204" pitchFamily="34" charset="-120"/>
                <a:ea typeface="微軟正黑體" panose="020B0604030504040204" pitchFamily="34" charset="-120"/>
              </a:rPr>
              <a:t>模型預測較適用於短時間，時間拉長明顯效果變差，同時也發現</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增加會使結果更好，且在預測短時間，受</a:t>
            </a:r>
            <a:r>
              <a:rPr lang="en-US" altLang="zh-TW" sz="2000" dirty="0">
                <a:latin typeface="微軟正黑體" panose="020B0604030504040204" pitchFamily="34" charset="-120"/>
                <a:ea typeface="微軟正黑體" panose="020B0604030504040204" pitchFamily="34" charset="-120"/>
              </a:rPr>
              <a:t>Lag</a:t>
            </a:r>
            <a:r>
              <a:rPr lang="zh-TW" altLang="en-US" sz="2000" dirty="0">
                <a:latin typeface="微軟正黑體" panose="020B0604030504040204" pitchFamily="34" charset="-120"/>
                <a:ea typeface="微軟正黑體" panose="020B0604030504040204" pitchFamily="34" charset="-120"/>
              </a:rPr>
              <a:t>影響較小</a:t>
            </a:r>
          </a:p>
          <a:p>
            <a:endParaRPr lang="zh-TW" altLang="en-US" dirty="0"/>
          </a:p>
        </p:txBody>
      </p:sp>
    </p:spTree>
    <p:extLst>
      <p:ext uri="{BB962C8B-B14F-4D97-AF65-F5344CB8AC3E}">
        <p14:creationId xmlns:p14="http://schemas.microsoft.com/office/powerpoint/2010/main" val="15124162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A93C-36F1-0E8D-A45E-F041CE9B050E}"/>
              </a:ext>
            </a:extLst>
          </p:cNvPr>
          <p:cNvSpPr>
            <a:spLocks noGrp="1"/>
          </p:cNvSpPr>
          <p:nvPr>
            <p:ph type="title"/>
          </p:nvPr>
        </p:nvSpPr>
        <p:spPr>
          <a:xfrm>
            <a:off x="650631" y="142387"/>
            <a:ext cx="10515600" cy="1325563"/>
          </a:xfrm>
        </p:spPr>
        <p:txBody>
          <a:bodyPr/>
          <a:lstStyle/>
          <a:p>
            <a:r>
              <a:rPr kumimoji="1" lang="en-US" altLang="zh-TW" dirty="0">
                <a:latin typeface="微軟正黑體" panose="020B0604030504040204" pitchFamily="34" charset="-120"/>
                <a:ea typeface="微軟正黑體" panose="020B0604030504040204" pitchFamily="34" charset="-120"/>
              </a:rPr>
              <a:t>T</a:t>
            </a:r>
            <a:r>
              <a:rPr kumimoji="1" lang="en-US" altLang="zh-TW" sz="4400" dirty="0">
                <a:latin typeface="微軟正黑體" panose="020B0604030504040204" pitchFamily="34" charset="-120"/>
                <a:ea typeface="微軟正黑體" panose="020B0604030504040204" pitchFamily="34" charset="-120"/>
              </a:rPr>
              <a:t>ree</a:t>
            </a:r>
            <a:endParaRPr lang="zh-TW" altLang="en-US" dirty="0"/>
          </a:p>
        </p:txBody>
      </p:sp>
      <p:sp>
        <p:nvSpPr>
          <p:cNvPr id="3" name="內容版面配置區 2">
            <a:extLst>
              <a:ext uri="{FF2B5EF4-FFF2-40B4-BE49-F238E27FC236}">
                <a16:creationId xmlns:a16="http://schemas.microsoft.com/office/drawing/2014/main" id="{FBCFA046-A598-176D-DC0B-7E6F5C62E7A8}"/>
              </a:ext>
            </a:extLst>
          </p:cNvPr>
          <p:cNvSpPr>
            <a:spLocks noGrp="1"/>
          </p:cNvSpPr>
          <p:nvPr>
            <p:ph idx="1"/>
          </p:nvPr>
        </p:nvSpPr>
        <p:spPr/>
        <p:txBody>
          <a:bodyPr/>
          <a:lstStyle/>
          <a:p>
            <a:endParaRPr lang="zh-TW" altLang="en-US"/>
          </a:p>
        </p:txBody>
      </p:sp>
      <p:graphicFrame>
        <p:nvGraphicFramePr>
          <p:cNvPr id="4" name="表格 3">
            <a:extLst>
              <a:ext uri="{FF2B5EF4-FFF2-40B4-BE49-F238E27FC236}">
                <a16:creationId xmlns:a16="http://schemas.microsoft.com/office/drawing/2014/main" id="{F3129796-9EE9-35FD-8D3B-B4A3BA74586F}"/>
              </a:ext>
            </a:extLst>
          </p:cNvPr>
          <p:cNvGraphicFramePr>
            <a:graphicFrameLocks/>
          </p:cNvGraphicFramePr>
          <p:nvPr>
            <p:extLst>
              <p:ext uri="{D42A27DB-BD31-4B8C-83A1-F6EECF244321}">
                <p14:modId xmlns:p14="http://schemas.microsoft.com/office/powerpoint/2010/main" val="305590933"/>
              </p:ext>
            </p:extLst>
          </p:nvPr>
        </p:nvGraphicFramePr>
        <p:xfrm>
          <a:off x="650631" y="1602888"/>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K=30  Lag=10</a:t>
                      </a:r>
                      <a:endParaRPr lang="zh-TW" altLang="en-US" sz="2400" dirty="0"/>
                    </a:p>
                  </a:txBody>
                  <a:tcPr/>
                </a:tc>
                <a:tc>
                  <a:txBody>
                    <a:bodyPr/>
                    <a:lstStyle/>
                    <a:p>
                      <a:pPr algn="ctr"/>
                      <a:r>
                        <a:rPr lang="en-US" altLang="zh-TW" sz="2400" dirty="0"/>
                        <a:t>K=30  Lag=20</a:t>
                      </a:r>
                      <a:endParaRPr lang="zh-TW" altLang="en-US" sz="2400" dirty="0"/>
                    </a:p>
                  </a:txBody>
                  <a:tcPr/>
                </a:tc>
                <a:tc>
                  <a:txBody>
                    <a:bodyPr/>
                    <a:lstStyle/>
                    <a:p>
                      <a:pPr algn="ctr"/>
                      <a:r>
                        <a:rPr lang="en-US" altLang="zh-TW" sz="2400" dirty="0"/>
                        <a:t>K=30  Lag=30</a:t>
                      </a:r>
                      <a:endParaRPr lang="zh-TW" altLang="en-US" sz="2400" dirty="0"/>
                    </a:p>
                  </a:txBody>
                  <a:tcPr/>
                </a:tc>
                <a:tc>
                  <a:txBody>
                    <a:bodyPr/>
                    <a:lstStyle/>
                    <a:p>
                      <a:pPr algn="ctr"/>
                      <a:r>
                        <a:rPr lang="en-US" altLang="zh-TW" sz="2400" dirty="0"/>
                        <a:t>K=30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17.35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18.972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19.391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18.018</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17.201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18.342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17.733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18.865</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18.538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18.572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18.329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18.328</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23.362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24.709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24.322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24.757</a:t>
                      </a:r>
                    </a:p>
                  </a:txBody>
                  <a:tcPr marL="6350" marR="6350" marT="6350" marB="0" anchor="ctr"/>
                </a:tc>
                <a:extLst>
                  <a:ext uri="{0D108BD9-81ED-4DB2-BD59-A6C34878D82A}">
                    <a16:rowId xmlns:a16="http://schemas.microsoft.com/office/drawing/2014/main" val="1675853888"/>
                  </a:ext>
                </a:extLst>
              </a:tr>
            </a:tbl>
          </a:graphicData>
        </a:graphic>
      </p:graphicFrame>
      <p:graphicFrame>
        <p:nvGraphicFramePr>
          <p:cNvPr id="5" name="表格 3">
            <a:extLst>
              <a:ext uri="{FF2B5EF4-FFF2-40B4-BE49-F238E27FC236}">
                <a16:creationId xmlns:a16="http://schemas.microsoft.com/office/drawing/2014/main" id="{2377D99D-294C-D2F4-E912-DFABFBB7B86C}"/>
              </a:ext>
            </a:extLst>
          </p:cNvPr>
          <p:cNvGraphicFramePr>
            <a:graphicFrameLocks/>
          </p:cNvGraphicFramePr>
          <p:nvPr>
            <p:extLst>
              <p:ext uri="{D42A27DB-BD31-4B8C-83A1-F6EECF244321}">
                <p14:modId xmlns:p14="http://schemas.microsoft.com/office/powerpoint/2010/main" val="638088827"/>
              </p:ext>
            </p:extLst>
          </p:nvPr>
        </p:nvGraphicFramePr>
        <p:xfrm>
          <a:off x="650631" y="3888888"/>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K=100  Lag=10</a:t>
                      </a:r>
                      <a:endParaRPr lang="zh-TW" altLang="en-US" sz="2400" dirty="0"/>
                    </a:p>
                  </a:txBody>
                  <a:tcPr/>
                </a:tc>
                <a:tc>
                  <a:txBody>
                    <a:bodyPr/>
                    <a:lstStyle/>
                    <a:p>
                      <a:pPr algn="ctr"/>
                      <a:r>
                        <a:rPr lang="en-US" altLang="zh-TW" sz="2400" dirty="0"/>
                        <a:t>K=100  Lag=20</a:t>
                      </a:r>
                      <a:endParaRPr lang="zh-TW" altLang="en-US" sz="2400" dirty="0"/>
                    </a:p>
                  </a:txBody>
                  <a:tcPr/>
                </a:tc>
                <a:tc>
                  <a:txBody>
                    <a:bodyPr/>
                    <a:lstStyle/>
                    <a:p>
                      <a:pPr algn="ctr"/>
                      <a:r>
                        <a:rPr lang="en-US" altLang="zh-TW" sz="2400" dirty="0"/>
                        <a:t>K=100  Lag=30</a:t>
                      </a:r>
                      <a:endParaRPr lang="zh-TW" altLang="en-US" sz="2400" dirty="0"/>
                    </a:p>
                  </a:txBody>
                  <a:tcPr/>
                </a:tc>
                <a:tc>
                  <a:txBody>
                    <a:bodyPr/>
                    <a:lstStyle/>
                    <a:p>
                      <a:pPr algn="ctr"/>
                      <a:r>
                        <a:rPr lang="en-US" altLang="zh-TW" sz="2400" dirty="0"/>
                        <a:t>K=100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6.901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7.717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7.984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7.761</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7.655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8.616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8.91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8.229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9.554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9.646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9.937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9.936</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17.101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17.759</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17.905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18.986</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7140491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0A6B9F-CF74-ACE7-EC7D-63537A74F40F}"/>
              </a:ext>
            </a:extLst>
          </p:cNvPr>
          <p:cNvSpPr>
            <a:spLocks noGrp="1"/>
          </p:cNvSpPr>
          <p:nvPr>
            <p:ph type="title"/>
          </p:nvPr>
        </p:nvSpPr>
        <p:spPr/>
        <p:txBody>
          <a:bodyPr/>
          <a:lstStyle/>
          <a:p>
            <a:r>
              <a:rPr kumimoji="1" lang="en-US" altLang="zh-TW" dirty="0">
                <a:latin typeface="微軟正黑體" panose="020B0604030504040204" pitchFamily="34" charset="-120"/>
                <a:ea typeface="微軟正黑體" panose="020B0604030504040204" pitchFamily="34" charset="-120"/>
              </a:rPr>
              <a:t>T</a:t>
            </a:r>
            <a:r>
              <a:rPr kumimoji="1" lang="en-US" altLang="zh-TW" sz="4400" dirty="0">
                <a:latin typeface="微軟正黑體" panose="020B0604030504040204" pitchFamily="34" charset="-120"/>
                <a:ea typeface="微軟正黑體" panose="020B0604030504040204" pitchFamily="34" charset="-120"/>
              </a:rPr>
              <a:t>ree</a:t>
            </a:r>
            <a:endParaRPr lang="zh-TW" altLang="en-US" dirty="0"/>
          </a:p>
        </p:txBody>
      </p:sp>
      <p:graphicFrame>
        <p:nvGraphicFramePr>
          <p:cNvPr id="5" name="表格 3">
            <a:extLst>
              <a:ext uri="{FF2B5EF4-FFF2-40B4-BE49-F238E27FC236}">
                <a16:creationId xmlns:a16="http://schemas.microsoft.com/office/drawing/2014/main" id="{DF24CF25-7E71-1737-85AE-78F88DF0035A}"/>
              </a:ext>
            </a:extLst>
          </p:cNvPr>
          <p:cNvGraphicFramePr>
            <a:graphicFrameLocks/>
          </p:cNvGraphicFramePr>
          <p:nvPr>
            <p:extLst>
              <p:ext uri="{D42A27DB-BD31-4B8C-83A1-F6EECF244321}">
                <p14:modId xmlns:p14="http://schemas.microsoft.com/office/powerpoint/2010/main" val="3805107666"/>
              </p:ext>
            </p:extLst>
          </p:nvPr>
        </p:nvGraphicFramePr>
        <p:xfrm>
          <a:off x="838200" y="1825626"/>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K=500  Lag=10</a:t>
                      </a:r>
                      <a:endParaRPr lang="zh-TW" altLang="en-US" sz="2400" dirty="0"/>
                    </a:p>
                  </a:txBody>
                  <a:tcPr/>
                </a:tc>
                <a:tc>
                  <a:txBody>
                    <a:bodyPr/>
                    <a:lstStyle/>
                    <a:p>
                      <a:pPr algn="ctr"/>
                      <a:r>
                        <a:rPr lang="en-US" altLang="zh-TW" sz="2400" dirty="0"/>
                        <a:t>K=500  Lag=20</a:t>
                      </a:r>
                      <a:endParaRPr lang="zh-TW" altLang="en-US" sz="2400" dirty="0"/>
                    </a:p>
                  </a:txBody>
                  <a:tcPr/>
                </a:tc>
                <a:tc>
                  <a:txBody>
                    <a:bodyPr/>
                    <a:lstStyle/>
                    <a:p>
                      <a:pPr algn="ctr"/>
                      <a:r>
                        <a:rPr lang="en-US" altLang="zh-TW" sz="2400" dirty="0"/>
                        <a:t>K=500  Lag=30</a:t>
                      </a:r>
                      <a:endParaRPr lang="zh-TW" altLang="en-US" sz="2400" dirty="0"/>
                    </a:p>
                  </a:txBody>
                  <a:tcPr/>
                </a:tc>
                <a:tc>
                  <a:txBody>
                    <a:bodyPr/>
                    <a:lstStyle/>
                    <a:p>
                      <a:pPr algn="ctr"/>
                      <a:r>
                        <a:rPr lang="en-US" altLang="zh-TW" sz="2400" dirty="0"/>
                        <a:t>K=500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5.949</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6.691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6.737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6.853</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7.04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7.271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7.294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7.508</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8.88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8.88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8.851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9.416</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16.135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15.25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16.317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15.537</a:t>
                      </a:r>
                    </a:p>
                  </a:txBody>
                  <a:tcPr marL="6350" marR="6350" marT="6350" marB="0" anchor="ctr"/>
                </a:tc>
                <a:extLst>
                  <a:ext uri="{0D108BD9-81ED-4DB2-BD59-A6C34878D82A}">
                    <a16:rowId xmlns:a16="http://schemas.microsoft.com/office/drawing/2014/main" val="1675853888"/>
                  </a:ext>
                </a:extLst>
              </a:tr>
            </a:tbl>
          </a:graphicData>
        </a:graphic>
      </p:graphicFrame>
      <p:sp>
        <p:nvSpPr>
          <p:cNvPr id="6" name="內容版面配置區 2">
            <a:extLst>
              <a:ext uri="{FF2B5EF4-FFF2-40B4-BE49-F238E27FC236}">
                <a16:creationId xmlns:a16="http://schemas.microsoft.com/office/drawing/2014/main" id="{13E74045-BC43-DE09-DEB5-85B6FBA7CF7E}"/>
              </a:ext>
            </a:extLst>
          </p:cNvPr>
          <p:cNvSpPr>
            <a:spLocks noGrp="1"/>
          </p:cNvSpPr>
          <p:nvPr>
            <p:ph idx="1"/>
          </p:nvPr>
        </p:nvSpPr>
        <p:spPr>
          <a:xfrm>
            <a:off x="838199" y="4932240"/>
            <a:ext cx="10515600" cy="2065337"/>
          </a:xfrm>
        </p:spPr>
        <p:txBody>
          <a:bodyPr/>
          <a:lstStyle/>
          <a:p>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ea typeface="微軟正黑體" panose="020B0604030504040204" pitchFamily="34" charset="-120"/>
              </a:rPr>
              <a:t>K=30</a:t>
            </a:r>
            <a:r>
              <a:rPr lang="zh-TW" altLang="en-US" sz="2000" dirty="0">
                <a:latin typeface="微軟正黑體" panose="020B0604030504040204" pitchFamily="34" charset="-120"/>
                <a:ea typeface="微軟正黑體" panose="020B0604030504040204" pitchFamily="34" charset="-120"/>
              </a:rPr>
              <a:t>時，</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皆於</a:t>
            </a:r>
            <a:r>
              <a:rPr lang="en-US" altLang="zh-TW" sz="2000" dirty="0">
                <a:latin typeface="微軟正黑體" panose="020B0604030504040204" pitchFamily="34" charset="-120"/>
                <a:ea typeface="微軟正黑體" panose="020B0604030504040204" pitchFamily="34" charset="-120"/>
              </a:rPr>
              <a:t>17%</a:t>
            </a:r>
            <a:r>
              <a:rPr lang="zh-TW" altLang="en-US" sz="2000" dirty="0">
                <a:latin typeface="微軟正黑體" panose="020B0604030504040204" pitchFamily="34" charset="-120"/>
                <a:ea typeface="微軟正黑體" panose="020B0604030504040204" pitchFamily="34" charset="-120"/>
              </a:rPr>
              <a:t>以上，較不準確，考慮到</a:t>
            </a:r>
            <a:r>
              <a:rPr lang="en-US" altLang="zh-TW" sz="2000" dirty="0">
                <a:latin typeface="微軟正黑體" panose="020B0604030504040204" pitchFamily="34" charset="-120"/>
                <a:ea typeface="微軟正黑體" panose="020B0604030504040204" pitchFamily="34" charset="-120"/>
              </a:rPr>
              <a:t>tree</a:t>
            </a:r>
            <a:r>
              <a:rPr lang="zh-TW" altLang="en-US" sz="2000" dirty="0">
                <a:latin typeface="微軟正黑體" panose="020B0604030504040204" pitchFamily="34" charset="-120"/>
                <a:ea typeface="微軟正黑體" panose="020B0604030504040204" pitchFamily="34" charset="-120"/>
              </a:rPr>
              <a:t>演算法，當</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過小時會導致預測結果不佳</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1693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B4B6A-4774-8C85-2F2F-1C070E910E04}"/>
              </a:ext>
            </a:extLst>
          </p:cNvPr>
          <p:cNvSpPr>
            <a:spLocks noGrp="1"/>
          </p:cNvSpPr>
          <p:nvPr>
            <p:ph type="title"/>
          </p:nvPr>
        </p:nvSpPr>
        <p:spPr>
          <a:xfrm>
            <a:off x="662354" y="72048"/>
            <a:ext cx="10515600" cy="1325563"/>
          </a:xfrm>
        </p:spPr>
        <p:txBody>
          <a:bodyPr/>
          <a:lstStyle/>
          <a:p>
            <a:r>
              <a:rPr kumimoji="1" lang="en-US" altLang="zh-TW" dirty="0">
                <a:latin typeface="微軟正黑體" panose="020B0604030504040204" pitchFamily="34" charset="-120"/>
                <a:ea typeface="微軟正黑體" panose="020B0604030504040204" pitchFamily="34" charset="-120"/>
              </a:rPr>
              <a:t>R</a:t>
            </a:r>
            <a:r>
              <a:rPr kumimoji="1" lang="en-US" altLang="zh-TW" sz="4400" dirty="0">
                <a:latin typeface="微軟正黑體" panose="020B0604030504040204" pitchFamily="34" charset="-120"/>
                <a:ea typeface="微軟正黑體" panose="020B0604030504040204" pitchFamily="34" charset="-120"/>
              </a:rPr>
              <a:t>andom forest</a:t>
            </a:r>
            <a:endParaRPr lang="zh-TW" altLang="en-US" dirty="0"/>
          </a:p>
        </p:txBody>
      </p:sp>
      <p:sp>
        <p:nvSpPr>
          <p:cNvPr id="3" name="內容版面配置區 2">
            <a:extLst>
              <a:ext uri="{FF2B5EF4-FFF2-40B4-BE49-F238E27FC236}">
                <a16:creationId xmlns:a16="http://schemas.microsoft.com/office/drawing/2014/main" id="{EE64F189-2270-5776-6519-776923E331A1}"/>
              </a:ext>
            </a:extLst>
          </p:cNvPr>
          <p:cNvSpPr>
            <a:spLocks noGrp="1"/>
          </p:cNvSpPr>
          <p:nvPr>
            <p:ph idx="1"/>
          </p:nvPr>
        </p:nvSpPr>
        <p:spPr/>
        <p:txBody>
          <a:bodyPr/>
          <a:lstStyle/>
          <a:p>
            <a:endParaRPr lang="zh-TW" altLang="en-US"/>
          </a:p>
        </p:txBody>
      </p:sp>
      <p:graphicFrame>
        <p:nvGraphicFramePr>
          <p:cNvPr id="4" name="表格 3">
            <a:extLst>
              <a:ext uri="{FF2B5EF4-FFF2-40B4-BE49-F238E27FC236}">
                <a16:creationId xmlns:a16="http://schemas.microsoft.com/office/drawing/2014/main" id="{9130DE6A-5B07-8DD4-00E1-038113229F25}"/>
              </a:ext>
            </a:extLst>
          </p:cNvPr>
          <p:cNvGraphicFramePr>
            <a:graphicFrameLocks/>
          </p:cNvGraphicFramePr>
          <p:nvPr>
            <p:extLst>
              <p:ext uri="{D42A27DB-BD31-4B8C-83A1-F6EECF244321}">
                <p14:modId xmlns:p14="http://schemas.microsoft.com/office/powerpoint/2010/main" val="814356849"/>
              </p:ext>
            </p:extLst>
          </p:nvPr>
        </p:nvGraphicFramePr>
        <p:xfrm>
          <a:off x="662354" y="1532549"/>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K=30  Lag=10</a:t>
                      </a:r>
                      <a:endParaRPr lang="zh-TW" altLang="en-US" sz="2400" dirty="0"/>
                    </a:p>
                  </a:txBody>
                  <a:tcPr/>
                </a:tc>
                <a:tc>
                  <a:txBody>
                    <a:bodyPr/>
                    <a:lstStyle/>
                    <a:p>
                      <a:pPr algn="ctr"/>
                      <a:r>
                        <a:rPr lang="en-US" altLang="zh-TW" sz="2400" dirty="0"/>
                        <a:t>K=30  Lag=20</a:t>
                      </a:r>
                      <a:endParaRPr lang="zh-TW" altLang="en-US" sz="2400" dirty="0"/>
                    </a:p>
                  </a:txBody>
                  <a:tcPr/>
                </a:tc>
                <a:tc>
                  <a:txBody>
                    <a:bodyPr/>
                    <a:lstStyle/>
                    <a:p>
                      <a:pPr algn="ctr"/>
                      <a:r>
                        <a:rPr lang="en-US" altLang="zh-TW" sz="2400" dirty="0"/>
                        <a:t>K=30  Lag=30</a:t>
                      </a:r>
                      <a:endParaRPr lang="zh-TW" altLang="en-US" sz="2400" dirty="0"/>
                    </a:p>
                  </a:txBody>
                  <a:tcPr/>
                </a:tc>
                <a:tc>
                  <a:txBody>
                    <a:bodyPr/>
                    <a:lstStyle/>
                    <a:p>
                      <a:pPr algn="ctr"/>
                      <a:r>
                        <a:rPr lang="en-US" altLang="zh-TW" sz="2400" dirty="0"/>
                        <a:t>K=30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8.099</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10.691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11.841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11.123</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9.36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10.747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10.874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11.99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11.616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12.454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12.704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13.214</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20.959</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21.06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21.279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21.486</a:t>
                      </a:r>
                    </a:p>
                  </a:txBody>
                  <a:tcPr marL="6350" marR="6350" marT="6350" marB="0" anchor="ctr"/>
                </a:tc>
                <a:extLst>
                  <a:ext uri="{0D108BD9-81ED-4DB2-BD59-A6C34878D82A}">
                    <a16:rowId xmlns:a16="http://schemas.microsoft.com/office/drawing/2014/main" val="1675853888"/>
                  </a:ext>
                </a:extLst>
              </a:tr>
            </a:tbl>
          </a:graphicData>
        </a:graphic>
      </p:graphicFrame>
      <p:graphicFrame>
        <p:nvGraphicFramePr>
          <p:cNvPr id="5" name="表格 3">
            <a:extLst>
              <a:ext uri="{FF2B5EF4-FFF2-40B4-BE49-F238E27FC236}">
                <a16:creationId xmlns:a16="http://schemas.microsoft.com/office/drawing/2014/main" id="{349994EA-0F76-7DA0-9FAD-9C4D37AD196E}"/>
              </a:ext>
            </a:extLst>
          </p:cNvPr>
          <p:cNvGraphicFramePr>
            <a:graphicFrameLocks/>
          </p:cNvGraphicFramePr>
          <p:nvPr>
            <p:extLst>
              <p:ext uri="{D42A27DB-BD31-4B8C-83A1-F6EECF244321}">
                <p14:modId xmlns:p14="http://schemas.microsoft.com/office/powerpoint/2010/main" val="1075773883"/>
              </p:ext>
            </p:extLst>
          </p:nvPr>
        </p:nvGraphicFramePr>
        <p:xfrm>
          <a:off x="662354" y="3818549"/>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K=100  Lag=10</a:t>
                      </a:r>
                      <a:endParaRPr lang="zh-TW" altLang="en-US" sz="2400" dirty="0"/>
                    </a:p>
                  </a:txBody>
                  <a:tcPr/>
                </a:tc>
                <a:tc>
                  <a:txBody>
                    <a:bodyPr/>
                    <a:lstStyle/>
                    <a:p>
                      <a:pPr algn="ctr"/>
                      <a:r>
                        <a:rPr lang="en-US" altLang="zh-TW" sz="2400" dirty="0"/>
                        <a:t>K=100  Lag=20</a:t>
                      </a:r>
                      <a:endParaRPr lang="zh-TW" altLang="en-US" sz="2400" dirty="0"/>
                    </a:p>
                  </a:txBody>
                  <a:tcPr/>
                </a:tc>
                <a:tc>
                  <a:txBody>
                    <a:bodyPr/>
                    <a:lstStyle/>
                    <a:p>
                      <a:pPr algn="ctr"/>
                      <a:r>
                        <a:rPr lang="en-US" altLang="zh-TW" sz="2400" dirty="0"/>
                        <a:t>K=100  Lag=30</a:t>
                      </a:r>
                      <a:endParaRPr lang="zh-TW" altLang="en-US" sz="2400" dirty="0"/>
                    </a:p>
                  </a:txBody>
                  <a:tcPr/>
                </a:tc>
                <a:tc>
                  <a:txBody>
                    <a:bodyPr/>
                    <a:lstStyle/>
                    <a:p>
                      <a:pPr algn="ctr"/>
                      <a:r>
                        <a:rPr lang="en-US" altLang="zh-TW" sz="2400" dirty="0"/>
                        <a:t>K=100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3.29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3.918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4.195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4.252</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5.239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5.615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5.809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6.185</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7.687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7.816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8.107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8.364</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15.977</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16.073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16.366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16.893</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24515096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625FBC-8853-F68C-22E9-11E0B640ABAD}"/>
              </a:ext>
            </a:extLst>
          </p:cNvPr>
          <p:cNvSpPr>
            <a:spLocks noGrp="1"/>
          </p:cNvSpPr>
          <p:nvPr>
            <p:ph type="title"/>
          </p:nvPr>
        </p:nvSpPr>
        <p:spPr/>
        <p:txBody>
          <a:bodyPr/>
          <a:lstStyle/>
          <a:p>
            <a:r>
              <a:rPr kumimoji="1" lang="en-US" altLang="zh-TW" dirty="0">
                <a:latin typeface="微軟正黑體" panose="020B0604030504040204" pitchFamily="34" charset="-120"/>
                <a:ea typeface="微軟正黑體" panose="020B0604030504040204" pitchFamily="34" charset="-120"/>
              </a:rPr>
              <a:t>R</a:t>
            </a:r>
            <a:r>
              <a:rPr kumimoji="1" lang="en-US" altLang="zh-TW" sz="4400" dirty="0">
                <a:latin typeface="微軟正黑體" panose="020B0604030504040204" pitchFamily="34" charset="-120"/>
                <a:ea typeface="微軟正黑體" panose="020B0604030504040204" pitchFamily="34" charset="-120"/>
              </a:rPr>
              <a:t>andom forest</a:t>
            </a:r>
            <a:endParaRPr lang="zh-TW" altLang="en-US" dirty="0"/>
          </a:p>
        </p:txBody>
      </p:sp>
      <p:graphicFrame>
        <p:nvGraphicFramePr>
          <p:cNvPr id="5" name="表格 3">
            <a:extLst>
              <a:ext uri="{FF2B5EF4-FFF2-40B4-BE49-F238E27FC236}">
                <a16:creationId xmlns:a16="http://schemas.microsoft.com/office/drawing/2014/main" id="{BA2A2BB1-2E26-7EA4-2DDE-08DC22D34EEB}"/>
              </a:ext>
            </a:extLst>
          </p:cNvPr>
          <p:cNvGraphicFramePr>
            <a:graphicFrameLocks/>
          </p:cNvGraphicFramePr>
          <p:nvPr/>
        </p:nvGraphicFramePr>
        <p:xfrm>
          <a:off x="838200" y="1825626"/>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K=500  Lag=10</a:t>
                      </a:r>
                      <a:endParaRPr lang="zh-TW" altLang="en-US" sz="2400" dirty="0"/>
                    </a:p>
                  </a:txBody>
                  <a:tcPr/>
                </a:tc>
                <a:tc>
                  <a:txBody>
                    <a:bodyPr/>
                    <a:lstStyle/>
                    <a:p>
                      <a:pPr algn="ctr"/>
                      <a:r>
                        <a:rPr lang="en-US" altLang="zh-TW" sz="2400" dirty="0"/>
                        <a:t>K=500  Lag=20</a:t>
                      </a:r>
                      <a:endParaRPr lang="zh-TW" altLang="en-US" sz="2400" dirty="0"/>
                    </a:p>
                  </a:txBody>
                  <a:tcPr/>
                </a:tc>
                <a:tc>
                  <a:txBody>
                    <a:bodyPr/>
                    <a:lstStyle/>
                    <a:p>
                      <a:pPr algn="ctr"/>
                      <a:r>
                        <a:rPr lang="en-US" altLang="zh-TW" sz="2400" dirty="0"/>
                        <a:t>K=500  Lag=30</a:t>
                      </a:r>
                      <a:endParaRPr lang="zh-TW" altLang="en-US" sz="2400" dirty="0"/>
                    </a:p>
                  </a:txBody>
                  <a:tcPr/>
                </a:tc>
                <a:tc>
                  <a:txBody>
                    <a:bodyPr/>
                    <a:lstStyle/>
                    <a:p>
                      <a:pPr algn="ctr"/>
                      <a:r>
                        <a:rPr lang="en-US" altLang="zh-TW" sz="2400" dirty="0"/>
                        <a:t>K=500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1.518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1.618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1.684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1.652</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3.436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3.532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3.675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3.74</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5.867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5.867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5.974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6.038</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14.914</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14.2</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14.791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14.226</a:t>
                      </a:r>
                    </a:p>
                  </a:txBody>
                  <a:tcPr marL="6350" marR="6350" marT="6350" marB="0" anchor="ctr"/>
                </a:tc>
                <a:extLst>
                  <a:ext uri="{0D108BD9-81ED-4DB2-BD59-A6C34878D82A}">
                    <a16:rowId xmlns:a16="http://schemas.microsoft.com/office/drawing/2014/main" val="1675853888"/>
                  </a:ext>
                </a:extLst>
              </a:tr>
            </a:tbl>
          </a:graphicData>
        </a:graphic>
      </p:graphicFrame>
      <p:sp>
        <p:nvSpPr>
          <p:cNvPr id="6" name="內容版面配置區 2">
            <a:extLst>
              <a:ext uri="{FF2B5EF4-FFF2-40B4-BE49-F238E27FC236}">
                <a16:creationId xmlns:a16="http://schemas.microsoft.com/office/drawing/2014/main" id="{9AAFD5A4-ED40-01B8-6A96-51BAE93DEA19}"/>
              </a:ext>
            </a:extLst>
          </p:cNvPr>
          <p:cNvSpPr>
            <a:spLocks noGrp="1"/>
          </p:cNvSpPr>
          <p:nvPr>
            <p:ph idx="1"/>
          </p:nvPr>
        </p:nvSpPr>
        <p:spPr>
          <a:xfrm>
            <a:off x="838200" y="4111625"/>
            <a:ext cx="10515600" cy="2065337"/>
          </a:xfrm>
        </p:spPr>
        <p:txBody>
          <a:bodyPr/>
          <a:lstStyle/>
          <a:p>
            <a:r>
              <a:rPr kumimoji="1" lang="en-US" altLang="zh-TW" sz="2000" dirty="0">
                <a:latin typeface="微軟正黑體" panose="020B0604030504040204" pitchFamily="34" charset="-120"/>
                <a:ea typeface="微軟正黑體" panose="020B0604030504040204" pitchFamily="34" charset="-120"/>
              </a:rPr>
              <a:t>random forest</a:t>
            </a:r>
            <a:r>
              <a:rPr kumimoji="1" lang="zh-TW" altLang="en-US" sz="2000" dirty="0">
                <a:latin typeface="微軟正黑體" panose="020B0604030504040204" pitchFamily="34" charset="-120"/>
                <a:ea typeface="微軟正黑體" panose="020B0604030504040204" pitchFamily="34" charset="-120"/>
              </a:rPr>
              <a:t>預測結過相似於</a:t>
            </a:r>
            <a:r>
              <a:rPr kumimoji="1" lang="en-US" altLang="zh-TW" sz="2000" dirty="0">
                <a:latin typeface="微軟正黑體" panose="020B0604030504040204" pitchFamily="34" charset="-120"/>
                <a:ea typeface="微軟正黑體" panose="020B0604030504040204" pitchFamily="34" charset="-120"/>
              </a:rPr>
              <a:t>tree</a:t>
            </a:r>
            <a:r>
              <a:rPr kumimoji="1" lang="zh-TW" altLang="en-US" sz="2000" dirty="0">
                <a:latin typeface="微軟正黑體" panose="020B0604030504040204" pitchFamily="34" charset="-120"/>
                <a:ea typeface="微軟正黑體" panose="020B0604030504040204" pitchFamily="34" charset="-120"/>
              </a:rPr>
              <a:t>，且在預測短時間略優於</a:t>
            </a:r>
            <a:r>
              <a:rPr kumimoji="1" lang="en-US" altLang="zh-TW" sz="2000" dirty="0">
                <a:latin typeface="微軟正黑體" panose="020B0604030504040204" pitchFamily="34" charset="-120"/>
                <a:ea typeface="微軟正黑體" panose="020B0604030504040204" pitchFamily="34" charset="-120"/>
              </a:rPr>
              <a:t>tree</a:t>
            </a:r>
          </a:p>
          <a:p>
            <a:r>
              <a:rPr kumimoji="1" lang="en-US" altLang="zh-TW" sz="2000" dirty="0">
                <a:latin typeface="微軟正黑體" panose="020B0604030504040204" pitchFamily="34" charset="-120"/>
                <a:ea typeface="微軟正黑體" panose="020B0604030504040204" pitchFamily="34" charset="-120"/>
              </a:rPr>
              <a:t>random forest</a:t>
            </a:r>
            <a:r>
              <a:rPr kumimoji="1" lang="zh-TW" altLang="en-US" sz="2000" dirty="0">
                <a:latin typeface="微軟正黑體" panose="020B0604030504040204" pitchFamily="34" charset="-120"/>
                <a:ea typeface="微軟正黑體" panose="020B0604030504040204" pitchFamily="34" charset="-120"/>
              </a:rPr>
              <a:t>在</a:t>
            </a:r>
            <a:r>
              <a:rPr kumimoji="1" lang="en-US" altLang="zh-TW" sz="2000" dirty="0">
                <a:latin typeface="微軟正黑體" panose="020B0604030504040204" pitchFamily="34" charset="-120"/>
                <a:ea typeface="微軟正黑體" panose="020B0604030504040204" pitchFamily="34" charset="-120"/>
              </a:rPr>
              <a:t>K=30</a:t>
            </a:r>
            <a:r>
              <a:rPr kumimoji="1" lang="zh-TW" altLang="en-US" sz="2000" dirty="0">
                <a:latin typeface="微軟正黑體" panose="020B0604030504040204" pitchFamily="34" charset="-120"/>
                <a:ea typeface="微軟正黑體" panose="020B0604030504040204" pitchFamily="34" charset="-120"/>
              </a:rPr>
              <a:t>時預測效果皆不理想，推測為</a:t>
            </a:r>
            <a:r>
              <a:rPr lang="zh-TW" altLang="en-US" sz="2000" dirty="0">
                <a:latin typeface="微軟正黑體" panose="020B0604030504040204" pitchFamily="34" charset="-120"/>
                <a:ea typeface="微軟正黑體" panose="020B0604030504040204" pitchFamily="34" charset="-120"/>
              </a:rPr>
              <a:t>演算法當</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過小時會導致預測結果不佳</a:t>
            </a:r>
            <a:endParaRPr kumimoji="1"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推測</a:t>
            </a:r>
            <a:r>
              <a:rPr kumimoji="1" lang="en-US" altLang="zh-TW" sz="2000" dirty="0">
                <a:latin typeface="微軟正黑體" panose="020B0604030504040204" pitchFamily="34" charset="-120"/>
                <a:ea typeface="微軟正黑體" panose="020B0604030504040204" pitchFamily="34" charset="-120"/>
              </a:rPr>
              <a:t>random forest</a:t>
            </a:r>
            <a:r>
              <a:rPr lang="zh-TW" altLang="en-US" sz="2000" dirty="0">
                <a:latin typeface="微軟正黑體" panose="020B0604030504040204" pitchFamily="34" charset="-120"/>
                <a:ea typeface="微軟正黑體" panose="020B0604030504040204" pitchFamily="34" charset="-120"/>
              </a:rPr>
              <a:t>受</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影響顯著</a:t>
            </a:r>
          </a:p>
          <a:p>
            <a:endParaRPr kumimoji="1" lang="en-US" altLang="zh-TW" sz="2800"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41582599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86E89-E552-C5D8-CEB3-B593A04D1C74}"/>
              </a:ext>
            </a:extLst>
          </p:cNvPr>
          <p:cNvSpPr>
            <a:spLocks noGrp="1"/>
          </p:cNvSpPr>
          <p:nvPr>
            <p:ph type="title"/>
          </p:nvPr>
        </p:nvSpPr>
        <p:spPr>
          <a:xfrm>
            <a:off x="732693" y="10894"/>
            <a:ext cx="10515600" cy="1325563"/>
          </a:xfrm>
        </p:spPr>
        <p:txBody>
          <a:bodyPr/>
          <a:lstStyle/>
          <a:p>
            <a:r>
              <a:rPr kumimoji="1" lang="en-US" altLang="zh-TW" sz="4400" dirty="0">
                <a:latin typeface="微軟正黑體" panose="020B0604030504040204" pitchFamily="34" charset="-120"/>
                <a:ea typeface="微軟正黑體" panose="020B0604030504040204" pitchFamily="34" charset="-120"/>
              </a:rPr>
              <a:t>SVR Linear</a:t>
            </a:r>
            <a:endParaRPr lang="zh-TW" altLang="en-US" dirty="0"/>
          </a:p>
        </p:txBody>
      </p:sp>
      <p:sp>
        <p:nvSpPr>
          <p:cNvPr id="3" name="內容版面配置區 2">
            <a:extLst>
              <a:ext uri="{FF2B5EF4-FFF2-40B4-BE49-F238E27FC236}">
                <a16:creationId xmlns:a16="http://schemas.microsoft.com/office/drawing/2014/main" id="{05E6FDF5-BB4A-52BA-D85B-993A9AAA3E6B}"/>
              </a:ext>
            </a:extLst>
          </p:cNvPr>
          <p:cNvSpPr>
            <a:spLocks noGrp="1"/>
          </p:cNvSpPr>
          <p:nvPr>
            <p:ph idx="1"/>
          </p:nvPr>
        </p:nvSpPr>
        <p:spPr/>
        <p:txBody>
          <a:bodyPr/>
          <a:lstStyle/>
          <a:p>
            <a:endParaRPr lang="zh-TW" altLang="en-US"/>
          </a:p>
        </p:txBody>
      </p:sp>
      <p:graphicFrame>
        <p:nvGraphicFramePr>
          <p:cNvPr id="4" name="表格 3">
            <a:extLst>
              <a:ext uri="{FF2B5EF4-FFF2-40B4-BE49-F238E27FC236}">
                <a16:creationId xmlns:a16="http://schemas.microsoft.com/office/drawing/2014/main" id="{8F44D949-2FAE-F5BF-C082-323B8B728F26}"/>
              </a:ext>
            </a:extLst>
          </p:cNvPr>
          <p:cNvGraphicFramePr>
            <a:graphicFrameLocks/>
          </p:cNvGraphicFramePr>
          <p:nvPr>
            <p:extLst>
              <p:ext uri="{D42A27DB-BD31-4B8C-83A1-F6EECF244321}">
                <p14:modId xmlns:p14="http://schemas.microsoft.com/office/powerpoint/2010/main" val="1994501904"/>
              </p:ext>
            </p:extLst>
          </p:nvPr>
        </p:nvGraphicFramePr>
        <p:xfrm>
          <a:off x="785447" y="1105635"/>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K=30  Lag=10</a:t>
                      </a:r>
                      <a:endParaRPr lang="zh-TW" altLang="en-US" sz="2400" dirty="0"/>
                    </a:p>
                  </a:txBody>
                  <a:tcPr/>
                </a:tc>
                <a:tc>
                  <a:txBody>
                    <a:bodyPr/>
                    <a:lstStyle/>
                    <a:p>
                      <a:pPr algn="ctr"/>
                      <a:r>
                        <a:rPr lang="en-US" altLang="zh-TW" sz="2400" dirty="0"/>
                        <a:t>K=30  Lag=20</a:t>
                      </a:r>
                      <a:endParaRPr lang="zh-TW" altLang="en-US" sz="2400" dirty="0"/>
                    </a:p>
                  </a:txBody>
                  <a:tcPr/>
                </a:tc>
                <a:tc>
                  <a:txBody>
                    <a:bodyPr/>
                    <a:lstStyle/>
                    <a:p>
                      <a:pPr algn="ctr"/>
                      <a:r>
                        <a:rPr lang="en-US" altLang="zh-TW" sz="2400" dirty="0"/>
                        <a:t>K=30  Lag=30</a:t>
                      </a:r>
                      <a:endParaRPr lang="zh-TW" altLang="en-US" sz="2400" dirty="0"/>
                    </a:p>
                  </a:txBody>
                  <a:tcPr/>
                </a:tc>
                <a:tc>
                  <a:txBody>
                    <a:bodyPr/>
                    <a:lstStyle/>
                    <a:p>
                      <a:pPr algn="ctr"/>
                      <a:r>
                        <a:rPr lang="en-US" altLang="zh-TW" sz="2400" dirty="0"/>
                        <a:t>K=30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4.756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8.113</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9.123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9.193</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6.392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10.394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7.89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10.516</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9.149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13.067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10.46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12.096</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25.228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24.369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22.964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22.051</a:t>
                      </a:r>
                    </a:p>
                  </a:txBody>
                  <a:tcPr marL="6350" marR="6350" marT="6350" marB="0" anchor="ctr"/>
                </a:tc>
                <a:extLst>
                  <a:ext uri="{0D108BD9-81ED-4DB2-BD59-A6C34878D82A}">
                    <a16:rowId xmlns:a16="http://schemas.microsoft.com/office/drawing/2014/main" val="1675853888"/>
                  </a:ext>
                </a:extLst>
              </a:tr>
            </a:tbl>
          </a:graphicData>
        </a:graphic>
      </p:graphicFrame>
      <p:graphicFrame>
        <p:nvGraphicFramePr>
          <p:cNvPr id="5" name="表格 3">
            <a:extLst>
              <a:ext uri="{FF2B5EF4-FFF2-40B4-BE49-F238E27FC236}">
                <a16:creationId xmlns:a16="http://schemas.microsoft.com/office/drawing/2014/main" id="{7094785E-C830-6433-DF6A-E56AEFF0E99A}"/>
              </a:ext>
            </a:extLst>
          </p:cNvPr>
          <p:cNvGraphicFramePr>
            <a:graphicFrameLocks/>
          </p:cNvGraphicFramePr>
          <p:nvPr>
            <p:extLst>
              <p:ext uri="{D42A27DB-BD31-4B8C-83A1-F6EECF244321}">
                <p14:modId xmlns:p14="http://schemas.microsoft.com/office/powerpoint/2010/main" val="1342521028"/>
              </p:ext>
            </p:extLst>
          </p:nvPr>
        </p:nvGraphicFramePr>
        <p:xfrm>
          <a:off x="785446" y="3757395"/>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K=100  Lag=10</a:t>
                      </a:r>
                      <a:endParaRPr lang="zh-TW" altLang="en-US" sz="2400" dirty="0"/>
                    </a:p>
                  </a:txBody>
                  <a:tcPr/>
                </a:tc>
                <a:tc>
                  <a:txBody>
                    <a:bodyPr/>
                    <a:lstStyle/>
                    <a:p>
                      <a:pPr algn="ctr"/>
                      <a:r>
                        <a:rPr lang="en-US" altLang="zh-TW" sz="2400" dirty="0"/>
                        <a:t>K=100  Lag=20</a:t>
                      </a:r>
                      <a:endParaRPr lang="zh-TW" altLang="en-US" sz="2400" dirty="0"/>
                    </a:p>
                  </a:txBody>
                  <a:tcPr/>
                </a:tc>
                <a:tc>
                  <a:txBody>
                    <a:bodyPr/>
                    <a:lstStyle/>
                    <a:p>
                      <a:pPr algn="ctr"/>
                      <a:r>
                        <a:rPr lang="en-US" altLang="zh-TW" sz="2400" dirty="0"/>
                        <a:t>K=100  Lag=30</a:t>
                      </a:r>
                      <a:endParaRPr lang="zh-TW" altLang="en-US" sz="2400" dirty="0"/>
                    </a:p>
                  </a:txBody>
                  <a:tcPr/>
                </a:tc>
                <a:tc>
                  <a:txBody>
                    <a:bodyPr/>
                    <a:lstStyle/>
                    <a:p>
                      <a:pPr algn="ctr"/>
                      <a:r>
                        <a:rPr lang="en-US" altLang="zh-TW" sz="2400" dirty="0"/>
                        <a:t>K=100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2.61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3.321</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3.469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4.036</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3.627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3.931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4.297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5.25</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5.915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5.705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5.819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6.888</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16.67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23.652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22.786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19.887</a:t>
                      </a:r>
                    </a:p>
                  </a:txBody>
                  <a:tcPr marL="6350" marR="6350" marT="6350" marB="0" anchor="ctr"/>
                </a:tc>
                <a:extLst>
                  <a:ext uri="{0D108BD9-81ED-4DB2-BD59-A6C34878D82A}">
                    <a16:rowId xmlns:a16="http://schemas.microsoft.com/office/drawing/2014/main" val="1675853888"/>
                  </a:ext>
                </a:extLst>
              </a:tr>
            </a:tbl>
          </a:graphicData>
        </a:graphic>
      </p:graphicFrame>
    </p:spTree>
    <p:extLst>
      <p:ext uri="{BB962C8B-B14F-4D97-AF65-F5344CB8AC3E}">
        <p14:creationId xmlns:p14="http://schemas.microsoft.com/office/powerpoint/2010/main" val="36908442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B286A4-C51C-126E-541A-C8E8BFBBB322}"/>
              </a:ext>
            </a:extLst>
          </p:cNvPr>
          <p:cNvSpPr>
            <a:spLocks noGrp="1"/>
          </p:cNvSpPr>
          <p:nvPr>
            <p:ph type="title"/>
          </p:nvPr>
        </p:nvSpPr>
        <p:spPr>
          <a:xfrm>
            <a:off x="556846" y="218709"/>
            <a:ext cx="10515600" cy="1325563"/>
          </a:xfrm>
        </p:spPr>
        <p:txBody>
          <a:bodyPr/>
          <a:lstStyle/>
          <a:p>
            <a:r>
              <a:rPr kumimoji="1" lang="en-US" altLang="zh-TW" sz="4400" dirty="0">
                <a:latin typeface="微軟正黑體" panose="020B0604030504040204" pitchFamily="34" charset="-120"/>
                <a:ea typeface="微軟正黑體" panose="020B0604030504040204" pitchFamily="34" charset="-120"/>
              </a:rPr>
              <a:t>SVR Linear</a:t>
            </a:r>
            <a:endParaRPr lang="zh-TW" altLang="en-US" dirty="0"/>
          </a:p>
        </p:txBody>
      </p:sp>
      <p:graphicFrame>
        <p:nvGraphicFramePr>
          <p:cNvPr id="5" name="表格 3">
            <a:extLst>
              <a:ext uri="{FF2B5EF4-FFF2-40B4-BE49-F238E27FC236}">
                <a16:creationId xmlns:a16="http://schemas.microsoft.com/office/drawing/2014/main" id="{FE20381E-6217-C6FE-F0D2-B7DF1DA59B72}"/>
              </a:ext>
            </a:extLst>
          </p:cNvPr>
          <p:cNvGraphicFramePr>
            <a:graphicFrameLocks/>
          </p:cNvGraphicFramePr>
          <p:nvPr>
            <p:extLst>
              <p:ext uri="{D42A27DB-BD31-4B8C-83A1-F6EECF244321}">
                <p14:modId xmlns:p14="http://schemas.microsoft.com/office/powerpoint/2010/main" val="1279008173"/>
              </p:ext>
            </p:extLst>
          </p:nvPr>
        </p:nvGraphicFramePr>
        <p:xfrm>
          <a:off x="838200" y="1544272"/>
          <a:ext cx="10515599" cy="265176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r>
                        <a:rPr lang="zh-TW" altLang="en-US" sz="2400" dirty="0"/>
                        <a:t>預測時間</a:t>
                      </a:r>
                    </a:p>
                  </a:txBody>
                  <a:tcPr/>
                </a:tc>
                <a:tc>
                  <a:txBody>
                    <a:bodyPr/>
                    <a:lstStyle/>
                    <a:p>
                      <a:pPr algn="ctr"/>
                      <a:r>
                        <a:rPr lang="en-US" altLang="zh-TW" sz="2400" dirty="0"/>
                        <a:t>K=500  Lag=10</a:t>
                      </a:r>
                      <a:endParaRPr lang="zh-TW" altLang="en-US" sz="2400" dirty="0"/>
                    </a:p>
                  </a:txBody>
                  <a:tcPr/>
                </a:tc>
                <a:tc>
                  <a:txBody>
                    <a:bodyPr/>
                    <a:lstStyle/>
                    <a:p>
                      <a:pPr algn="ctr"/>
                      <a:r>
                        <a:rPr lang="en-US" altLang="zh-TW" sz="2400" dirty="0"/>
                        <a:t>K=500  Lag=20</a:t>
                      </a:r>
                      <a:endParaRPr lang="zh-TW" altLang="en-US" sz="2400" dirty="0"/>
                    </a:p>
                  </a:txBody>
                  <a:tcPr/>
                </a:tc>
                <a:tc>
                  <a:txBody>
                    <a:bodyPr/>
                    <a:lstStyle/>
                    <a:p>
                      <a:pPr algn="ctr"/>
                      <a:r>
                        <a:rPr lang="en-US" altLang="zh-TW" sz="2400" dirty="0"/>
                        <a:t>K=500  Lag=30</a:t>
                      </a:r>
                      <a:endParaRPr lang="zh-TW" altLang="en-US" sz="2400" dirty="0"/>
                    </a:p>
                  </a:txBody>
                  <a:tcPr/>
                </a:tc>
                <a:tc>
                  <a:txBody>
                    <a:bodyPr/>
                    <a:lstStyle/>
                    <a:p>
                      <a:pPr algn="ctr"/>
                      <a:r>
                        <a:rPr lang="en-US" altLang="zh-TW" sz="2400" dirty="0"/>
                        <a:t>K=500  Lag=60</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1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1.585</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1.933</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1.966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2.516</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5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2.368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2.501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2.555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3.279</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10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4.133</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4.133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4.831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5.055</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30 min</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13.056</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13.709</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15.479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19.565</a:t>
                      </a:r>
                    </a:p>
                  </a:txBody>
                  <a:tcPr marL="6350" marR="6350" marT="6350" marB="0" anchor="ctr"/>
                </a:tc>
                <a:extLst>
                  <a:ext uri="{0D108BD9-81ED-4DB2-BD59-A6C34878D82A}">
                    <a16:rowId xmlns:a16="http://schemas.microsoft.com/office/drawing/2014/main" val="1675853888"/>
                  </a:ext>
                </a:extLst>
              </a:tr>
            </a:tbl>
          </a:graphicData>
        </a:graphic>
      </p:graphicFrame>
      <p:sp>
        <p:nvSpPr>
          <p:cNvPr id="6" name="內容版面配置區 2">
            <a:extLst>
              <a:ext uri="{FF2B5EF4-FFF2-40B4-BE49-F238E27FC236}">
                <a16:creationId xmlns:a16="http://schemas.microsoft.com/office/drawing/2014/main" id="{0BE38B1D-733E-F6F5-98C4-6E74703A5646}"/>
              </a:ext>
            </a:extLst>
          </p:cNvPr>
          <p:cNvSpPr>
            <a:spLocks noGrp="1"/>
          </p:cNvSpPr>
          <p:nvPr>
            <p:ph idx="1"/>
          </p:nvPr>
        </p:nvSpPr>
        <p:spPr>
          <a:xfrm>
            <a:off x="838200" y="4485934"/>
            <a:ext cx="10515600" cy="2065337"/>
          </a:xfrm>
        </p:spPr>
        <p:txBody>
          <a:bodyPr/>
          <a:lstStyle/>
          <a:p>
            <a:pPr>
              <a:lnSpc>
                <a:spcPct val="100000"/>
              </a:lnSpc>
            </a:pPr>
            <a:r>
              <a:rPr lang="zh-TW" altLang="en-US" sz="2000" dirty="0">
                <a:latin typeface="微軟正黑體" panose="020B0604030504040204" pitchFamily="34" charset="-120"/>
                <a:ea typeface="微軟正黑體" panose="020B0604030504040204" pitchFamily="34" charset="-120"/>
              </a:rPr>
              <a:t>推測</a:t>
            </a: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模型預測結果會同時受預測時間及</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影響，但受</a:t>
            </a:r>
            <a:r>
              <a:rPr lang="en-US" altLang="zh-TW" sz="2000" dirty="0">
                <a:latin typeface="微軟正黑體" panose="020B0604030504040204" pitchFamily="34" charset="-120"/>
                <a:ea typeface="微軟正黑體" panose="020B0604030504040204" pitchFamily="34" charset="-120"/>
              </a:rPr>
              <a:t>Lag</a:t>
            </a:r>
            <a:r>
              <a:rPr lang="zh-TW" altLang="en-US" sz="2000" dirty="0">
                <a:latin typeface="微軟正黑體" panose="020B0604030504040204" pitchFamily="34" charset="-120"/>
                <a:ea typeface="微軟正黑體" panose="020B0604030504040204" pitchFamily="34" charset="-120"/>
              </a:rPr>
              <a:t>影響較小</a:t>
            </a:r>
          </a:p>
          <a:p>
            <a:pPr>
              <a:lnSpc>
                <a:spcPct val="100000"/>
              </a:lnSpc>
            </a:pPr>
            <a:r>
              <a:rPr lang="zh-TW" altLang="en-US" sz="2000" dirty="0">
                <a:latin typeface="微軟正黑體" panose="020B0604030504040204" pitchFamily="34" charset="-120"/>
                <a:ea typeface="微軟正黑體" panose="020B0604030504040204" pitchFamily="34" charset="-120"/>
              </a:rPr>
              <a:t>因為資料龐大，</a:t>
            </a:r>
            <a:r>
              <a:rPr kumimoji="1" lang="zh-TW" altLang="en-US" sz="2000" dirty="0">
                <a:latin typeface="微軟正黑體" panose="020B0604030504040204" pitchFamily="34" charset="-120"/>
                <a:ea typeface="微軟正黑體" panose="020B0604030504040204" pitchFamily="34" charset="-120"/>
              </a:rPr>
              <a:t>鑒於設備不夠力，</a:t>
            </a:r>
            <a:r>
              <a:rPr kumimoji="1" lang="en-US" altLang="zh-TW" sz="2000" dirty="0">
                <a:latin typeface="微軟正黑體" panose="020B0604030504040204" pitchFamily="34" charset="-120"/>
                <a:ea typeface="微軟正黑體" panose="020B0604030504040204" pitchFamily="34" charset="-120"/>
              </a:rPr>
              <a:t>cross validation</a:t>
            </a:r>
            <a:r>
              <a:rPr kumimoji="1" lang="zh-TW" altLang="en-US" sz="2000" dirty="0">
                <a:latin typeface="微軟正黑體" panose="020B0604030504040204" pitchFamily="34" charset="-120"/>
                <a:ea typeface="微軟正黑體" panose="020B0604030504040204" pitchFamily="34" charset="-120"/>
              </a:rPr>
              <a:t>挑選</a:t>
            </a:r>
            <a:r>
              <a:rPr kumimoji="1" lang="en-US" altLang="zh-TW" sz="2000" dirty="0">
                <a:latin typeface="微軟正黑體" panose="020B0604030504040204" pitchFamily="34" charset="-120"/>
                <a:ea typeface="微軟正黑體" panose="020B0604030504040204" pitchFamily="34" charset="-120"/>
              </a:rPr>
              <a:t>gamma</a:t>
            </a:r>
            <a:r>
              <a:rPr kumimoji="1" lang="zh-TW" altLang="en-US" sz="2000" dirty="0">
                <a:latin typeface="微軟正黑體" panose="020B0604030504040204" pitchFamily="34" charset="-120"/>
                <a:ea typeface="微軟正黑體" panose="020B0604030504040204" pitchFamily="34" charset="-120"/>
              </a:rPr>
              <a:t>及</a:t>
            </a:r>
            <a:r>
              <a:rPr kumimoji="1" lang="en-US" altLang="zh-TW" sz="2000" dirty="0">
                <a:latin typeface="微軟正黑體" panose="020B0604030504040204" pitchFamily="34" charset="-120"/>
                <a:ea typeface="微軟正黑體" panose="020B0604030504040204" pitchFamily="34" charset="-120"/>
              </a:rPr>
              <a:t>cost</a:t>
            </a:r>
            <a:r>
              <a:rPr kumimoji="1" lang="zh-TW" altLang="en-US" sz="2000" dirty="0">
                <a:latin typeface="微軟正黑體" panose="020B0604030504040204" pitchFamily="34" charset="-120"/>
                <a:ea typeface="微軟正黑體" panose="020B0604030504040204" pitchFamily="34" charset="-120"/>
              </a:rPr>
              <a:t>時間過長，</a:t>
            </a:r>
            <a:r>
              <a:rPr lang="zh-TW" altLang="en-US" sz="2000" dirty="0">
                <a:latin typeface="微軟正黑體" panose="020B0604030504040204" pitchFamily="34" charset="-120"/>
                <a:ea typeface="微軟正黑體" panose="020B0604030504040204" pitchFamily="34" charset="-120"/>
              </a:rPr>
              <a:t>只使用</a:t>
            </a:r>
            <a:r>
              <a:rPr kumimoji="1" lang="en-US" altLang="zh-TW" sz="2000" dirty="0">
                <a:latin typeface="微軟正黑體" panose="020B0604030504040204" pitchFamily="34" charset="-120"/>
                <a:ea typeface="微軟正黑體" panose="020B0604030504040204" pitchFamily="34" charset="-120"/>
              </a:rPr>
              <a:t>Linear</a:t>
            </a:r>
            <a:r>
              <a:rPr kumimoji="1" lang="zh-TW" altLang="en-US" sz="2000" dirty="0">
                <a:latin typeface="微軟正黑體" panose="020B0604030504040204" pitchFamily="34" charset="-120"/>
                <a:ea typeface="微軟正黑體" panose="020B0604030504040204" pitchFamily="34" charset="-120"/>
              </a:rPr>
              <a:t>，結果並沒有預期中理想，但與其他模型差距不會太大，我們推測使用</a:t>
            </a:r>
            <a:r>
              <a:rPr kumimoji="1" lang="en-US" altLang="zh-TW" sz="2000" dirty="0">
                <a:latin typeface="微軟正黑體" panose="020B0604030504040204" pitchFamily="34" charset="-120"/>
                <a:ea typeface="微軟正黑體" panose="020B0604030504040204" pitchFamily="34" charset="-120"/>
              </a:rPr>
              <a:t>Radial</a:t>
            </a:r>
            <a:r>
              <a:rPr kumimoji="1" lang="zh-TW" altLang="en-US" sz="2000" dirty="0">
                <a:latin typeface="微軟正黑體" panose="020B0604030504040204" pitchFamily="34" charset="-120"/>
                <a:ea typeface="微軟正黑體" panose="020B0604030504040204" pitchFamily="34" charset="-120"/>
              </a:rPr>
              <a:t>的結果會更優於其他模型</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69380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2B86A2-E90E-D1F4-0BBE-6602264B450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Time Lag</a:t>
            </a:r>
            <a:r>
              <a:rPr lang="zh-TW" altLang="en-US" dirty="0">
                <a:latin typeface="微軟正黑體" panose="020B0604030504040204" pitchFamily="34" charset="-120"/>
                <a:ea typeface="微軟正黑體" panose="020B0604030504040204" pitchFamily="34" charset="-120"/>
              </a:rPr>
              <a:t> 討論</a:t>
            </a:r>
          </a:p>
        </p:txBody>
      </p:sp>
      <p:sp>
        <p:nvSpPr>
          <p:cNvPr id="3" name="內容版面配置區 2">
            <a:extLst>
              <a:ext uri="{FF2B5EF4-FFF2-40B4-BE49-F238E27FC236}">
                <a16:creationId xmlns:a16="http://schemas.microsoft.com/office/drawing/2014/main" id="{F7D2077F-7233-A967-7F46-8C8AF33D985E}"/>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ea typeface="微軟正黑體" panose="020B0604030504040204" pitchFamily="34" charset="-120"/>
              </a:rPr>
              <a:t>因為以上結果受</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影響皆不太明顯，所以後續接使用單一一種</a:t>
            </a:r>
            <a:r>
              <a:rPr lang="en-US" altLang="zh-TW" dirty="0">
                <a:latin typeface="微軟正黑體" panose="020B0604030504040204" pitchFamily="34" charset="-120"/>
                <a:ea typeface="微軟正黑體" panose="020B0604030504040204" pitchFamily="34" charset="-120"/>
              </a:rPr>
              <a:t>Lag</a:t>
            </a:r>
            <a:r>
              <a:rPr lang="zh-TW" altLang="en-US" dirty="0">
                <a:latin typeface="微軟正黑體" panose="020B0604030504040204" pitchFamily="34" charset="-120"/>
                <a:ea typeface="微軟正黑體" panose="020B0604030504040204" pitchFamily="34" charset="-120"/>
              </a:rPr>
              <a:t>比較</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由於</a:t>
            </a:r>
            <a:r>
              <a:rPr lang="en-US" altLang="zh-TW" dirty="0">
                <a:latin typeface="微軟正黑體" panose="020B0604030504040204" pitchFamily="34" charset="-120"/>
                <a:ea typeface="微軟正黑體" panose="020B0604030504040204" pitchFamily="34" charset="-120"/>
              </a:rPr>
              <a:t>Lag=30,60</a:t>
            </a:r>
            <a:r>
              <a:rPr lang="zh-TW" altLang="en-US" dirty="0">
                <a:latin typeface="微軟正黑體" panose="020B0604030504040204" pitchFamily="34" charset="-120"/>
                <a:ea typeface="微軟正黑體" panose="020B0604030504040204" pitchFamily="34" charset="-120"/>
              </a:rPr>
              <a:t>時造成</a:t>
            </a:r>
            <a:r>
              <a:rPr lang="en-US" altLang="zh-TW" dirty="0">
                <a:latin typeface="微軟正黑體" panose="020B0604030504040204" pitchFamily="34" charset="-120"/>
                <a:ea typeface="微軟正黑體" panose="020B0604030504040204" pitchFamily="34" charset="-120"/>
              </a:rPr>
              <a:t>predictor</a:t>
            </a:r>
            <a:r>
              <a:rPr lang="zh-TW" altLang="en-US" dirty="0">
                <a:latin typeface="微軟正黑體" panose="020B0604030504040204" pitchFamily="34" charset="-120"/>
                <a:ea typeface="微軟正黑體" panose="020B0604030504040204" pitchFamily="34" charset="-120"/>
              </a:rPr>
              <a:t>過多卻沒有明顯影響，綜合所有考量，我們選擇</a:t>
            </a:r>
            <a:r>
              <a:rPr lang="en-US" altLang="zh-TW" dirty="0">
                <a:latin typeface="微軟正黑體" panose="020B0604030504040204" pitchFamily="34" charset="-120"/>
                <a:ea typeface="微軟正黑體" panose="020B0604030504040204" pitchFamily="34" charset="-120"/>
              </a:rPr>
              <a:t>Lag=10</a:t>
            </a:r>
            <a:r>
              <a:rPr lang="zh-TW" altLang="en-US" dirty="0">
                <a:latin typeface="微軟正黑體" panose="020B0604030504040204" pitchFamily="34" charset="-120"/>
                <a:ea typeface="微軟正黑體" panose="020B0604030504040204" pitchFamily="34" charset="-120"/>
              </a:rPr>
              <a:t>做比較並進行更長時間之預測</a:t>
            </a:r>
          </a:p>
        </p:txBody>
      </p:sp>
    </p:spTree>
    <p:extLst>
      <p:ext uri="{BB962C8B-B14F-4D97-AF65-F5344CB8AC3E}">
        <p14:creationId xmlns:p14="http://schemas.microsoft.com/office/powerpoint/2010/main" val="34390404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D1D027-A023-73DA-3D22-165E78FC28D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模型比較 </a:t>
            </a:r>
            <a:r>
              <a:rPr lang="en-US" altLang="zh-TW" dirty="0">
                <a:latin typeface="微軟正黑體" panose="020B0604030504040204" pitchFamily="34" charset="-120"/>
                <a:ea typeface="微軟正黑體" panose="020B0604030504040204" pitchFamily="34" charset="-120"/>
              </a:rPr>
              <a:t>K=30 Lag=10</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DFCE51E0-A7F6-B6D1-45A3-9D440D3F833F}"/>
              </a:ext>
            </a:extLst>
          </p:cNvPr>
          <p:cNvSpPr>
            <a:spLocks noGrp="1"/>
          </p:cNvSpPr>
          <p:nvPr>
            <p:ph idx="1"/>
          </p:nvPr>
        </p:nvSpPr>
        <p:spPr>
          <a:xfrm>
            <a:off x="838200" y="5300346"/>
            <a:ext cx="10515599" cy="876616"/>
          </a:xfrm>
        </p:spPr>
        <p:txBody>
          <a:bodyPr>
            <a:normAutofit/>
          </a:bodyPr>
          <a:lstStyle/>
          <a:p>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ea typeface="微軟正黑體" panose="020B0604030504040204" pitchFamily="34" charset="-120"/>
              </a:rPr>
              <a:t>K=30 </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 tree</a:t>
            </a:r>
            <a:r>
              <a:rPr lang="zh-TW" altLang="en-US" sz="2000" dirty="0">
                <a:latin typeface="微軟正黑體" panose="020B0604030504040204" pitchFamily="34" charset="-120"/>
                <a:ea typeface="微軟正黑體" panose="020B0604030504040204" pitchFamily="34" charset="-120"/>
              </a:rPr>
              <a:t>及</a:t>
            </a:r>
            <a:r>
              <a:rPr lang="en-US" altLang="zh-TW" sz="2000" dirty="0">
                <a:latin typeface="微軟正黑體" panose="020B0604030504040204" pitchFamily="34" charset="-120"/>
                <a:ea typeface="微軟正黑體" panose="020B0604030504040204" pitchFamily="34" charset="-120"/>
              </a:rPr>
              <a:t>Random Forest</a:t>
            </a:r>
            <a:r>
              <a:rPr lang="zh-TW" altLang="en-US" sz="2000" dirty="0">
                <a:latin typeface="微軟正黑體" panose="020B0604030504040204" pitchFamily="34" charset="-120"/>
                <a:ea typeface="微軟正黑體" panose="020B0604030504040204" pitchFamily="34" charset="-120"/>
              </a:rPr>
              <a:t>結果較不佳，反觀</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及</a:t>
            </a:r>
            <a:r>
              <a:rPr lang="en-US" altLang="zh-TW" sz="2000" dirty="0">
                <a:latin typeface="微軟正黑體" panose="020B0604030504040204" pitchFamily="34" charset="-120"/>
                <a:ea typeface="微軟正黑體" panose="020B0604030504040204" pitchFamily="34" charset="-120"/>
              </a:rPr>
              <a:t>Forward Selection</a:t>
            </a:r>
            <a:r>
              <a:rPr lang="zh-TW" altLang="en-US" sz="2000" dirty="0">
                <a:latin typeface="微軟正黑體" panose="020B0604030504040204" pitchFamily="34" charset="-120"/>
                <a:ea typeface="微軟正黑體" panose="020B0604030504040204" pitchFamily="34" charset="-120"/>
              </a:rPr>
              <a:t>較好</a:t>
            </a:r>
            <a:endParaRPr lang="en-US" altLang="zh-TW" dirty="0"/>
          </a:p>
        </p:txBody>
      </p:sp>
      <p:graphicFrame>
        <p:nvGraphicFramePr>
          <p:cNvPr id="4" name="表格 3">
            <a:extLst>
              <a:ext uri="{FF2B5EF4-FFF2-40B4-BE49-F238E27FC236}">
                <a16:creationId xmlns:a16="http://schemas.microsoft.com/office/drawing/2014/main" id="{F85C59BF-A68C-A233-6992-729535411460}"/>
              </a:ext>
            </a:extLst>
          </p:cNvPr>
          <p:cNvGraphicFramePr>
            <a:graphicFrameLocks/>
          </p:cNvGraphicFramePr>
          <p:nvPr/>
        </p:nvGraphicFramePr>
        <p:xfrm>
          <a:off x="838200" y="1825626"/>
          <a:ext cx="10515599" cy="347472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5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10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30 min</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Lasso</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3.148</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6.206</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17.538</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Forward Selection</a:t>
                      </a:r>
                    </a:p>
                  </a:txBody>
                  <a:tcP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0.471</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2.975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6.647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23.252</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tree</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17.35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17.201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18.538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23.362</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Random Forest</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8.099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9.36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11.616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20.959</a:t>
                      </a:r>
                    </a:p>
                  </a:txBody>
                  <a:tcPr marL="6350" marR="6350" marT="6350" marB="0" anchor="ctr"/>
                </a:tc>
                <a:extLst>
                  <a:ext uri="{0D108BD9-81ED-4DB2-BD59-A6C34878D82A}">
                    <a16:rowId xmlns:a16="http://schemas.microsoft.com/office/drawing/2014/main" val="1675853888"/>
                  </a:ext>
                </a:extLst>
              </a:tr>
              <a:tr h="399172">
                <a:tc>
                  <a:txBody>
                    <a:bodyPr/>
                    <a:lstStyle/>
                    <a:p>
                      <a:pPr algn="ctr"/>
                      <a:r>
                        <a:rPr lang="en-US" altLang="zh-TW" sz="2400" dirty="0"/>
                        <a:t>SVR Linear</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4.756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6.392</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9.149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25.228</a:t>
                      </a:r>
                    </a:p>
                  </a:txBody>
                  <a:tcPr marL="6350" marR="6350" marT="6350" marB="0" anchor="ctr"/>
                </a:tc>
                <a:extLst>
                  <a:ext uri="{0D108BD9-81ED-4DB2-BD59-A6C34878D82A}">
                    <a16:rowId xmlns:a16="http://schemas.microsoft.com/office/drawing/2014/main" val="1875316561"/>
                  </a:ext>
                </a:extLst>
              </a:tr>
            </a:tbl>
          </a:graphicData>
        </a:graphic>
      </p:graphicFrame>
    </p:spTree>
    <p:extLst>
      <p:ext uri="{BB962C8B-B14F-4D97-AF65-F5344CB8AC3E}">
        <p14:creationId xmlns:p14="http://schemas.microsoft.com/office/powerpoint/2010/main" val="20107648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D1D027-A023-73DA-3D22-165E78FC28D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模型比較 </a:t>
            </a:r>
            <a:r>
              <a:rPr lang="en-US" altLang="zh-TW" dirty="0">
                <a:latin typeface="微軟正黑體" panose="020B0604030504040204" pitchFamily="34" charset="-120"/>
                <a:ea typeface="微軟正黑體" panose="020B0604030504040204" pitchFamily="34" charset="-120"/>
              </a:rPr>
              <a:t>K=100 Lag=10</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DFCE51E0-A7F6-B6D1-45A3-9D440D3F833F}"/>
              </a:ext>
            </a:extLst>
          </p:cNvPr>
          <p:cNvSpPr>
            <a:spLocks noGrp="1"/>
          </p:cNvSpPr>
          <p:nvPr>
            <p:ph idx="1"/>
          </p:nvPr>
        </p:nvSpPr>
        <p:spPr>
          <a:xfrm>
            <a:off x="838200" y="5616258"/>
            <a:ext cx="10515600" cy="876617"/>
          </a:xfrm>
        </p:spPr>
        <p:txBody>
          <a:bodyPr>
            <a:normAutofit/>
          </a:bodyPr>
          <a:lstStyle/>
          <a:p>
            <a:r>
              <a:rPr lang="zh-TW" altLang="en-US" sz="2400" dirty="0">
                <a:latin typeface="微軟正黑體" panose="020B0604030504040204" pitchFamily="34" charset="-120"/>
                <a:ea typeface="微軟正黑體" panose="020B0604030504040204" pitchFamily="34" charset="-120"/>
              </a:rPr>
              <a:t>在</a:t>
            </a:r>
            <a:r>
              <a:rPr lang="en-US" altLang="zh-TW" sz="2400" dirty="0">
                <a:latin typeface="微軟正黑體" panose="020B0604030504040204" pitchFamily="34" charset="-120"/>
                <a:ea typeface="微軟正黑體" panose="020B0604030504040204" pitchFamily="34" charset="-120"/>
              </a:rPr>
              <a:t>K=100</a:t>
            </a:r>
            <a:r>
              <a:rPr lang="zh-TW" altLang="en-US" sz="2400" dirty="0">
                <a:latin typeface="微軟正黑體" panose="020B0604030504040204" pitchFamily="34" charset="-120"/>
                <a:ea typeface="微軟正黑體" panose="020B0604030504040204" pitchFamily="34" charset="-120"/>
              </a:rPr>
              <a:t>，短時間內</a:t>
            </a:r>
            <a:r>
              <a:rPr lang="en-US" altLang="zh-TW" sz="2400" dirty="0">
                <a:latin typeface="微軟正黑體" panose="020B0604030504040204" pitchFamily="34" charset="-120"/>
                <a:ea typeface="微軟正黑體" panose="020B0604030504040204" pitchFamily="34" charset="-120"/>
              </a:rPr>
              <a:t>Lasso</a:t>
            </a:r>
            <a:r>
              <a:rPr lang="zh-TW" altLang="en-US" sz="2400" dirty="0">
                <a:latin typeface="微軟正黑體" panose="020B0604030504040204" pitchFamily="34" charset="-120"/>
                <a:ea typeface="微軟正黑體" panose="020B0604030504040204" pitchFamily="34" charset="-120"/>
              </a:rPr>
              <a:t>及</a:t>
            </a:r>
            <a:r>
              <a:rPr lang="en-US" altLang="zh-TW" sz="2400" dirty="0">
                <a:latin typeface="微軟正黑體" panose="020B0604030504040204" pitchFamily="34" charset="-120"/>
                <a:ea typeface="微軟正黑體" panose="020B0604030504040204" pitchFamily="34" charset="-120"/>
              </a:rPr>
              <a:t>Forward Selection</a:t>
            </a:r>
            <a:r>
              <a:rPr lang="zh-TW" altLang="en-US" sz="2400" dirty="0">
                <a:latin typeface="微軟正黑體" panose="020B0604030504040204" pitchFamily="34" charset="-120"/>
                <a:ea typeface="微軟正黑體" panose="020B0604030504040204" pitchFamily="34" charset="-120"/>
              </a:rPr>
              <a:t>結果依舊比較好，但時間拉長三者差異逐漸減小</a:t>
            </a:r>
          </a:p>
          <a:p>
            <a:endParaRPr lang="zh-TW" altLang="en-US" sz="3200" dirty="0"/>
          </a:p>
        </p:txBody>
      </p:sp>
      <p:graphicFrame>
        <p:nvGraphicFramePr>
          <p:cNvPr id="4" name="表格 3">
            <a:extLst>
              <a:ext uri="{FF2B5EF4-FFF2-40B4-BE49-F238E27FC236}">
                <a16:creationId xmlns:a16="http://schemas.microsoft.com/office/drawing/2014/main" id="{F85C59BF-A68C-A233-6992-729535411460}"/>
              </a:ext>
            </a:extLst>
          </p:cNvPr>
          <p:cNvGraphicFramePr>
            <a:graphicFrameLocks/>
          </p:cNvGraphicFramePr>
          <p:nvPr/>
        </p:nvGraphicFramePr>
        <p:xfrm>
          <a:off x="838200" y="1825626"/>
          <a:ext cx="10515599" cy="347472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5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10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30 min</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Lasso</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1.144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2.057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4.533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14.135</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Forward Selection</a:t>
                      </a:r>
                    </a:p>
                  </a:txBody>
                  <a:tcP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0.245</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1.858</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4.158</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13.67</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tree</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6.901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7.655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9.554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17.101</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Random Forest</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3.29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5.239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7.687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15.977</a:t>
                      </a:r>
                    </a:p>
                  </a:txBody>
                  <a:tcPr marL="6350" marR="6350" marT="6350" marB="0" anchor="ctr"/>
                </a:tc>
                <a:extLst>
                  <a:ext uri="{0D108BD9-81ED-4DB2-BD59-A6C34878D82A}">
                    <a16:rowId xmlns:a16="http://schemas.microsoft.com/office/drawing/2014/main" val="1675853888"/>
                  </a:ext>
                </a:extLst>
              </a:tr>
              <a:tr h="399172">
                <a:tc>
                  <a:txBody>
                    <a:bodyPr/>
                    <a:lstStyle/>
                    <a:p>
                      <a:pPr algn="ctr"/>
                      <a:r>
                        <a:rPr lang="en-US" altLang="zh-TW" sz="2400" dirty="0"/>
                        <a:t>SVR Linear</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2.61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3.627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5.915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16.67</a:t>
                      </a:r>
                    </a:p>
                  </a:txBody>
                  <a:tcPr marL="6350" marR="6350" marT="6350" marB="0" anchor="ctr"/>
                </a:tc>
                <a:extLst>
                  <a:ext uri="{0D108BD9-81ED-4DB2-BD59-A6C34878D82A}">
                    <a16:rowId xmlns:a16="http://schemas.microsoft.com/office/drawing/2014/main" val="1875316561"/>
                  </a:ext>
                </a:extLst>
              </a:tr>
            </a:tbl>
          </a:graphicData>
        </a:graphic>
      </p:graphicFrame>
    </p:spTree>
    <p:extLst>
      <p:ext uri="{BB962C8B-B14F-4D97-AF65-F5344CB8AC3E}">
        <p14:creationId xmlns:p14="http://schemas.microsoft.com/office/powerpoint/2010/main" val="136697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副標題 2">
                <a:extLst>
                  <a:ext uri="{FF2B5EF4-FFF2-40B4-BE49-F238E27FC236}">
                    <a16:creationId xmlns:a16="http://schemas.microsoft.com/office/drawing/2014/main" id="{DE191A3B-BB71-46B1-B504-584CF67BA534}"/>
                  </a:ext>
                </a:extLst>
              </p:cNvPr>
              <p:cNvSpPr txBox="1">
                <a:spLocks/>
              </p:cNvSpPr>
              <p:nvPr/>
            </p:nvSpPr>
            <p:spPr>
              <a:xfrm>
                <a:off x="748740" y="1955658"/>
                <a:ext cx="7309407" cy="17284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a:pPr>
                <a:r>
                  <a:rPr lang="zh-TW" altLang="en-US" sz="2000" dirty="0">
                    <a:latin typeface="微軟正黑體" panose="020B0604030504040204" pitchFamily="34" charset="-120"/>
                    <a:ea typeface="微軟正黑體" panose="020B0604030504040204" pitchFamily="34" charset="-120"/>
                  </a:rPr>
                  <a:t>多變量歐式距離：計算兩多變量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=0</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−1</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4" name="副標題 2">
                <a:extLst>
                  <a:ext uri="{FF2B5EF4-FFF2-40B4-BE49-F238E27FC236}">
                    <a16:creationId xmlns:a16="http://schemas.microsoft.com/office/drawing/2014/main" id="{DE191A3B-BB71-46B1-B504-584CF67BA534}"/>
                  </a:ext>
                </a:extLst>
              </p:cNvPr>
              <p:cNvSpPr txBox="1">
                <a:spLocks noRot="1" noChangeAspect="1" noMove="1" noResize="1" noEditPoints="1" noAdjustHandles="1" noChangeArrowheads="1" noChangeShapeType="1" noTextEdit="1"/>
              </p:cNvSpPr>
              <p:nvPr/>
            </p:nvSpPr>
            <p:spPr>
              <a:xfrm>
                <a:off x="748740" y="1955658"/>
                <a:ext cx="7309407" cy="1728495"/>
              </a:xfrm>
              <a:prstGeom prst="rect">
                <a:avLst/>
              </a:prstGeom>
              <a:blipFill>
                <a:blip r:embed="rId3"/>
                <a:stretch>
                  <a:fillRect l="-1168" t="-42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9B0B659D-2426-41FF-B67B-6970E905E6B5}"/>
                  </a:ext>
                </a:extLst>
              </p:cNvPr>
              <p:cNvSpPr txBox="1">
                <a:spLocks/>
              </p:cNvSpPr>
              <p:nvPr/>
            </p:nvSpPr>
            <p:spPr>
              <a:xfrm>
                <a:off x="748739" y="4441611"/>
                <a:ext cx="7309407"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00000"/>
                  </a:lnSpc>
                  <a:buFont typeface="+mj-lt"/>
                  <a:buAutoNum type="arabicPeriod" startAt="2"/>
                </a:pPr>
                <a:r>
                  <a:rPr lang="zh-TW" altLang="en-US" sz="2000" dirty="0">
                    <a:latin typeface="微軟正黑體" panose="020B0604030504040204" pitchFamily="34" charset="-120"/>
                    <a:ea typeface="微軟正黑體" panose="020B0604030504040204" pitchFamily="34" charset="-120"/>
                  </a:rPr>
                  <a:t>單變量一階差分量距離：計算兩多變量</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間的一階差分後的歐式距離</a:t>
                </a:r>
                <a:br>
                  <a:rPr lang="en-US" altLang="zh-TW" sz="2000" dirty="0">
                    <a:latin typeface="微軟正黑體" panose="020B0604030504040204" pitchFamily="34" charset="-120"/>
                    <a:ea typeface="微軟正黑體" panose="020B0604030504040204" pitchFamily="34" charset="-120"/>
                  </a:rPr>
                </a:br>
                <a14:m>
                  <m:oMath xmlns:m="http://schemas.openxmlformats.org/officeDocument/2006/math">
                    <m:r>
                      <m:rPr>
                        <m:sty m:val="p"/>
                      </m:rPr>
                      <a:rPr lang="en-US" altLang="zh-TW" sz="2000" i="1" dirty="0">
                        <a:latin typeface="Cambria Math" panose="02040503050406030204" pitchFamily="18" charset="0"/>
                        <a:ea typeface="微軟正黑體" panose="020B0604030504040204" pitchFamily="34" charset="-120"/>
                      </a:rPr>
                      <m:t>D</m:t>
                    </m:r>
                    <m:d>
                      <m:dPr>
                        <m:ctrlPr>
                          <a:rPr lang="en-US" altLang="zh-TW" sz="2000" i="1" dirty="0" smtClean="0">
                            <a:latin typeface="Cambria Math" panose="02040503050406030204" pitchFamily="18" charset="0"/>
                            <a:ea typeface="微軟正黑體" panose="020B0604030504040204" pitchFamily="34" charset="-120"/>
                          </a:rPr>
                        </m:ctrlPr>
                      </m:dPr>
                      <m:e>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r>
                              <a:rPr lang="en-US" altLang="zh-TW" sz="2000" b="0" i="1" dirty="0" smtClean="0">
                                <a:latin typeface="Cambria Math" panose="02040503050406030204" pitchFamily="18" charset="0"/>
                                <a:ea typeface="微軟正黑體" panose="020B0604030504040204" pitchFamily="34" charset="-120"/>
                              </a:rPr>
                              <m:t>′</m:t>
                            </m:r>
                          </m:e>
                          <m:sub>
                            <m:r>
                              <a:rPr lang="en-US" altLang="zh-TW" sz="2000" b="0" i="1" dirty="0" smtClean="0">
                                <a:latin typeface="Cambria Math" panose="02040503050406030204" pitchFamily="18" charset="0"/>
                                <a:ea typeface="微軟正黑體" panose="020B0604030504040204" pitchFamily="34" charset="-120"/>
                              </a:rPr>
                              <m:t>𝑡</m:t>
                            </m:r>
                          </m:sub>
                        </m:sSub>
                        <m:r>
                          <a:rPr lang="en-US" altLang="zh-TW" sz="2000" b="0" i="1" dirty="0" smtClean="0">
                            <a:latin typeface="Cambria Math" panose="02040503050406030204" pitchFamily="18" charset="0"/>
                            <a:ea typeface="微軟正黑體" panose="020B0604030504040204" pitchFamily="34" charset="-120"/>
                          </a:rPr>
                          <m:t>,</m:t>
                        </m:r>
                        <m:r>
                          <a:rPr lang="en-US" altLang="zh-TW" sz="2000" b="0" i="1" dirty="0" smtClean="0">
                            <a:latin typeface="Cambria Math" panose="02040503050406030204" pitchFamily="18" charset="0"/>
                            <a:ea typeface="微軟正黑體" panose="020B0604030504040204" pitchFamily="34" charset="-120"/>
                          </a:rPr>
                          <m:t>𝑃</m:t>
                        </m:r>
                        <m:r>
                          <a:rPr lang="en-US" altLang="zh-TW" sz="2000" b="0" i="1" dirty="0" smtClean="0">
                            <a:latin typeface="Cambria Math" panose="02040503050406030204" pitchFamily="18" charset="0"/>
                            <a:ea typeface="微軟正黑體" panose="020B0604030504040204" pitchFamily="34" charset="-120"/>
                          </a:rPr>
                          <m:t>1′</m:t>
                        </m:r>
                      </m:e>
                    </m:d>
                    <m:r>
                      <a:rPr lang="en-US" altLang="zh-TW" sz="2000" b="0" i="1" dirty="0" smtClean="0">
                        <a:latin typeface="Cambria Math" panose="02040503050406030204" pitchFamily="18" charset="0"/>
                        <a:ea typeface="微軟正黑體" panose="020B0604030504040204" pitchFamily="34" charset="-120"/>
                      </a:rPr>
                      <m:t>=</m:t>
                    </m:r>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𝑖</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𝑞</m:t>
                        </m:r>
                        <m:r>
                          <a:rPr lang="en-US" altLang="zh-TW" sz="2000" b="0" i="1" dirty="0" smtClean="0">
                            <a:latin typeface="Cambria Math" panose="02040503050406030204" pitchFamily="18" charset="0"/>
                            <a:ea typeface="微軟正黑體" panose="020B0604030504040204" pitchFamily="34" charset="-120"/>
                          </a:rPr>
                          <m:t>′</m:t>
                        </m:r>
                      </m:sup>
                      <m:e>
                        <m:rad>
                          <m:radPr>
                            <m:degHide m:val="on"/>
                            <m:ctrlPr>
                              <a:rPr lang="en-US" altLang="zh-TW" sz="2000" b="0" i="1" dirty="0" smtClean="0">
                                <a:latin typeface="Cambria Math" panose="02040503050406030204" pitchFamily="18" charset="0"/>
                                <a:ea typeface="微軟正黑體" panose="020B0604030504040204" pitchFamily="34" charset="-120"/>
                              </a:rPr>
                            </m:ctrlPr>
                          </m:radPr>
                          <m:deg/>
                          <m:e>
                            <m:nary>
                              <m:naryPr>
                                <m:chr m:val="∑"/>
                                <m:ctrlPr>
                                  <a:rPr lang="en-US" altLang="zh-TW" sz="2000" b="0" i="1" dirty="0" smtClean="0">
                                    <a:latin typeface="Cambria Math" panose="02040503050406030204" pitchFamily="18" charset="0"/>
                                    <a:ea typeface="微軟正黑體" panose="020B0604030504040204" pitchFamily="34" charset="-120"/>
                                  </a:rPr>
                                </m:ctrlPr>
                              </m:naryPr>
                              <m:sub>
                                <m:r>
                                  <m:rPr>
                                    <m:brk m:alnAt="23"/>
                                  </m:rPr>
                                  <a:rPr lang="en-US" altLang="zh-TW" sz="2000" b="0" i="1" dirty="0" smtClean="0">
                                    <a:latin typeface="Cambria Math" panose="02040503050406030204" pitchFamily="18" charset="0"/>
                                    <a:ea typeface="微軟正黑體" panose="020B0604030504040204" pitchFamily="34" charset="-120"/>
                                  </a:rPr>
                                  <m:t>𝑗</m:t>
                                </m:r>
                                <m:r>
                                  <a:rPr lang="en-US" altLang="zh-TW" sz="2000" b="0" i="1" dirty="0" smtClean="0">
                                    <a:latin typeface="Cambria Math" panose="02040503050406030204" pitchFamily="18" charset="0"/>
                                    <a:ea typeface="微軟正黑體" panose="020B0604030504040204" pitchFamily="34" charset="-120"/>
                                  </a:rPr>
                                  <m:t>=1</m:t>
                                </m:r>
                              </m:sub>
                              <m:sup>
                                <m:r>
                                  <a:rPr lang="en-US" altLang="zh-TW" sz="2000" b="0" i="1" dirty="0" smtClean="0">
                                    <a:latin typeface="Cambria Math" panose="02040503050406030204" pitchFamily="18" charset="0"/>
                                    <a:ea typeface="微軟正黑體" panose="020B0604030504040204" pitchFamily="34" charset="-120"/>
                                  </a:rPr>
                                  <m:t>𝑑</m:t>
                                </m:r>
                              </m:sup>
                              <m:e>
                                <m:sSup>
                                  <m:sSupPr>
                                    <m:ctrlPr>
                                      <a:rPr lang="en-US" altLang="zh-TW" sz="2000" b="0" i="1" dirty="0" smtClean="0">
                                        <a:latin typeface="Cambria Math" panose="02040503050406030204" pitchFamily="18" charset="0"/>
                                        <a:ea typeface="微軟正黑體" panose="020B0604030504040204" pitchFamily="34" charset="-120"/>
                                      </a:rPr>
                                    </m:ctrlPr>
                                  </m:sSupPr>
                                  <m:e>
                                    <m:r>
                                      <a:rPr lang="en-US" altLang="zh-TW" sz="200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r>
                                          <a:rPr lang="en-US" altLang="zh-TW" sz="2000" b="0" i="1" smtClean="0">
                                            <a:latin typeface="Cambria Math" panose="02040503050406030204" pitchFamily="18" charset="0"/>
                                          </a:rPr>
                                          <m:t>′</m:t>
                                        </m:r>
                                      </m:e>
                                      <m:sub>
                                        <m:r>
                                          <a:rPr lang="en-US" altLang="zh-TW" sz="2000" i="1">
                                            <a:latin typeface="Cambria Math" panose="02040503050406030204" pitchFamily="18" charset="0"/>
                                          </a:rPr>
                                          <m:t>𝑡</m:t>
                                        </m:r>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𝑝</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b="0" i="1" dirty="0" smtClean="0">
                                        <a:latin typeface="Cambria Math" panose="02040503050406030204" pitchFamily="18" charset="0"/>
                                        <a:ea typeface="微軟正黑體" panose="020B0604030504040204" pitchFamily="34" charset="-120"/>
                                      </a:rPr>
                                      <m:t>2</m:t>
                                    </m:r>
                                  </m:sup>
                                </m:sSup>
                              </m:e>
                            </m:nary>
                          </m:e>
                        </m:rad>
                      </m:e>
                    </m:nary>
                  </m:oMath>
                </a14:m>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9B0B659D-2426-41FF-B67B-6970E905E6B5}"/>
                  </a:ext>
                </a:extLst>
              </p:cNvPr>
              <p:cNvSpPr txBox="1">
                <a:spLocks noRot="1" noChangeAspect="1" noMove="1" noResize="1" noEditPoints="1" noAdjustHandles="1" noChangeArrowheads="1" noChangeShapeType="1" noTextEdit="1"/>
              </p:cNvSpPr>
              <p:nvPr/>
            </p:nvSpPr>
            <p:spPr>
              <a:xfrm>
                <a:off x="748739" y="4441611"/>
                <a:ext cx="7309407" cy="1655762"/>
              </a:xfrm>
              <a:prstGeom prst="rect">
                <a:avLst/>
              </a:prstGeom>
              <a:blipFill>
                <a:blip r:embed="rId4"/>
                <a:stretch>
                  <a:fillRect l="-1001" t="-5904" r="-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DF41B35-B658-429A-9BFC-03344AD38FFC}"/>
                  </a:ext>
                </a:extLst>
              </p:cNvPr>
              <p:cNvSpPr txBox="1"/>
              <p:nvPr/>
            </p:nvSpPr>
            <p:spPr>
              <a:xfrm>
                <a:off x="748741" y="1071200"/>
                <a:ext cx="8985808" cy="707886"/>
              </a:xfrm>
              <a:prstGeom prst="rect">
                <a:avLst/>
              </a:prstGeom>
              <a:noFill/>
            </p:spPr>
            <p:txBody>
              <a:bodyPr wrap="square">
                <a:spAutoFit/>
              </a:body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（與</a:t>
                </a:r>
                <a14:m>
                  <m:oMath xmlns:m="http://schemas.openxmlformats.org/officeDocument/2006/math">
                    <m:sSub>
                      <m:sSubPr>
                        <m:ctrlPr>
                          <a:rPr lang="en-US" altLang="zh-TW" sz="2000" b="0" i="1" kern="1200" smtClean="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之間的</a:t>
                </a:r>
                <a:r>
                  <a:rPr lang="en-US" altLang="zh-TW" sz="2000" dirty="0">
                    <a:latin typeface="微軟正黑體" panose="020B0604030504040204" pitchFamily="34" charset="-120"/>
                    <a:ea typeface="微軟正黑體" panose="020B0604030504040204" pitchFamily="34" charset="-120"/>
                  </a:rPr>
                  <a:t>index</a:t>
                </a:r>
                <a:r>
                  <a:rPr lang="zh-TW" altLang="en-US" sz="2000" dirty="0">
                    <a:latin typeface="微軟正黑體" panose="020B0604030504040204" pitchFamily="34" charset="-120"/>
                    <a:ea typeface="微軟正黑體" panose="020B0604030504040204" pitchFamily="34" charset="-120"/>
                  </a:rPr>
                  <a:t>差），</a:t>
                </a:r>
                <a:r>
                  <a:rPr lang="en-US" altLang="zh-TW" sz="2000" dirty="0">
                    <a:latin typeface="微軟正黑體" panose="020B0604030504040204" pitchFamily="34" charset="-120"/>
                    <a:ea typeface="微軟正黑體" panose="020B0604030504040204" pitchFamily="34" charset="-120"/>
                  </a:rPr>
                  <a:t>d</a:t>
                </a:r>
                <a:r>
                  <a:rPr lang="zh-TW" altLang="en-US" sz="2000" dirty="0">
                    <a:latin typeface="微軟正黑體" panose="020B0604030504040204" pitchFamily="34" charset="-120"/>
                    <a:ea typeface="微軟正黑體" panose="020B0604030504040204" pitchFamily="34" charset="-120"/>
                  </a:rPr>
                  <a:t>為資料的維度，</a:t>
                </a:r>
                <a:r>
                  <a:rPr lang="en-US" altLang="zh-TW" sz="2000" dirty="0">
                    <a:latin typeface="微軟正黑體" panose="020B0604030504040204" pitchFamily="34" charset="-120"/>
                    <a:ea typeface="微軟正黑體" panose="020B0604030504040204" pitchFamily="34" charset="-120"/>
                  </a:rPr>
                  <a:t>q</a:t>
                </a:r>
                <a:r>
                  <a:rPr lang="zh-TW" altLang="en-US" sz="2000" dirty="0">
                    <a:latin typeface="微軟正黑體" panose="020B0604030504040204" pitchFamily="34" charset="-120"/>
                    <a:ea typeface="微軟正黑體" panose="020B0604030504040204" pitchFamily="34" charset="-120"/>
                  </a:rPr>
                  <a:t>為資料長度（延遲</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代表欲預測的資料（</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m:rPr>
                            <m:sty m:val="p"/>
                          </m:rPr>
                          <a:rPr lang="en-US" altLang="zh-TW" sz="2000" i="1">
                            <a:latin typeface="Cambria Math" panose="02040503050406030204" pitchFamily="18" charset="0"/>
                          </a:rPr>
                          <m:t>Y</m:t>
                        </m:r>
                      </m:e>
                      <m:sub>
                        <m:r>
                          <a:rPr lang="en-US" altLang="zh-TW" sz="2000" i="1">
                            <a:latin typeface="Cambria Math" panose="02040503050406030204" pitchFamily="18" charset="0"/>
                          </a:rPr>
                          <m:t>𝑡</m:t>
                        </m:r>
                      </m:sub>
                    </m:sSub>
                    <m:r>
                      <a:rPr lang="en-US" altLang="zh-TW" sz="2000" i="1">
                        <a:latin typeface="Cambria Math" panose="02040503050406030204" pitchFamily="18" charset="0"/>
                      </a:rPr>
                      <m:t> </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t> </a:t>
                </a:r>
                <a14:m>
                  <m:oMath xmlns:m="http://schemas.openxmlformats.org/officeDocument/2006/math">
                    <m:r>
                      <a:rPr lang="en-US" altLang="zh-TW" sz="2000" i="1">
                        <a:latin typeface="Cambria Math" panose="02040503050406030204" pitchFamily="18" charset="0"/>
                      </a:rPr>
                      <m:t>𝑃</m:t>
                    </m:r>
                    <m:r>
                      <a:rPr lang="en-US" altLang="zh-TW" sz="2000" i="1">
                        <a:latin typeface="Cambria Math" panose="02040503050406030204" pitchFamily="18" charset="0"/>
                      </a:rPr>
                      <m:t>1</m:t>
                    </m:r>
                    <m:r>
                      <a:rPr lang="zh-TW" altLang="en-US" sz="2000" i="1" smtClean="0">
                        <a:latin typeface="Cambria Math" panose="02040503050406030204" pitchFamily="18" charset="0"/>
                      </a:rPr>
                      <m:t>：</m:t>
                    </m:r>
                  </m:oMath>
                </a14:m>
                <a:r>
                  <a:rPr lang="zh-TW" altLang="en-US" sz="2000" dirty="0">
                    <a:latin typeface="微軟正黑體" panose="020B0604030504040204" pitchFamily="34" charset="-120"/>
                    <a:ea typeface="微軟正黑體" panose="020B0604030504040204" pitchFamily="34" charset="-120"/>
                  </a:rPr>
                  <a:t>則為與</a:t>
                </a:r>
                <a14:m>
                  <m:oMath xmlns:m="http://schemas.openxmlformats.org/officeDocument/2006/math">
                    <m:sSub>
                      <m:sSubPr>
                        <m:ctrlPr>
                          <a:rPr lang="en-US" altLang="zh-TW" sz="2000" i="1" dirty="0" smtClean="0">
                            <a:latin typeface="Cambria Math" panose="02040503050406030204" pitchFamily="18" charset="0"/>
                            <a:ea typeface="微軟正黑體" panose="020B0604030504040204" pitchFamily="34" charset="-120"/>
                          </a:rPr>
                        </m:ctrlPr>
                      </m:sSubPr>
                      <m:e>
                        <m:r>
                          <m:rPr>
                            <m:sty m:val="p"/>
                          </m:rPr>
                          <a:rPr lang="en-US" altLang="zh-TW" sz="2000" i="1" dirty="0">
                            <a:latin typeface="Cambria Math" panose="02040503050406030204" pitchFamily="18" charset="0"/>
                            <a:ea typeface="微軟正黑體" panose="020B0604030504040204" pitchFamily="34" charset="-120"/>
                          </a:rPr>
                          <m:t>P</m:t>
                        </m:r>
                      </m:e>
                      <m:sub>
                        <m:r>
                          <a:rPr lang="en-US" altLang="zh-TW" sz="2000" b="0" i="1" dirty="0" smtClean="0">
                            <a:latin typeface="Cambria Math" panose="02040503050406030204" pitchFamily="18" charset="0"/>
                            <a:ea typeface="微軟正黑體" panose="020B0604030504040204" pitchFamily="34" charset="-120"/>
                          </a:rPr>
                          <m:t>𝑡</m:t>
                        </m:r>
                        <m:r>
                          <a:rPr lang="en-US" altLang="zh-TW" sz="2000" b="0" i="1" dirty="0" smtClean="0">
                            <a:latin typeface="Cambria Math" panose="02040503050406030204" pitchFamily="18" charset="0"/>
                            <a:ea typeface="微軟正黑體" panose="020B0604030504040204" pitchFamily="34" charset="-120"/>
                          </a:rPr>
                          <m:t> </m:t>
                        </m:r>
                      </m:sub>
                    </m:sSub>
                  </m:oMath>
                </a14:m>
                <a:r>
                  <a:rPr lang="zh-TW" altLang="en-US" sz="2000" dirty="0">
                    <a:latin typeface="微軟正黑體" panose="020B0604030504040204" pitchFamily="34" charset="-120"/>
                    <a:ea typeface="微軟正黑體" panose="020B0604030504040204" pitchFamily="34" charset="-120"/>
                  </a:rPr>
                  <a:t>對比的資料</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8" name="文字方塊 17">
                <a:extLst>
                  <a:ext uri="{FF2B5EF4-FFF2-40B4-BE49-F238E27FC236}">
                    <a16:creationId xmlns:a16="http://schemas.microsoft.com/office/drawing/2014/main" id="{DDF41B35-B658-429A-9BFC-03344AD38FFC}"/>
                  </a:ext>
                </a:extLst>
              </p:cNvPr>
              <p:cNvSpPr txBox="1">
                <a:spLocks noRot="1" noChangeAspect="1" noMove="1" noResize="1" noEditPoints="1" noAdjustHandles="1" noChangeArrowheads="1" noChangeShapeType="1" noTextEdit="1"/>
              </p:cNvSpPr>
              <p:nvPr/>
            </p:nvSpPr>
            <p:spPr>
              <a:xfrm>
                <a:off x="748741" y="1071200"/>
                <a:ext cx="8985808" cy="707886"/>
              </a:xfrm>
              <a:prstGeom prst="rect">
                <a:avLst/>
              </a:prstGeom>
              <a:blipFill>
                <a:blip r:embed="rId5"/>
                <a:stretch>
                  <a:fillRect l="-611" t="-5172" b="-13793"/>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err="1">
                <a:latin typeface="微軟正黑體" panose="020B0604030504040204" pitchFamily="34" charset="-120"/>
                <a:ea typeface="微軟正黑體" panose="020B0604030504040204" pitchFamily="34" charset="-120"/>
              </a:rPr>
              <a:t>kNN</a:t>
            </a:r>
            <a:r>
              <a:rPr lang="zh-TW" altLang="en-US" sz="3200" b="1" dirty="0">
                <a:latin typeface="微軟正黑體" panose="020B0604030504040204" pitchFamily="34" charset="-120"/>
                <a:ea typeface="微軟正黑體" panose="020B0604030504040204" pitchFamily="34" charset="-120"/>
              </a:rPr>
              <a:t>距離的定義（二）</a:t>
            </a:r>
          </a:p>
        </p:txBody>
      </p:sp>
      <p:pic>
        <p:nvPicPr>
          <p:cNvPr id="21" name="圖片 20">
            <a:extLst>
              <a:ext uri="{FF2B5EF4-FFF2-40B4-BE49-F238E27FC236}">
                <a16:creationId xmlns:a16="http://schemas.microsoft.com/office/drawing/2014/main" id="{80008C0C-706B-40AE-8456-1DCBF3A3A5D4}"/>
              </a:ext>
            </a:extLst>
          </p:cNvPr>
          <p:cNvPicPr>
            <a:picLocks noChangeAspect="1"/>
          </p:cNvPicPr>
          <p:nvPr/>
        </p:nvPicPr>
        <p:blipFill rotWithShape="1">
          <a:blip r:embed="rId6"/>
          <a:srcRect t="2818" b="1915"/>
          <a:stretch/>
        </p:blipFill>
        <p:spPr>
          <a:xfrm>
            <a:off x="8450123" y="1955658"/>
            <a:ext cx="3079222" cy="2146442"/>
          </a:xfrm>
          <a:prstGeom prst="rect">
            <a:avLst/>
          </a:prstGeom>
          <a:ln>
            <a:solidFill>
              <a:schemeClr val="tx1"/>
            </a:solidFill>
          </a:ln>
        </p:spPr>
      </p:pic>
      <p:pic>
        <p:nvPicPr>
          <p:cNvPr id="23" name="圖片 22">
            <a:extLst>
              <a:ext uri="{FF2B5EF4-FFF2-40B4-BE49-F238E27FC236}">
                <a16:creationId xmlns:a16="http://schemas.microsoft.com/office/drawing/2014/main" id="{A07AEC34-0371-41DD-A37F-358C1BE8130F}"/>
              </a:ext>
            </a:extLst>
          </p:cNvPr>
          <p:cNvPicPr>
            <a:picLocks noChangeAspect="1"/>
          </p:cNvPicPr>
          <p:nvPr/>
        </p:nvPicPr>
        <p:blipFill>
          <a:blip r:embed="rId7"/>
          <a:stretch>
            <a:fillRect/>
          </a:stretch>
        </p:blipFill>
        <p:spPr>
          <a:xfrm>
            <a:off x="8450123" y="4441611"/>
            <a:ext cx="3078947" cy="205443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6A84A305-A3A0-2674-54F5-7FA605E0EE23}"/>
              </a:ext>
            </a:extLst>
          </p:cNvPr>
          <p:cNvSpPr>
            <a:spLocks noGrp="1"/>
          </p:cNvSpPr>
          <p:nvPr>
            <p:ph type="sldNum" sz="quarter" idx="12"/>
          </p:nvPr>
        </p:nvSpPr>
        <p:spPr/>
        <p:txBody>
          <a:bodyPr/>
          <a:lstStyle/>
          <a:p>
            <a:fld id="{C3836E5B-D4B7-FA44-A0C9-2630295C2636}" type="slidenum">
              <a:rPr kumimoji="1" lang="zh-TW" altLang="en-US" smtClean="0"/>
              <a:t>18</a:t>
            </a:fld>
            <a:endParaRPr kumimoji="1" lang="zh-TW" altLang="en-US"/>
          </a:p>
        </p:txBody>
      </p:sp>
    </p:spTree>
    <p:extLst>
      <p:ext uri="{BB962C8B-B14F-4D97-AF65-F5344CB8AC3E}">
        <p14:creationId xmlns:p14="http://schemas.microsoft.com/office/powerpoint/2010/main" val="18541941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D1D027-A023-73DA-3D22-165E78FC28D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模型比較 </a:t>
            </a:r>
            <a:r>
              <a:rPr lang="en-US" altLang="zh-TW" dirty="0">
                <a:latin typeface="微軟正黑體" panose="020B0604030504040204" pitchFamily="34" charset="-120"/>
                <a:ea typeface="微軟正黑體" panose="020B0604030504040204" pitchFamily="34" charset="-120"/>
              </a:rPr>
              <a:t>K=500 Lag=10</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DFCE51E0-A7F6-B6D1-45A3-9D440D3F833F}"/>
              </a:ext>
            </a:extLst>
          </p:cNvPr>
          <p:cNvSpPr>
            <a:spLocks noGrp="1"/>
          </p:cNvSpPr>
          <p:nvPr>
            <p:ph idx="1"/>
          </p:nvPr>
        </p:nvSpPr>
        <p:spPr>
          <a:xfrm>
            <a:off x="838200" y="5616258"/>
            <a:ext cx="10515600" cy="876617"/>
          </a:xfrm>
        </p:spPr>
        <p:txBody>
          <a:bodyPr>
            <a:normAutofit/>
          </a:bodyPr>
          <a:lstStyle/>
          <a:p>
            <a:r>
              <a:rPr lang="zh-TW" altLang="en-US" sz="2400" dirty="0">
                <a:latin typeface="微軟正黑體" panose="020B0604030504040204" pitchFamily="34" charset="-120"/>
                <a:ea typeface="微軟正黑體" panose="020B0604030504040204" pitchFamily="34" charset="-120"/>
              </a:rPr>
              <a:t>在</a:t>
            </a:r>
            <a:r>
              <a:rPr lang="en-US" altLang="zh-TW" sz="2400" dirty="0">
                <a:latin typeface="微軟正黑體" panose="020B0604030504040204" pitchFamily="34" charset="-120"/>
                <a:ea typeface="微軟正黑體" panose="020B0604030504040204" pitchFamily="34" charset="-120"/>
              </a:rPr>
              <a:t>K=500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Forward Selection</a:t>
            </a:r>
            <a:r>
              <a:rPr lang="zh-TW" altLang="en-US" sz="2400" dirty="0">
                <a:latin typeface="微軟正黑體" panose="020B0604030504040204" pitchFamily="34" charset="-120"/>
                <a:ea typeface="微軟正黑體" panose="020B0604030504040204" pitchFamily="34" charset="-120"/>
              </a:rPr>
              <a:t>在預測結果依舊最佳，但與</a:t>
            </a:r>
            <a:r>
              <a:rPr lang="en-US" altLang="zh-TW" sz="2400" dirty="0">
                <a:latin typeface="微軟正黑體" panose="020B0604030504040204" pitchFamily="34" charset="-120"/>
                <a:ea typeface="微軟正黑體" panose="020B0604030504040204" pitchFamily="34" charset="-120"/>
              </a:rPr>
              <a:t>Lasso</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Random Forest</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SVR Linear</a:t>
            </a:r>
            <a:r>
              <a:rPr lang="zh-TW" altLang="en-US" sz="2400" dirty="0">
                <a:latin typeface="微軟正黑體" panose="020B0604030504040204" pitchFamily="34" charset="-120"/>
                <a:ea typeface="微軟正黑體" panose="020B0604030504040204" pitchFamily="34" charset="-120"/>
              </a:rPr>
              <a:t>相差不會太大，推測若使用</a:t>
            </a:r>
            <a:r>
              <a:rPr lang="en-US" altLang="zh-TW" sz="2400" dirty="0">
                <a:latin typeface="微軟正黑體" panose="020B0604030504040204" pitchFamily="34" charset="-120"/>
                <a:ea typeface="微軟正黑體" panose="020B0604030504040204" pitchFamily="34" charset="-120"/>
              </a:rPr>
              <a:t>SVR Radial</a:t>
            </a:r>
            <a:r>
              <a:rPr lang="zh-TW" altLang="en-US" sz="2400" dirty="0">
                <a:latin typeface="微軟正黑體" panose="020B0604030504040204" pitchFamily="34" charset="-120"/>
                <a:ea typeface="微軟正黑體" panose="020B0604030504040204" pitchFamily="34" charset="-120"/>
              </a:rPr>
              <a:t>能使效果更佳</a:t>
            </a:r>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F85C59BF-A68C-A233-6992-729535411460}"/>
              </a:ext>
            </a:extLst>
          </p:cNvPr>
          <p:cNvGraphicFramePr>
            <a:graphicFrameLocks/>
          </p:cNvGraphicFramePr>
          <p:nvPr/>
        </p:nvGraphicFramePr>
        <p:xfrm>
          <a:off x="838200" y="1825626"/>
          <a:ext cx="10515599" cy="3474720"/>
        </p:xfrm>
        <a:graphic>
          <a:graphicData uri="http://schemas.openxmlformats.org/drawingml/2006/table">
            <a:tbl>
              <a:tblPr firstRow="1" bandRow="1">
                <a:tableStyleId>{073A0DAA-6AF3-43AB-8588-CEC1D06C72B9}</a:tableStyleId>
              </a:tblPr>
              <a:tblGrid>
                <a:gridCol w="1751258">
                  <a:extLst>
                    <a:ext uri="{9D8B030D-6E8A-4147-A177-3AD203B41FA5}">
                      <a16:colId xmlns:a16="http://schemas.microsoft.com/office/drawing/2014/main" val="2165099245"/>
                    </a:ext>
                  </a:extLst>
                </a:gridCol>
                <a:gridCol w="2562668">
                  <a:extLst>
                    <a:ext uri="{9D8B030D-6E8A-4147-A177-3AD203B41FA5}">
                      <a16:colId xmlns:a16="http://schemas.microsoft.com/office/drawing/2014/main" val="274958663"/>
                    </a:ext>
                  </a:extLst>
                </a:gridCol>
                <a:gridCol w="2002583">
                  <a:extLst>
                    <a:ext uri="{9D8B030D-6E8A-4147-A177-3AD203B41FA5}">
                      <a16:colId xmlns:a16="http://schemas.microsoft.com/office/drawing/2014/main" val="1498896051"/>
                    </a:ext>
                  </a:extLst>
                </a:gridCol>
                <a:gridCol w="2196507">
                  <a:extLst>
                    <a:ext uri="{9D8B030D-6E8A-4147-A177-3AD203B41FA5}">
                      <a16:colId xmlns:a16="http://schemas.microsoft.com/office/drawing/2014/main" val="1131315495"/>
                    </a:ext>
                  </a:extLst>
                </a:gridCol>
                <a:gridCol w="2002583">
                  <a:extLst>
                    <a:ext uri="{9D8B030D-6E8A-4147-A177-3AD203B41FA5}">
                      <a16:colId xmlns:a16="http://schemas.microsoft.com/office/drawing/2014/main" val="4207222850"/>
                    </a:ext>
                  </a:extLst>
                </a:gridCol>
              </a:tblGrid>
              <a:tr h="399672">
                <a:tc>
                  <a:txBody>
                    <a:bodyPr/>
                    <a:lstStyle/>
                    <a:p>
                      <a:pPr algn="ct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5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10 min</a:t>
                      </a:r>
                      <a:endParaRPr lang="zh-TW"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30 min</a:t>
                      </a:r>
                      <a:endParaRPr lang="zh-TW" altLang="en-US" sz="2400" dirty="0"/>
                    </a:p>
                  </a:txBody>
                  <a:tcPr/>
                </a:tc>
                <a:extLst>
                  <a:ext uri="{0D108BD9-81ED-4DB2-BD59-A6C34878D82A}">
                    <a16:rowId xmlns:a16="http://schemas.microsoft.com/office/drawing/2014/main" val="1263847098"/>
                  </a:ext>
                </a:extLst>
              </a:tr>
              <a:tr h="399172">
                <a:tc>
                  <a:txBody>
                    <a:bodyPr/>
                    <a:lstStyle/>
                    <a:p>
                      <a:pPr algn="ctr"/>
                      <a:r>
                        <a:rPr lang="en-US" altLang="zh-TW" sz="2400" dirty="0"/>
                        <a:t>Lasso</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1.151</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1.816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3.913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12.919</a:t>
                      </a:r>
                    </a:p>
                  </a:txBody>
                  <a:tcPr marL="6350" marR="6350" marT="6350" marB="0" anchor="ctr"/>
                </a:tc>
                <a:extLst>
                  <a:ext uri="{0D108BD9-81ED-4DB2-BD59-A6C34878D82A}">
                    <a16:rowId xmlns:a16="http://schemas.microsoft.com/office/drawing/2014/main" val="816622125"/>
                  </a:ext>
                </a:extLst>
              </a:tr>
              <a:tr h="399172">
                <a:tc>
                  <a:txBody>
                    <a:bodyPr/>
                    <a:lstStyle/>
                    <a:p>
                      <a:pPr algn="ctr"/>
                      <a:r>
                        <a:rPr lang="en-US" altLang="zh-TW" sz="2400" dirty="0"/>
                        <a:t>Forward Selection</a:t>
                      </a:r>
                    </a:p>
                  </a:txBody>
                  <a:tcP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0.204</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1.626</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3.646</a:t>
                      </a:r>
                    </a:p>
                  </a:txBody>
                  <a:tcPr marL="6350" marR="6350" marT="6350" marB="0" anchor="ctr"/>
                </a:tc>
                <a:tc>
                  <a:txBody>
                    <a:bodyPr/>
                    <a:lstStyle/>
                    <a:p>
                      <a:pPr algn="ctr" fontAlgn="ctr"/>
                      <a:r>
                        <a:rPr lang="en-US" altLang="zh-TW" sz="2000" b="0" i="0" u="none" strike="noStrike" dirty="0">
                          <a:solidFill>
                            <a:srgbClr val="FF0000"/>
                          </a:solidFill>
                          <a:effectLst/>
                          <a:latin typeface="微軟正黑體" panose="020B0604030504040204" pitchFamily="34" charset="-120"/>
                          <a:ea typeface="微軟正黑體" panose="020B0604030504040204" pitchFamily="34" charset="-120"/>
                        </a:rPr>
                        <a:t>12.577</a:t>
                      </a:r>
                    </a:p>
                  </a:txBody>
                  <a:tcPr marL="6350" marR="6350" marT="6350" marB="0" anchor="ctr"/>
                </a:tc>
                <a:extLst>
                  <a:ext uri="{0D108BD9-81ED-4DB2-BD59-A6C34878D82A}">
                    <a16:rowId xmlns:a16="http://schemas.microsoft.com/office/drawing/2014/main" val="376561527"/>
                  </a:ext>
                </a:extLst>
              </a:tr>
              <a:tr h="399172">
                <a:tc>
                  <a:txBody>
                    <a:bodyPr/>
                    <a:lstStyle/>
                    <a:p>
                      <a:pPr algn="ctr"/>
                      <a:r>
                        <a:rPr lang="en-US" altLang="zh-TW" sz="2400" dirty="0"/>
                        <a:t>tree</a:t>
                      </a:r>
                      <a:endParaRPr lang="zh-TW" altLang="en-US" sz="2400" dirty="0"/>
                    </a:p>
                  </a:txBody>
                  <a:tcP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5.949</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7.04</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8.88</a:t>
                      </a:r>
                    </a:p>
                  </a:txBody>
                  <a:tcPr marL="6350" marR="6350" marT="6350" marB="0" anchor="ctr"/>
                </a:tc>
                <a:tc>
                  <a:txBody>
                    <a:bodyPr/>
                    <a:lstStyle/>
                    <a:p>
                      <a:pPr algn="ctr" fontAlgn="ctr"/>
                      <a:r>
                        <a:rPr lang="en-US" altLang="zh-TW" sz="2000" b="0" i="0" u="none" strike="noStrike">
                          <a:solidFill>
                            <a:srgbClr val="000000"/>
                          </a:solidFill>
                          <a:effectLst/>
                          <a:latin typeface="微軟正黑體" panose="020B0604030504040204" pitchFamily="34" charset="-120"/>
                          <a:ea typeface="微軟正黑體" panose="020B0604030504040204" pitchFamily="34" charset="-120"/>
                        </a:rPr>
                        <a:t>16.135</a:t>
                      </a:r>
                    </a:p>
                  </a:txBody>
                  <a:tcPr marL="6350" marR="6350" marT="6350" marB="0" anchor="ctr"/>
                </a:tc>
                <a:extLst>
                  <a:ext uri="{0D108BD9-81ED-4DB2-BD59-A6C34878D82A}">
                    <a16:rowId xmlns:a16="http://schemas.microsoft.com/office/drawing/2014/main" val="2860199398"/>
                  </a:ext>
                </a:extLst>
              </a:tr>
              <a:tr h="399172">
                <a:tc>
                  <a:txBody>
                    <a:bodyPr/>
                    <a:lstStyle/>
                    <a:p>
                      <a:pPr algn="ctr"/>
                      <a:r>
                        <a:rPr lang="en-US" altLang="zh-TW" sz="2400" dirty="0"/>
                        <a:t>Random Forest</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1.518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3.436</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5.867</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14.914</a:t>
                      </a:r>
                    </a:p>
                  </a:txBody>
                  <a:tcPr marL="6350" marR="6350" marT="6350" marB="0" anchor="ctr"/>
                </a:tc>
                <a:extLst>
                  <a:ext uri="{0D108BD9-81ED-4DB2-BD59-A6C34878D82A}">
                    <a16:rowId xmlns:a16="http://schemas.microsoft.com/office/drawing/2014/main" val="1675853888"/>
                  </a:ext>
                </a:extLst>
              </a:tr>
              <a:tr h="399172">
                <a:tc>
                  <a:txBody>
                    <a:bodyPr/>
                    <a:lstStyle/>
                    <a:p>
                      <a:pPr algn="ctr"/>
                      <a:r>
                        <a:rPr lang="en-US" altLang="zh-TW" sz="2400" dirty="0"/>
                        <a:t>SVR Linear</a:t>
                      </a:r>
                      <a:endParaRPr lang="zh-TW" altLang="en-US" sz="2400" dirty="0"/>
                    </a:p>
                  </a:txBody>
                  <a:tcP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1.585</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2.368</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4.133</a:t>
                      </a:r>
                    </a:p>
                  </a:txBody>
                  <a:tcPr marL="6350" marR="6350" marT="6350" marB="0" anchor="ctr"/>
                </a:tc>
                <a:tc>
                  <a:txBody>
                    <a:bodyPr/>
                    <a:lstStyle/>
                    <a:p>
                      <a:pPr algn="ctr" fontAlgn="ct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13.056</a:t>
                      </a:r>
                    </a:p>
                  </a:txBody>
                  <a:tcPr marL="6350" marR="6350" marT="6350" marB="0" anchor="ctr"/>
                </a:tc>
                <a:extLst>
                  <a:ext uri="{0D108BD9-81ED-4DB2-BD59-A6C34878D82A}">
                    <a16:rowId xmlns:a16="http://schemas.microsoft.com/office/drawing/2014/main" val="1875316561"/>
                  </a:ext>
                </a:extLst>
              </a:tr>
            </a:tbl>
          </a:graphicData>
        </a:graphic>
      </p:graphicFrame>
    </p:spTree>
    <p:extLst>
      <p:ext uri="{BB962C8B-B14F-4D97-AF65-F5344CB8AC3E}">
        <p14:creationId xmlns:p14="http://schemas.microsoft.com/office/powerpoint/2010/main" val="4770066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59EEE8-27F6-CD57-248A-DE829912BE2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模型比較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總結</a:t>
            </a:r>
            <a:endParaRPr lang="zh-TW" altLang="en-US" dirty="0"/>
          </a:p>
        </p:txBody>
      </p:sp>
      <p:sp>
        <p:nvSpPr>
          <p:cNvPr id="3" name="內容版面配置區 2">
            <a:extLst>
              <a:ext uri="{FF2B5EF4-FFF2-40B4-BE49-F238E27FC236}">
                <a16:creationId xmlns:a16="http://schemas.microsoft.com/office/drawing/2014/main" id="{113C9E7E-A322-7B16-8ED9-016213F68A17}"/>
              </a:ext>
            </a:extLst>
          </p:cNvPr>
          <p:cNvSpPr>
            <a:spLocks noGrp="1"/>
          </p:cNvSpPr>
          <p:nvPr>
            <p:ph idx="1"/>
          </p:nvPr>
        </p:nvSpPr>
        <p:spPr>
          <a:xfrm>
            <a:off x="838198" y="1825624"/>
            <a:ext cx="10515600" cy="3917628"/>
          </a:xfrm>
        </p:spPr>
        <p:txBody>
          <a:bodyPr anchor="b">
            <a:normAutofit/>
          </a:bodyPr>
          <a:lstStyle/>
          <a:p>
            <a:pPr marL="0" indent="0">
              <a:buNone/>
            </a:pPr>
            <a:endParaRPr lang="zh-TW" altLang="en-US" sz="2000"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B1CB99A1-5F1F-63F2-D803-399E4B444F3B}"/>
              </a:ext>
            </a:extLst>
          </p:cNvPr>
          <p:cNvGraphicFramePr>
            <a:graphicFrameLocks/>
          </p:cNvGraphicFramePr>
          <p:nvPr/>
        </p:nvGraphicFramePr>
        <p:xfrm>
          <a:off x="838199" y="1825624"/>
          <a:ext cx="10515599" cy="3917628"/>
        </p:xfrm>
        <a:graphic>
          <a:graphicData uri="http://schemas.openxmlformats.org/drawingml/2006/table">
            <a:tbl>
              <a:tblPr firstRow="1" bandRow="1">
                <a:tableStyleId>{073A0DAA-6AF3-43AB-8588-CEC1D06C72B9}</a:tableStyleId>
              </a:tblPr>
              <a:tblGrid>
                <a:gridCol w="4268856">
                  <a:extLst>
                    <a:ext uri="{9D8B030D-6E8A-4147-A177-3AD203B41FA5}">
                      <a16:colId xmlns:a16="http://schemas.microsoft.com/office/drawing/2014/main" val="2165099245"/>
                    </a:ext>
                  </a:extLst>
                </a:gridCol>
                <a:gridCol w="6246743">
                  <a:extLst>
                    <a:ext uri="{9D8B030D-6E8A-4147-A177-3AD203B41FA5}">
                      <a16:colId xmlns:a16="http://schemas.microsoft.com/office/drawing/2014/main" val="274958663"/>
                    </a:ext>
                  </a:extLst>
                </a:gridCol>
              </a:tblGrid>
              <a:tr h="652938">
                <a:tc>
                  <a:txBody>
                    <a:bodyPr/>
                    <a:lstStyle/>
                    <a:p>
                      <a:pPr algn="ctr"/>
                      <a:r>
                        <a:rPr lang="zh-TW" altLang="en-US" sz="2400" dirty="0">
                          <a:latin typeface="微軟正黑體" panose="020B0604030504040204" pitchFamily="34" charset="-120"/>
                          <a:ea typeface="微軟正黑體" panose="020B0604030504040204" pitchFamily="34" charset="-120"/>
                        </a:rPr>
                        <a:t>使用模型</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使用時機</a:t>
                      </a:r>
                    </a:p>
                  </a:txBody>
                  <a:tcPr anchor="ctr"/>
                </a:tc>
                <a:extLst>
                  <a:ext uri="{0D108BD9-81ED-4DB2-BD59-A6C34878D82A}">
                    <a16:rowId xmlns:a16="http://schemas.microsoft.com/office/drawing/2014/main" val="1263847098"/>
                  </a:ext>
                </a:extLst>
              </a:tr>
              <a:tr h="652938">
                <a:tc>
                  <a:txBody>
                    <a:bodyPr/>
                    <a:lstStyle/>
                    <a:p>
                      <a:pPr algn="ctr"/>
                      <a:r>
                        <a:rPr lang="en-US" altLang="zh-TW" sz="2400" dirty="0"/>
                        <a:t>Lasso</a:t>
                      </a:r>
                      <a:endParaRPr lang="zh-TW" altLang="en-US" sz="2400" dirty="0"/>
                    </a:p>
                  </a:txBody>
                  <a:tcPr anchor="ctr"/>
                </a:tc>
                <a:tc>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適合用於</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K</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較小及短時間</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816622125"/>
                  </a:ext>
                </a:extLst>
              </a:tr>
              <a:tr h="652938">
                <a:tc>
                  <a:txBody>
                    <a:bodyPr/>
                    <a:lstStyle/>
                    <a:p>
                      <a:pPr algn="ctr"/>
                      <a:r>
                        <a:rPr lang="en-US" altLang="zh-TW" sz="2400" dirty="0"/>
                        <a:t>Forward Selection</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適合用於</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K</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較小及短時間</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376561527"/>
                  </a:ext>
                </a:extLst>
              </a:tr>
              <a:tr h="652938">
                <a:tc>
                  <a:txBody>
                    <a:bodyPr/>
                    <a:lstStyle/>
                    <a:p>
                      <a:pPr algn="ctr"/>
                      <a:r>
                        <a:rPr lang="en-US" altLang="zh-TW" sz="2400" dirty="0"/>
                        <a:t>tree</a:t>
                      </a:r>
                      <a:endParaRPr lang="zh-TW" altLang="en-US" sz="2400"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不適合用於</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K</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較小，類似於</a:t>
                      </a:r>
                      <a:r>
                        <a:rPr lang="en-US" altLang="zh-TW" sz="2000" dirty="0"/>
                        <a:t>Random Forest</a:t>
                      </a:r>
                      <a:endParaRPr lang="zh-TW" altLang="en-US" sz="2000" dirty="0"/>
                    </a:p>
                  </a:txBody>
                  <a:tcPr marL="6350" marR="6350" marT="6350" marB="0" anchor="ctr"/>
                </a:tc>
                <a:extLst>
                  <a:ext uri="{0D108BD9-81ED-4DB2-BD59-A6C34878D82A}">
                    <a16:rowId xmlns:a16="http://schemas.microsoft.com/office/drawing/2014/main" val="2860199398"/>
                  </a:ext>
                </a:extLst>
              </a:tr>
              <a:tr h="652938">
                <a:tc>
                  <a:txBody>
                    <a:bodyPr/>
                    <a:lstStyle/>
                    <a:p>
                      <a:pPr algn="ctr"/>
                      <a:r>
                        <a:rPr lang="en-US" altLang="zh-TW" sz="2400" dirty="0"/>
                        <a:t>Random Forest</a:t>
                      </a:r>
                      <a:endParaRPr lang="zh-TW" altLang="en-US" sz="2400" dirty="0"/>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適合用於</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K</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較大，且結果皆優於</a:t>
                      </a:r>
                      <a:r>
                        <a:rPr lang="en-US" altLang="zh-TW" sz="2000" dirty="0"/>
                        <a:t>tree</a:t>
                      </a:r>
                      <a:endParaRPr lang="zh-TW" altLang="en-US" sz="2000" dirty="0"/>
                    </a:p>
                  </a:txBody>
                  <a:tcPr marL="6350" marR="6350" marT="6350" marB="0" anchor="ctr"/>
                </a:tc>
                <a:extLst>
                  <a:ext uri="{0D108BD9-81ED-4DB2-BD59-A6C34878D82A}">
                    <a16:rowId xmlns:a16="http://schemas.microsoft.com/office/drawing/2014/main" val="1675853888"/>
                  </a:ext>
                </a:extLst>
              </a:tr>
              <a:tr h="652938">
                <a:tc>
                  <a:txBody>
                    <a:bodyPr/>
                    <a:lstStyle/>
                    <a:p>
                      <a:pPr algn="ctr"/>
                      <a:r>
                        <a:rPr lang="en-US" altLang="zh-TW" sz="2400" dirty="0"/>
                        <a:t>SVR Linear</a:t>
                      </a:r>
                      <a:endParaRPr lang="zh-TW" altLang="en-US" sz="2400" dirty="0"/>
                    </a:p>
                  </a:txBody>
                  <a:tcPr anchor="ctr"/>
                </a:tc>
                <a:tc>
                  <a:txBody>
                    <a:bodyPr/>
                    <a:lstStyle/>
                    <a:p>
                      <a:pPr algn="ctr" fontAlgn="ct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由於我們無法跑出更佳的</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Radial</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而先將</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Linear</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排除討論</a:t>
                      </a:r>
                      <a:endPar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1875316561"/>
                  </a:ext>
                </a:extLst>
              </a:tr>
            </a:tbl>
          </a:graphicData>
        </a:graphic>
      </p:graphicFrame>
    </p:spTree>
    <p:extLst>
      <p:ext uri="{BB962C8B-B14F-4D97-AF65-F5344CB8AC3E}">
        <p14:creationId xmlns:p14="http://schemas.microsoft.com/office/powerpoint/2010/main" val="7964286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C6F445-8663-FF67-661B-30D96D3C1BF9}"/>
              </a:ext>
            </a:extLst>
          </p:cNvPr>
          <p:cNvSpPr>
            <a:spLocks noGrp="1"/>
          </p:cNvSpPr>
          <p:nvPr>
            <p:ph type="ctrTitle"/>
          </p:nvPr>
        </p:nvSpPr>
        <p:spPr/>
        <p:txBody>
          <a:bodyPr/>
          <a:lstStyle/>
          <a:p>
            <a:r>
              <a:rPr kumimoji="1" lang="zh-TW" altLang="en-US" dirty="0"/>
              <a:t>預測</a:t>
            </a:r>
            <a:r>
              <a:rPr kumimoji="1" lang="en-US" altLang="zh-TW" dirty="0"/>
              <a:t>t+1...t+100</a:t>
            </a:r>
            <a:r>
              <a:rPr kumimoji="1" lang="zh-TW" altLang="en-US" dirty="0"/>
              <a:t>資料</a:t>
            </a:r>
          </a:p>
        </p:txBody>
      </p:sp>
    </p:spTree>
    <p:extLst>
      <p:ext uri="{BB962C8B-B14F-4D97-AF65-F5344CB8AC3E}">
        <p14:creationId xmlns:p14="http://schemas.microsoft.com/office/powerpoint/2010/main" val="1154992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3" name="內容版面配置區 2">
            <a:extLst>
              <a:ext uri="{FF2B5EF4-FFF2-40B4-BE49-F238E27FC236}">
                <a16:creationId xmlns:a16="http://schemas.microsoft.com/office/drawing/2014/main" id="{CE78BD66-C599-B507-6C32-345651D0FFEC}"/>
              </a:ext>
            </a:extLst>
          </p:cNvPr>
          <p:cNvSpPr>
            <a:spLocks noGrp="1"/>
          </p:cNvSpPr>
          <p:nvPr>
            <p:ph idx="1"/>
          </p:nvPr>
        </p:nvSpPr>
        <p:spPr/>
        <p:txBody>
          <a:bodyPr/>
          <a:lstStyle/>
          <a:p>
            <a:r>
              <a:rPr kumimoji="1" lang="zh-TW" altLang="en-US" dirty="0"/>
              <a:t>從</a:t>
            </a:r>
            <a:r>
              <a:rPr kumimoji="1" lang="en-US" altLang="zh-TW" dirty="0"/>
              <a:t>12/11 11:50</a:t>
            </a:r>
            <a:r>
              <a:rPr kumimoji="1" lang="zh-TW" altLang="en-US" dirty="0"/>
              <a:t>開始預測未來</a:t>
            </a:r>
            <a:r>
              <a:rPr kumimoji="1" lang="en-US" altLang="zh-TW" dirty="0"/>
              <a:t>100</a:t>
            </a:r>
            <a:r>
              <a:rPr kumimoji="1" lang="zh-TW" altLang="en-US" dirty="0"/>
              <a:t>分鐘後的</a:t>
            </a:r>
            <a:r>
              <a:rPr kumimoji="1" lang="en-US" altLang="zh-TW" dirty="0"/>
              <a:t>Holder2_V0</a:t>
            </a:r>
            <a:r>
              <a:rPr kumimoji="1" lang="zh-TW" altLang="en-US" dirty="0"/>
              <a:t>資料。</a:t>
            </a:r>
            <a:endParaRPr kumimoji="1" lang="en-US" altLang="zh-TW" dirty="0"/>
          </a:p>
          <a:p>
            <a:r>
              <a:rPr kumimoji="1" lang="zh-TW" altLang="en-US" dirty="0"/>
              <a:t>使用方法：</a:t>
            </a:r>
            <a:r>
              <a:rPr kumimoji="1" lang="en-US" altLang="zh-TW" dirty="0"/>
              <a:t>Lasso</a:t>
            </a:r>
            <a:r>
              <a:rPr kumimoji="1" lang="zh-TW" altLang="en-US" dirty="0"/>
              <a:t>、</a:t>
            </a:r>
            <a:r>
              <a:rPr kumimoji="1" lang="en-US" altLang="zh-TW" dirty="0"/>
              <a:t>Forward selection</a:t>
            </a:r>
            <a:r>
              <a:rPr kumimoji="1" lang="zh-TW" altLang="en-US" dirty="0"/>
              <a:t>、</a:t>
            </a:r>
            <a:r>
              <a:rPr kumimoji="1" lang="en-US" altLang="zh-TW" dirty="0"/>
              <a:t>Tree</a:t>
            </a:r>
            <a:r>
              <a:rPr kumimoji="1" lang="zh-TW" altLang="en-US" dirty="0"/>
              <a:t>、</a:t>
            </a:r>
            <a:r>
              <a:rPr kumimoji="1" lang="en-US" altLang="zh-TW" dirty="0"/>
              <a:t>Random Forest</a:t>
            </a:r>
          </a:p>
          <a:p>
            <a:r>
              <a:rPr kumimoji="1" lang="en-US" altLang="zh-TW" dirty="0"/>
              <a:t>Local model </a:t>
            </a:r>
            <a:r>
              <a:rPr kumimoji="1" lang="zh-TW" altLang="en-US" dirty="0"/>
              <a:t>的建立：</a:t>
            </a:r>
            <a:endParaRPr kumimoji="1" lang="en-US" altLang="zh-TW" dirty="0"/>
          </a:p>
          <a:p>
            <a:pPr marL="457200" lvl="1" indent="0">
              <a:buNone/>
            </a:pPr>
            <a:r>
              <a:rPr kumimoji="1" lang="zh-TW" altLang="en-US" dirty="0"/>
              <a:t>找到過去相似的</a:t>
            </a:r>
            <a:r>
              <a:rPr kumimoji="1" lang="en-US" altLang="zh-TW" dirty="0"/>
              <a:t>500</a:t>
            </a:r>
            <a:r>
              <a:rPr kumimoji="1" lang="zh-TW" altLang="en-US" dirty="0"/>
              <a:t>個時間片段，用來預測模型。</a:t>
            </a:r>
            <a:endParaRPr kumimoji="1" lang="en-US" altLang="zh-TW" dirty="0"/>
          </a:p>
          <a:p>
            <a:r>
              <a:rPr kumimoji="1" lang="zh-TW" altLang="en-US" dirty="0"/>
              <a:t>沒有使用</a:t>
            </a:r>
            <a:r>
              <a:rPr kumimoji="1" lang="en-US" altLang="zh-TW" dirty="0"/>
              <a:t>Local model </a:t>
            </a:r>
            <a:r>
              <a:rPr kumimoji="1" lang="zh-TW" altLang="en-US" dirty="0"/>
              <a:t>則投入預測時間前兩天的資料。</a:t>
            </a:r>
            <a:endParaRPr kumimoji="1" lang="en-US" altLang="zh-TW" dirty="0"/>
          </a:p>
          <a:p>
            <a:r>
              <a:rPr kumimoji="1" lang="zh-TW" altLang="en-US" dirty="0"/>
              <a:t>變數</a:t>
            </a:r>
            <a:r>
              <a:rPr kumimoji="1" lang="en-US" altLang="zh-TW" dirty="0"/>
              <a:t>time lag</a:t>
            </a:r>
            <a:r>
              <a:rPr kumimoji="1" lang="zh-TW" altLang="en-US" dirty="0"/>
              <a:t>：</a:t>
            </a:r>
            <a:r>
              <a:rPr kumimoji="1" lang="en-US" altLang="zh-TW" dirty="0"/>
              <a:t>1~10 </a:t>
            </a:r>
            <a:r>
              <a:rPr kumimoji="1" lang="zh-TW" altLang="en-US" dirty="0"/>
              <a:t>、</a:t>
            </a:r>
            <a:r>
              <a:rPr kumimoji="1" lang="en-US" altLang="zh-TW" dirty="0"/>
              <a:t> 1~20</a:t>
            </a:r>
            <a:r>
              <a:rPr kumimoji="1" lang="zh-TW" altLang="en-US" dirty="0"/>
              <a:t>、</a:t>
            </a:r>
            <a:r>
              <a:rPr kumimoji="1" lang="en-US" altLang="zh-TW" dirty="0"/>
              <a:t>1~30</a:t>
            </a:r>
            <a:r>
              <a:rPr kumimoji="1" lang="zh-TW" altLang="en-US" dirty="0"/>
              <a:t>進行比較。</a:t>
            </a:r>
            <a:endParaRPr kumimoji="1" lang="en-US" altLang="zh-TW" dirty="0"/>
          </a:p>
          <a:p>
            <a:r>
              <a:rPr kumimoji="1" lang="zh-TW" altLang="en-US" dirty="0"/>
              <a:t>把預測結果以及與</a:t>
            </a:r>
            <a:r>
              <a:rPr kumimoji="1" lang="en-US" altLang="zh-TW" dirty="0"/>
              <a:t>Arima</a:t>
            </a:r>
            <a:r>
              <a:rPr kumimoji="1" lang="zh-TW" altLang="en-US" dirty="0"/>
              <a:t>預測數值畫在同一張圖上進行比較。</a:t>
            </a:r>
            <a:endParaRPr kumimoji="1" lang="en-US" altLang="zh-TW" dirty="0"/>
          </a:p>
        </p:txBody>
      </p:sp>
    </p:spTree>
    <p:extLst>
      <p:ext uri="{BB962C8B-B14F-4D97-AF65-F5344CB8AC3E}">
        <p14:creationId xmlns:p14="http://schemas.microsoft.com/office/powerpoint/2010/main" val="27830708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4" name="文字方塊 3">
            <a:extLst>
              <a:ext uri="{FF2B5EF4-FFF2-40B4-BE49-F238E27FC236}">
                <a16:creationId xmlns:a16="http://schemas.microsoft.com/office/drawing/2014/main" id="{875D2E15-2BF2-0CD0-A921-0D2EBACF9C4E}"/>
              </a:ext>
            </a:extLst>
          </p:cNvPr>
          <p:cNvSpPr txBox="1"/>
          <p:nvPr/>
        </p:nvSpPr>
        <p:spPr>
          <a:xfrm>
            <a:off x="838200" y="1506022"/>
            <a:ext cx="2656114" cy="400110"/>
          </a:xfrm>
          <a:prstGeom prst="rect">
            <a:avLst/>
          </a:prstGeom>
          <a:noFill/>
        </p:spPr>
        <p:txBody>
          <a:bodyPr wrap="square" rtlCol="0">
            <a:spAutoFit/>
          </a:bodyPr>
          <a:lstStyle/>
          <a:p>
            <a:r>
              <a:rPr kumimoji="1" lang="zh-TW" altLang="en-US" sz="2000" dirty="0"/>
              <a:t>使用</a:t>
            </a:r>
            <a:r>
              <a:rPr kumimoji="1" lang="en-US" altLang="zh-TW" sz="2000" dirty="0"/>
              <a:t>Local</a:t>
            </a:r>
            <a:r>
              <a:rPr kumimoji="1" lang="zh-TW" altLang="en-US" sz="2000" dirty="0"/>
              <a:t> </a:t>
            </a:r>
            <a:r>
              <a:rPr kumimoji="1" lang="en-US" altLang="zh-TW" sz="2000" dirty="0"/>
              <a:t>model</a:t>
            </a:r>
            <a:r>
              <a:rPr kumimoji="1" lang="zh-TW" altLang="en-US" sz="2000" dirty="0"/>
              <a:t>預測</a:t>
            </a:r>
          </a:p>
        </p:txBody>
      </p:sp>
      <p:sp>
        <p:nvSpPr>
          <p:cNvPr id="10" name="文字方塊 9">
            <a:extLst>
              <a:ext uri="{FF2B5EF4-FFF2-40B4-BE49-F238E27FC236}">
                <a16:creationId xmlns:a16="http://schemas.microsoft.com/office/drawing/2014/main" id="{9CB63962-2F50-F29A-ACB5-317AB6903FA0}"/>
              </a:ext>
            </a:extLst>
          </p:cNvPr>
          <p:cNvSpPr txBox="1"/>
          <p:nvPr/>
        </p:nvSpPr>
        <p:spPr>
          <a:xfrm>
            <a:off x="838199" y="5709784"/>
            <a:ext cx="10829082" cy="400110"/>
          </a:xfrm>
          <a:prstGeom prst="rect">
            <a:avLst/>
          </a:prstGeom>
          <a:noFill/>
        </p:spPr>
        <p:txBody>
          <a:bodyPr wrap="square" rtlCol="0">
            <a:spAutoFit/>
          </a:bodyPr>
          <a:lstStyle/>
          <a:p>
            <a:r>
              <a:rPr kumimoji="1" lang="en-US" altLang="zh-TW" sz="2000" dirty="0"/>
              <a:t>lag</a:t>
            </a:r>
            <a:r>
              <a:rPr kumimoji="1" lang="zh-TW" altLang="en-US" sz="2000" dirty="0"/>
              <a:t>增加時，除了增加計算時間外，不一定會對模型有顯著幫助。因此應採用適當</a:t>
            </a:r>
            <a:r>
              <a:rPr kumimoji="1" lang="en-US" altLang="zh-TW" sz="2000" dirty="0"/>
              <a:t>lag</a:t>
            </a:r>
            <a:r>
              <a:rPr kumimoji="1" lang="zh-TW" altLang="en-US" sz="2000" dirty="0"/>
              <a:t>大小即可！</a:t>
            </a:r>
          </a:p>
        </p:txBody>
      </p:sp>
      <p:pic>
        <p:nvPicPr>
          <p:cNvPr id="17" name="圖片 16">
            <a:extLst>
              <a:ext uri="{FF2B5EF4-FFF2-40B4-BE49-F238E27FC236}">
                <a16:creationId xmlns:a16="http://schemas.microsoft.com/office/drawing/2014/main" id="{E4F3784C-9689-5620-363D-EE8F89AF5A72}"/>
              </a:ext>
            </a:extLst>
          </p:cNvPr>
          <p:cNvPicPr>
            <a:picLocks noChangeAspect="1"/>
          </p:cNvPicPr>
          <p:nvPr/>
        </p:nvPicPr>
        <p:blipFill>
          <a:blip r:embed="rId2"/>
          <a:stretch>
            <a:fillRect/>
          </a:stretch>
        </p:blipFill>
        <p:spPr>
          <a:xfrm>
            <a:off x="228779" y="2112736"/>
            <a:ext cx="4445000" cy="3175000"/>
          </a:xfrm>
          <a:prstGeom prst="rect">
            <a:avLst/>
          </a:prstGeom>
        </p:spPr>
      </p:pic>
      <p:pic>
        <p:nvPicPr>
          <p:cNvPr id="19" name="圖片 18">
            <a:extLst>
              <a:ext uri="{FF2B5EF4-FFF2-40B4-BE49-F238E27FC236}">
                <a16:creationId xmlns:a16="http://schemas.microsoft.com/office/drawing/2014/main" id="{2B128643-A9A6-E3EB-56CA-2F8D7A87546B}"/>
              </a:ext>
            </a:extLst>
          </p:cNvPr>
          <p:cNvPicPr>
            <a:picLocks noChangeAspect="1"/>
          </p:cNvPicPr>
          <p:nvPr/>
        </p:nvPicPr>
        <p:blipFill>
          <a:blip r:embed="rId3"/>
          <a:stretch>
            <a:fillRect/>
          </a:stretch>
        </p:blipFill>
        <p:spPr>
          <a:xfrm>
            <a:off x="3987890" y="2112736"/>
            <a:ext cx="4445000" cy="3175000"/>
          </a:xfrm>
          <a:prstGeom prst="rect">
            <a:avLst/>
          </a:prstGeom>
        </p:spPr>
      </p:pic>
      <p:pic>
        <p:nvPicPr>
          <p:cNvPr id="21" name="圖片 20">
            <a:extLst>
              <a:ext uri="{FF2B5EF4-FFF2-40B4-BE49-F238E27FC236}">
                <a16:creationId xmlns:a16="http://schemas.microsoft.com/office/drawing/2014/main" id="{5355F627-9374-0C2C-A88A-A2D154A724E3}"/>
              </a:ext>
            </a:extLst>
          </p:cNvPr>
          <p:cNvPicPr>
            <a:picLocks noChangeAspect="1"/>
          </p:cNvPicPr>
          <p:nvPr/>
        </p:nvPicPr>
        <p:blipFill>
          <a:blip r:embed="rId4"/>
          <a:stretch>
            <a:fillRect/>
          </a:stretch>
        </p:blipFill>
        <p:spPr>
          <a:xfrm>
            <a:off x="7747000" y="2112736"/>
            <a:ext cx="4445000" cy="3175000"/>
          </a:xfrm>
          <a:prstGeom prst="rect">
            <a:avLst/>
          </a:prstGeom>
        </p:spPr>
      </p:pic>
      <p:sp>
        <p:nvSpPr>
          <p:cNvPr id="22" name="文字方塊 21">
            <a:extLst>
              <a:ext uri="{FF2B5EF4-FFF2-40B4-BE49-F238E27FC236}">
                <a16:creationId xmlns:a16="http://schemas.microsoft.com/office/drawing/2014/main" id="{FDD26E64-F615-6D2A-E166-D7BE5D9819E6}"/>
              </a:ext>
            </a:extLst>
          </p:cNvPr>
          <p:cNvSpPr txBox="1"/>
          <p:nvPr/>
        </p:nvSpPr>
        <p:spPr>
          <a:xfrm>
            <a:off x="1378221" y="5301232"/>
            <a:ext cx="1576072" cy="369332"/>
          </a:xfrm>
          <a:prstGeom prst="rect">
            <a:avLst/>
          </a:prstGeom>
          <a:noFill/>
        </p:spPr>
        <p:txBody>
          <a:bodyPr wrap="none" rtlCol="0">
            <a:spAutoFit/>
          </a:bodyPr>
          <a:lstStyle/>
          <a:p>
            <a:r>
              <a:rPr kumimoji="1" lang="en-US" altLang="zh-TW" dirty="0"/>
              <a:t>time lag 1~10</a:t>
            </a:r>
            <a:endParaRPr kumimoji="1" lang="zh-TW" altLang="en-US" dirty="0"/>
          </a:p>
        </p:txBody>
      </p:sp>
      <p:sp>
        <p:nvSpPr>
          <p:cNvPr id="23" name="文字方塊 22">
            <a:extLst>
              <a:ext uri="{FF2B5EF4-FFF2-40B4-BE49-F238E27FC236}">
                <a16:creationId xmlns:a16="http://schemas.microsoft.com/office/drawing/2014/main" id="{5B2715A3-ECFD-A40C-BCC0-50E0B22A8E70}"/>
              </a:ext>
            </a:extLst>
          </p:cNvPr>
          <p:cNvSpPr txBox="1"/>
          <p:nvPr/>
        </p:nvSpPr>
        <p:spPr>
          <a:xfrm>
            <a:off x="5307964" y="5322519"/>
            <a:ext cx="1576072" cy="369332"/>
          </a:xfrm>
          <a:prstGeom prst="rect">
            <a:avLst/>
          </a:prstGeom>
          <a:noFill/>
        </p:spPr>
        <p:txBody>
          <a:bodyPr wrap="none" rtlCol="0">
            <a:spAutoFit/>
          </a:bodyPr>
          <a:lstStyle/>
          <a:p>
            <a:r>
              <a:rPr kumimoji="1" lang="en-US" altLang="zh-TW" dirty="0"/>
              <a:t>time lag 1~20</a:t>
            </a:r>
            <a:endParaRPr kumimoji="1" lang="zh-TW" altLang="en-US" dirty="0"/>
          </a:p>
        </p:txBody>
      </p:sp>
      <p:sp>
        <p:nvSpPr>
          <p:cNvPr id="24" name="文字方塊 23">
            <a:extLst>
              <a:ext uri="{FF2B5EF4-FFF2-40B4-BE49-F238E27FC236}">
                <a16:creationId xmlns:a16="http://schemas.microsoft.com/office/drawing/2014/main" id="{91B4897D-4116-8451-34F3-955075F05247}"/>
              </a:ext>
            </a:extLst>
          </p:cNvPr>
          <p:cNvSpPr txBox="1"/>
          <p:nvPr/>
        </p:nvSpPr>
        <p:spPr>
          <a:xfrm>
            <a:off x="9181464" y="5314094"/>
            <a:ext cx="1576072" cy="369332"/>
          </a:xfrm>
          <a:prstGeom prst="rect">
            <a:avLst/>
          </a:prstGeom>
          <a:noFill/>
        </p:spPr>
        <p:txBody>
          <a:bodyPr wrap="none" rtlCol="0">
            <a:spAutoFit/>
          </a:bodyPr>
          <a:lstStyle/>
          <a:p>
            <a:r>
              <a:rPr kumimoji="1" lang="en-US" altLang="zh-TW" dirty="0"/>
              <a:t>time lag 1~30</a:t>
            </a:r>
            <a:endParaRPr kumimoji="1" lang="zh-TW" altLang="en-US" dirty="0"/>
          </a:p>
        </p:txBody>
      </p:sp>
    </p:spTree>
    <p:extLst>
      <p:ext uri="{BB962C8B-B14F-4D97-AF65-F5344CB8AC3E}">
        <p14:creationId xmlns:p14="http://schemas.microsoft.com/office/powerpoint/2010/main" val="39687103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4" name="文字方塊 3">
            <a:extLst>
              <a:ext uri="{FF2B5EF4-FFF2-40B4-BE49-F238E27FC236}">
                <a16:creationId xmlns:a16="http://schemas.microsoft.com/office/drawing/2014/main" id="{875D2E15-2BF2-0CD0-A921-0D2EBACF9C4E}"/>
              </a:ext>
            </a:extLst>
          </p:cNvPr>
          <p:cNvSpPr txBox="1"/>
          <p:nvPr/>
        </p:nvSpPr>
        <p:spPr>
          <a:xfrm>
            <a:off x="838200" y="1506022"/>
            <a:ext cx="2656114" cy="400110"/>
          </a:xfrm>
          <a:prstGeom prst="rect">
            <a:avLst/>
          </a:prstGeom>
          <a:noFill/>
        </p:spPr>
        <p:txBody>
          <a:bodyPr wrap="square" rtlCol="0">
            <a:spAutoFit/>
          </a:bodyPr>
          <a:lstStyle/>
          <a:p>
            <a:r>
              <a:rPr kumimoji="1" lang="zh-TW" altLang="en-US" sz="2000" dirty="0"/>
              <a:t>使用前兩天資料預測</a:t>
            </a:r>
          </a:p>
        </p:txBody>
      </p:sp>
      <p:sp>
        <p:nvSpPr>
          <p:cNvPr id="10" name="文字方塊 9">
            <a:extLst>
              <a:ext uri="{FF2B5EF4-FFF2-40B4-BE49-F238E27FC236}">
                <a16:creationId xmlns:a16="http://schemas.microsoft.com/office/drawing/2014/main" id="{9CB63962-2F50-F29A-ACB5-317AB6903FA0}"/>
              </a:ext>
            </a:extLst>
          </p:cNvPr>
          <p:cNvSpPr txBox="1"/>
          <p:nvPr/>
        </p:nvSpPr>
        <p:spPr>
          <a:xfrm>
            <a:off x="838199" y="5709784"/>
            <a:ext cx="10829082" cy="400110"/>
          </a:xfrm>
          <a:prstGeom prst="rect">
            <a:avLst/>
          </a:prstGeom>
          <a:noFill/>
        </p:spPr>
        <p:txBody>
          <a:bodyPr wrap="square" rtlCol="0">
            <a:spAutoFit/>
          </a:bodyPr>
          <a:lstStyle/>
          <a:p>
            <a:r>
              <a:rPr kumimoji="1" lang="en-US" altLang="zh-TW" sz="2000" dirty="0"/>
              <a:t>lag</a:t>
            </a:r>
            <a:r>
              <a:rPr kumimoji="1" lang="zh-TW" altLang="en-US" sz="2000" dirty="0"/>
              <a:t>增加時，除了增加計算時間外，不一定會對模型有顯著幫助。因此應採用適當</a:t>
            </a:r>
            <a:r>
              <a:rPr kumimoji="1" lang="en-US" altLang="zh-TW" sz="2000" dirty="0"/>
              <a:t>lag</a:t>
            </a:r>
            <a:r>
              <a:rPr kumimoji="1" lang="zh-TW" altLang="en-US" sz="2000" dirty="0"/>
              <a:t>大小即可！</a:t>
            </a:r>
          </a:p>
        </p:txBody>
      </p:sp>
      <p:pic>
        <p:nvPicPr>
          <p:cNvPr id="8" name="圖片 7">
            <a:extLst>
              <a:ext uri="{FF2B5EF4-FFF2-40B4-BE49-F238E27FC236}">
                <a16:creationId xmlns:a16="http://schemas.microsoft.com/office/drawing/2014/main" id="{C2897372-9575-575F-7883-AD88ECC94884}"/>
              </a:ext>
            </a:extLst>
          </p:cNvPr>
          <p:cNvPicPr>
            <a:picLocks noChangeAspect="1"/>
          </p:cNvPicPr>
          <p:nvPr/>
        </p:nvPicPr>
        <p:blipFill>
          <a:blip r:embed="rId2"/>
          <a:stretch>
            <a:fillRect/>
          </a:stretch>
        </p:blipFill>
        <p:spPr>
          <a:xfrm>
            <a:off x="330199" y="2112736"/>
            <a:ext cx="4445000" cy="3175000"/>
          </a:xfrm>
          <a:prstGeom prst="rect">
            <a:avLst/>
          </a:prstGeom>
        </p:spPr>
      </p:pic>
      <p:pic>
        <p:nvPicPr>
          <p:cNvPr id="20" name="圖片 19">
            <a:extLst>
              <a:ext uri="{FF2B5EF4-FFF2-40B4-BE49-F238E27FC236}">
                <a16:creationId xmlns:a16="http://schemas.microsoft.com/office/drawing/2014/main" id="{206FA347-2247-B605-4480-972E8142E876}"/>
              </a:ext>
            </a:extLst>
          </p:cNvPr>
          <p:cNvPicPr>
            <a:picLocks noChangeAspect="1"/>
          </p:cNvPicPr>
          <p:nvPr/>
        </p:nvPicPr>
        <p:blipFill>
          <a:blip r:embed="rId3"/>
          <a:stretch>
            <a:fillRect/>
          </a:stretch>
        </p:blipFill>
        <p:spPr>
          <a:xfrm>
            <a:off x="4030240" y="2112736"/>
            <a:ext cx="4445000" cy="3175000"/>
          </a:xfrm>
          <a:prstGeom prst="rect">
            <a:avLst/>
          </a:prstGeom>
        </p:spPr>
      </p:pic>
      <p:pic>
        <p:nvPicPr>
          <p:cNvPr id="22" name="圖片 21">
            <a:extLst>
              <a:ext uri="{FF2B5EF4-FFF2-40B4-BE49-F238E27FC236}">
                <a16:creationId xmlns:a16="http://schemas.microsoft.com/office/drawing/2014/main" id="{B038FA8F-0BFF-8DFB-C214-3377325F479F}"/>
              </a:ext>
            </a:extLst>
          </p:cNvPr>
          <p:cNvPicPr>
            <a:picLocks noChangeAspect="1"/>
          </p:cNvPicPr>
          <p:nvPr/>
        </p:nvPicPr>
        <p:blipFill>
          <a:blip r:embed="rId4"/>
          <a:stretch>
            <a:fillRect/>
          </a:stretch>
        </p:blipFill>
        <p:spPr>
          <a:xfrm>
            <a:off x="7747000" y="2112736"/>
            <a:ext cx="4445000" cy="3175000"/>
          </a:xfrm>
          <a:prstGeom prst="rect">
            <a:avLst/>
          </a:prstGeom>
        </p:spPr>
      </p:pic>
      <p:sp>
        <p:nvSpPr>
          <p:cNvPr id="26" name="文字方塊 25">
            <a:extLst>
              <a:ext uri="{FF2B5EF4-FFF2-40B4-BE49-F238E27FC236}">
                <a16:creationId xmlns:a16="http://schemas.microsoft.com/office/drawing/2014/main" id="{4C7BE375-630F-D05C-BF41-C0E2A95516CC}"/>
              </a:ext>
            </a:extLst>
          </p:cNvPr>
          <p:cNvSpPr txBox="1"/>
          <p:nvPr/>
        </p:nvSpPr>
        <p:spPr>
          <a:xfrm>
            <a:off x="1378221" y="5301232"/>
            <a:ext cx="1576072" cy="369332"/>
          </a:xfrm>
          <a:prstGeom prst="rect">
            <a:avLst/>
          </a:prstGeom>
          <a:noFill/>
        </p:spPr>
        <p:txBody>
          <a:bodyPr wrap="none" rtlCol="0">
            <a:spAutoFit/>
          </a:bodyPr>
          <a:lstStyle/>
          <a:p>
            <a:r>
              <a:rPr kumimoji="1" lang="en-US" altLang="zh-TW" dirty="0"/>
              <a:t>time lag 1~10</a:t>
            </a:r>
            <a:endParaRPr kumimoji="1" lang="zh-TW" altLang="en-US" dirty="0"/>
          </a:p>
        </p:txBody>
      </p:sp>
      <p:sp>
        <p:nvSpPr>
          <p:cNvPr id="27" name="文字方塊 26">
            <a:extLst>
              <a:ext uri="{FF2B5EF4-FFF2-40B4-BE49-F238E27FC236}">
                <a16:creationId xmlns:a16="http://schemas.microsoft.com/office/drawing/2014/main" id="{F2582ADE-B4F0-26AA-FADF-B6C4B5874E1E}"/>
              </a:ext>
            </a:extLst>
          </p:cNvPr>
          <p:cNvSpPr txBox="1"/>
          <p:nvPr/>
        </p:nvSpPr>
        <p:spPr>
          <a:xfrm>
            <a:off x="5307964" y="5322519"/>
            <a:ext cx="1576072" cy="369332"/>
          </a:xfrm>
          <a:prstGeom prst="rect">
            <a:avLst/>
          </a:prstGeom>
          <a:noFill/>
        </p:spPr>
        <p:txBody>
          <a:bodyPr wrap="none" rtlCol="0">
            <a:spAutoFit/>
          </a:bodyPr>
          <a:lstStyle/>
          <a:p>
            <a:r>
              <a:rPr kumimoji="1" lang="en-US" altLang="zh-TW" dirty="0"/>
              <a:t>time lag 1~20</a:t>
            </a:r>
            <a:endParaRPr kumimoji="1" lang="zh-TW" altLang="en-US" dirty="0"/>
          </a:p>
        </p:txBody>
      </p:sp>
      <p:sp>
        <p:nvSpPr>
          <p:cNvPr id="28" name="文字方塊 27">
            <a:extLst>
              <a:ext uri="{FF2B5EF4-FFF2-40B4-BE49-F238E27FC236}">
                <a16:creationId xmlns:a16="http://schemas.microsoft.com/office/drawing/2014/main" id="{B0145181-D966-AC2F-A762-B4BA97477F27}"/>
              </a:ext>
            </a:extLst>
          </p:cNvPr>
          <p:cNvSpPr txBox="1"/>
          <p:nvPr/>
        </p:nvSpPr>
        <p:spPr>
          <a:xfrm>
            <a:off x="9181464" y="5314094"/>
            <a:ext cx="1576072" cy="369332"/>
          </a:xfrm>
          <a:prstGeom prst="rect">
            <a:avLst/>
          </a:prstGeom>
          <a:noFill/>
        </p:spPr>
        <p:txBody>
          <a:bodyPr wrap="none" rtlCol="0">
            <a:spAutoFit/>
          </a:bodyPr>
          <a:lstStyle/>
          <a:p>
            <a:r>
              <a:rPr kumimoji="1" lang="en-US" altLang="zh-TW" dirty="0"/>
              <a:t>time lag 1~30</a:t>
            </a:r>
            <a:endParaRPr kumimoji="1" lang="zh-TW" altLang="en-US" dirty="0"/>
          </a:p>
        </p:txBody>
      </p:sp>
    </p:spTree>
    <p:extLst>
      <p:ext uri="{BB962C8B-B14F-4D97-AF65-F5344CB8AC3E}">
        <p14:creationId xmlns:p14="http://schemas.microsoft.com/office/powerpoint/2010/main" val="7212653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graphicFrame>
        <p:nvGraphicFramePr>
          <p:cNvPr id="3" name="表格 6">
            <a:extLst>
              <a:ext uri="{FF2B5EF4-FFF2-40B4-BE49-F238E27FC236}">
                <a16:creationId xmlns:a16="http://schemas.microsoft.com/office/drawing/2014/main" id="{06590504-48F3-9DB1-D5ED-FAD7A1D3EF1D}"/>
              </a:ext>
            </a:extLst>
          </p:cNvPr>
          <p:cNvGraphicFramePr>
            <a:graphicFrameLocks noGrp="1"/>
          </p:cNvGraphicFramePr>
          <p:nvPr/>
        </p:nvGraphicFramePr>
        <p:xfrm>
          <a:off x="2400620" y="1908659"/>
          <a:ext cx="7390759" cy="4268955"/>
        </p:xfrm>
        <a:graphic>
          <a:graphicData uri="http://schemas.openxmlformats.org/drawingml/2006/table">
            <a:tbl>
              <a:tblPr firstRow="1" bandRow="1">
                <a:tableStyleId>{073A0DAA-6AF3-43AB-8588-CEC1D06C72B9}</a:tableStyleId>
              </a:tblPr>
              <a:tblGrid>
                <a:gridCol w="3094377">
                  <a:extLst>
                    <a:ext uri="{9D8B030D-6E8A-4147-A177-3AD203B41FA5}">
                      <a16:colId xmlns:a16="http://schemas.microsoft.com/office/drawing/2014/main" val="2881486697"/>
                    </a:ext>
                  </a:extLst>
                </a:gridCol>
                <a:gridCol w="1113344">
                  <a:extLst>
                    <a:ext uri="{9D8B030D-6E8A-4147-A177-3AD203B41FA5}">
                      <a16:colId xmlns:a16="http://schemas.microsoft.com/office/drawing/2014/main" val="1593961689"/>
                    </a:ext>
                  </a:extLst>
                </a:gridCol>
                <a:gridCol w="1145894">
                  <a:extLst>
                    <a:ext uri="{9D8B030D-6E8A-4147-A177-3AD203B41FA5}">
                      <a16:colId xmlns:a16="http://schemas.microsoft.com/office/drawing/2014/main" val="906333048"/>
                    </a:ext>
                  </a:extLst>
                </a:gridCol>
                <a:gridCol w="1056088">
                  <a:extLst>
                    <a:ext uri="{9D8B030D-6E8A-4147-A177-3AD203B41FA5}">
                      <a16:colId xmlns:a16="http://schemas.microsoft.com/office/drawing/2014/main" val="4133429881"/>
                    </a:ext>
                  </a:extLst>
                </a:gridCol>
                <a:gridCol w="981056">
                  <a:extLst>
                    <a:ext uri="{9D8B030D-6E8A-4147-A177-3AD203B41FA5}">
                      <a16:colId xmlns:a16="http://schemas.microsoft.com/office/drawing/2014/main" val="3012026068"/>
                    </a:ext>
                  </a:extLst>
                </a:gridCol>
              </a:tblGrid>
              <a:tr h="0">
                <a:tc>
                  <a:txBody>
                    <a:bodyPr/>
                    <a:lstStyle/>
                    <a:p>
                      <a:pPr algn="ctr"/>
                      <a:r>
                        <a:rPr lang="en-US" altLang="zh-TW" sz="2000" dirty="0"/>
                        <a:t>Model</a:t>
                      </a:r>
                      <a:endParaRPr lang="zh-TW" altLang="en-US" sz="2000" dirty="0"/>
                    </a:p>
                  </a:txBody>
                  <a:tcPr/>
                </a:tc>
                <a:tc>
                  <a:txBody>
                    <a:bodyPr/>
                    <a:lstStyle/>
                    <a:p>
                      <a:pPr algn="ctr"/>
                      <a:r>
                        <a:rPr lang="en-US" altLang="zh-TW" sz="2000" dirty="0" err="1"/>
                        <a:t>Mape</a:t>
                      </a:r>
                      <a:r>
                        <a:rPr lang="en-US" altLang="zh-TW" sz="2000" dirty="0"/>
                        <a:t> t=5</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t=30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t=100</a:t>
                      </a:r>
                      <a:endParaRPr lang="zh-TW" altLang="en-US" sz="2000" dirty="0"/>
                    </a:p>
                  </a:txBody>
                  <a:tcPr/>
                </a:tc>
                <a:extLst>
                  <a:ext uri="{0D108BD9-81ED-4DB2-BD59-A6C34878D82A}">
                    <a16:rowId xmlns:a16="http://schemas.microsoft.com/office/drawing/2014/main" val="134694468"/>
                  </a:ext>
                </a:extLst>
              </a:tr>
              <a:tr h="370840">
                <a:tc>
                  <a:txBody>
                    <a:bodyPr/>
                    <a:lstStyle/>
                    <a:p>
                      <a:pPr algn="ctr"/>
                      <a:r>
                        <a:rPr lang="en-US" altLang="zh-TW" sz="2000" dirty="0" err="1"/>
                        <a:t>Lasso+local</a:t>
                      </a:r>
                      <a:r>
                        <a:rPr lang="en-US" altLang="zh-TW" sz="2000" dirty="0"/>
                        <a:t> model</a:t>
                      </a:r>
                      <a:endParaRPr lang="zh-TW" altLang="en-US" sz="2000" dirty="0"/>
                    </a:p>
                  </a:txBody>
                  <a:tcPr/>
                </a:tc>
                <a:tc>
                  <a:txBody>
                    <a:bodyPr/>
                    <a:lstStyle/>
                    <a:p>
                      <a:pPr algn="ctr"/>
                      <a:r>
                        <a:rPr lang="en-US" altLang="zh-TW" sz="2000"/>
                        <a:t>0.67</a:t>
                      </a:r>
                      <a:endParaRPr lang="zh-TW" altLang="en-US" sz="2000" dirty="0"/>
                    </a:p>
                  </a:txBody>
                  <a:tcPr/>
                </a:tc>
                <a:tc>
                  <a:txBody>
                    <a:bodyPr/>
                    <a:lstStyle/>
                    <a:p>
                      <a:pPr algn="ctr"/>
                      <a:r>
                        <a:rPr lang="en-US" altLang="zh-TW" sz="2000" dirty="0"/>
                        <a:t>0.74</a:t>
                      </a:r>
                      <a:endParaRPr lang="zh-TW" altLang="en-US" sz="2000" dirty="0"/>
                    </a:p>
                  </a:txBody>
                  <a:tcPr/>
                </a:tc>
                <a:tc>
                  <a:txBody>
                    <a:bodyPr/>
                    <a:lstStyle/>
                    <a:p>
                      <a:pPr algn="ctr"/>
                      <a:r>
                        <a:rPr lang="en-US" altLang="zh-TW" sz="2000" dirty="0"/>
                        <a:t>0.76</a:t>
                      </a:r>
                      <a:endParaRPr lang="zh-TW" altLang="en-US" sz="2000" dirty="0"/>
                    </a:p>
                  </a:txBody>
                  <a:tcPr/>
                </a:tc>
                <a:tc>
                  <a:txBody>
                    <a:bodyPr/>
                    <a:lstStyle/>
                    <a:p>
                      <a:pPr algn="ctr"/>
                      <a:r>
                        <a:rPr lang="en-US" altLang="zh-TW" sz="2000" dirty="0"/>
                        <a:t>7.99</a:t>
                      </a:r>
                      <a:endParaRPr lang="zh-TW" altLang="en-US" sz="2000" dirty="0"/>
                    </a:p>
                  </a:txBody>
                  <a:tcPr/>
                </a:tc>
                <a:extLst>
                  <a:ext uri="{0D108BD9-81ED-4DB2-BD59-A6C34878D82A}">
                    <a16:rowId xmlns:a16="http://schemas.microsoft.com/office/drawing/2014/main" val="3743327948"/>
                  </a:ext>
                </a:extLst>
              </a:tr>
              <a:tr h="370840">
                <a:tc>
                  <a:txBody>
                    <a:bodyPr/>
                    <a:lstStyle/>
                    <a:p>
                      <a:pPr algn="ctr"/>
                      <a:r>
                        <a:rPr lang="en-US" altLang="zh-TW" sz="2000" dirty="0"/>
                        <a:t>Lasso</a:t>
                      </a:r>
                      <a:endParaRPr lang="zh-TW" altLang="en-US" sz="2000" dirty="0"/>
                    </a:p>
                  </a:txBody>
                  <a:tcPr/>
                </a:tc>
                <a:tc>
                  <a:txBody>
                    <a:bodyPr/>
                    <a:lstStyle/>
                    <a:p>
                      <a:pPr algn="ctr"/>
                      <a:r>
                        <a:rPr lang="en-US" altLang="zh-TW" sz="2000" dirty="0"/>
                        <a:t>1.49</a:t>
                      </a:r>
                      <a:endParaRPr lang="zh-TW" altLang="en-US" sz="2000" dirty="0"/>
                    </a:p>
                  </a:txBody>
                  <a:tcPr/>
                </a:tc>
                <a:tc>
                  <a:txBody>
                    <a:bodyPr/>
                    <a:lstStyle/>
                    <a:p>
                      <a:pPr algn="ctr"/>
                      <a:r>
                        <a:rPr lang="en-US" altLang="zh-TW" sz="2000" dirty="0"/>
                        <a:t>1.65</a:t>
                      </a:r>
                      <a:endParaRPr lang="zh-TW" altLang="en-US" sz="2000" dirty="0"/>
                    </a:p>
                  </a:txBody>
                  <a:tcPr/>
                </a:tc>
                <a:tc>
                  <a:txBody>
                    <a:bodyPr/>
                    <a:lstStyle/>
                    <a:p>
                      <a:pPr algn="ctr"/>
                      <a:r>
                        <a:rPr lang="en-US" altLang="zh-TW" sz="2000" dirty="0"/>
                        <a:t>0.98</a:t>
                      </a:r>
                      <a:endParaRPr lang="zh-TW" altLang="en-US" sz="2000" dirty="0"/>
                    </a:p>
                  </a:txBody>
                  <a:tcPr/>
                </a:tc>
                <a:tc>
                  <a:txBody>
                    <a:bodyPr/>
                    <a:lstStyle/>
                    <a:p>
                      <a:pPr algn="ctr"/>
                      <a:r>
                        <a:rPr lang="en-US" altLang="zh-TW" sz="2000" dirty="0"/>
                        <a:t>4.82</a:t>
                      </a:r>
                      <a:endParaRPr lang="zh-TW" altLang="en-US" sz="2000" dirty="0"/>
                    </a:p>
                  </a:txBody>
                  <a:tcPr/>
                </a:tc>
                <a:extLst>
                  <a:ext uri="{0D108BD9-81ED-4DB2-BD59-A6C34878D82A}">
                    <a16:rowId xmlns:a16="http://schemas.microsoft.com/office/drawing/2014/main" val="1474971355"/>
                  </a:ext>
                </a:extLst>
              </a:tr>
              <a:tr h="397995">
                <a:tc>
                  <a:txBody>
                    <a:bodyPr/>
                    <a:lstStyle/>
                    <a:p>
                      <a:pPr algn="ctr"/>
                      <a:r>
                        <a:rPr lang="en-US" altLang="zh-TW" sz="2000" dirty="0" err="1"/>
                        <a:t>Forward+local</a:t>
                      </a:r>
                      <a:r>
                        <a:rPr lang="en-US" altLang="zh-TW" sz="2000" dirty="0"/>
                        <a:t> model</a:t>
                      </a:r>
                      <a:endParaRPr lang="zh-TW" altLang="en-US" sz="2000" dirty="0"/>
                    </a:p>
                  </a:txBody>
                  <a:tcPr/>
                </a:tc>
                <a:tc>
                  <a:txBody>
                    <a:bodyPr/>
                    <a:lstStyle/>
                    <a:p>
                      <a:pPr algn="ctr"/>
                      <a:r>
                        <a:rPr lang="en-US" altLang="zh-TW" sz="2000" dirty="0"/>
                        <a:t>0.66</a:t>
                      </a:r>
                      <a:endParaRPr lang="zh-TW" altLang="en-US" sz="2000" dirty="0"/>
                    </a:p>
                  </a:txBody>
                  <a:tcPr/>
                </a:tc>
                <a:tc>
                  <a:txBody>
                    <a:bodyPr/>
                    <a:lstStyle/>
                    <a:p>
                      <a:pPr algn="ctr"/>
                      <a:r>
                        <a:rPr lang="en-US" altLang="zh-TW" sz="2000" dirty="0"/>
                        <a:t>0.73</a:t>
                      </a:r>
                      <a:endParaRPr lang="zh-TW" altLang="en-US" sz="2000" dirty="0"/>
                    </a:p>
                  </a:txBody>
                  <a:tcPr/>
                </a:tc>
                <a:tc>
                  <a:txBody>
                    <a:bodyPr/>
                    <a:lstStyle/>
                    <a:p>
                      <a:pPr algn="ctr"/>
                      <a:r>
                        <a:rPr lang="en-US" altLang="zh-TW" sz="2000" dirty="0"/>
                        <a:t>0.89</a:t>
                      </a:r>
                      <a:endParaRPr lang="zh-TW" altLang="en-US" sz="2000" dirty="0"/>
                    </a:p>
                  </a:txBody>
                  <a:tcPr/>
                </a:tc>
                <a:tc>
                  <a:txBody>
                    <a:bodyPr/>
                    <a:lstStyle/>
                    <a:p>
                      <a:pPr algn="ctr"/>
                      <a:r>
                        <a:rPr lang="en-US" altLang="zh-TW" sz="2000" dirty="0"/>
                        <a:t>8.40</a:t>
                      </a:r>
                      <a:endParaRPr lang="zh-TW" altLang="en-US" sz="2000" dirty="0"/>
                    </a:p>
                  </a:txBody>
                  <a:tcPr/>
                </a:tc>
                <a:extLst>
                  <a:ext uri="{0D108BD9-81ED-4DB2-BD59-A6C34878D82A}">
                    <a16:rowId xmlns:a16="http://schemas.microsoft.com/office/drawing/2014/main" val="16989567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Forward</a:t>
                      </a:r>
                      <a:endParaRPr lang="zh-TW" altLang="en-US" sz="2000" dirty="0"/>
                    </a:p>
                  </a:txBody>
                  <a:tcPr/>
                </a:tc>
                <a:tc>
                  <a:txBody>
                    <a:bodyPr/>
                    <a:lstStyle/>
                    <a:p>
                      <a:pPr algn="ctr"/>
                      <a:r>
                        <a:rPr lang="en-US" altLang="zh-TW" sz="2000" dirty="0"/>
                        <a:t>0.59</a:t>
                      </a:r>
                      <a:endParaRPr lang="zh-TW" altLang="en-US" sz="2000" dirty="0"/>
                    </a:p>
                  </a:txBody>
                  <a:tcPr/>
                </a:tc>
                <a:tc>
                  <a:txBody>
                    <a:bodyPr/>
                    <a:lstStyle/>
                    <a:p>
                      <a:pPr algn="ctr"/>
                      <a:r>
                        <a:rPr lang="en-US" altLang="zh-TW" sz="2000" dirty="0"/>
                        <a:t>0.58</a:t>
                      </a:r>
                      <a:endParaRPr lang="zh-TW" altLang="en-US" sz="2000" dirty="0"/>
                    </a:p>
                  </a:txBody>
                  <a:tcPr/>
                </a:tc>
                <a:tc>
                  <a:txBody>
                    <a:bodyPr/>
                    <a:lstStyle/>
                    <a:p>
                      <a:pPr algn="ctr"/>
                      <a:r>
                        <a:rPr lang="en-US" altLang="zh-TW" sz="2000" dirty="0"/>
                        <a:t>0.80</a:t>
                      </a:r>
                      <a:endParaRPr lang="zh-TW" altLang="en-US" sz="2000" dirty="0"/>
                    </a:p>
                  </a:txBody>
                  <a:tcPr/>
                </a:tc>
                <a:tc>
                  <a:txBody>
                    <a:bodyPr/>
                    <a:lstStyle/>
                    <a:p>
                      <a:pPr algn="ctr"/>
                      <a:r>
                        <a:rPr lang="en-US" altLang="zh-TW" sz="2000" dirty="0"/>
                        <a:t>3.97</a:t>
                      </a:r>
                      <a:endParaRPr lang="zh-TW" altLang="en-US" sz="2000" dirty="0"/>
                    </a:p>
                  </a:txBody>
                  <a:tcPr/>
                </a:tc>
                <a:extLst>
                  <a:ext uri="{0D108BD9-81ED-4DB2-BD59-A6C34878D82A}">
                    <a16:rowId xmlns:a16="http://schemas.microsoft.com/office/drawing/2014/main" val="3858066296"/>
                  </a:ext>
                </a:extLst>
              </a:tr>
              <a:tr h="370840">
                <a:tc>
                  <a:txBody>
                    <a:bodyPr/>
                    <a:lstStyle/>
                    <a:p>
                      <a:pPr algn="ctr"/>
                      <a:r>
                        <a:rPr lang="en-US" altLang="zh-TW" sz="2000" dirty="0"/>
                        <a:t>Tree+ local model</a:t>
                      </a:r>
                      <a:endParaRPr lang="zh-TW" altLang="en-US" sz="2000" dirty="0"/>
                    </a:p>
                  </a:txBody>
                  <a:tcPr/>
                </a:tc>
                <a:tc>
                  <a:txBody>
                    <a:bodyPr/>
                    <a:lstStyle/>
                    <a:p>
                      <a:pPr algn="ctr"/>
                      <a:r>
                        <a:rPr lang="en-US" altLang="zh-TW" sz="2000" dirty="0"/>
                        <a:t>0.84</a:t>
                      </a:r>
                      <a:endParaRPr lang="zh-TW" altLang="en-US" sz="2000" dirty="0"/>
                    </a:p>
                  </a:txBody>
                  <a:tcPr/>
                </a:tc>
                <a:tc>
                  <a:txBody>
                    <a:bodyPr/>
                    <a:lstStyle/>
                    <a:p>
                      <a:pPr algn="ctr"/>
                      <a:r>
                        <a:rPr lang="en-US" altLang="zh-TW" sz="2000" dirty="0"/>
                        <a:t>0.90</a:t>
                      </a:r>
                      <a:endParaRPr lang="zh-TW" altLang="en-US" sz="2000" dirty="0"/>
                    </a:p>
                  </a:txBody>
                  <a:tcPr/>
                </a:tc>
                <a:tc>
                  <a:txBody>
                    <a:bodyPr/>
                    <a:lstStyle/>
                    <a:p>
                      <a:pPr algn="ctr"/>
                      <a:r>
                        <a:rPr lang="en-US" altLang="zh-TW" sz="2000" dirty="0"/>
                        <a:t>1.83</a:t>
                      </a:r>
                      <a:endParaRPr lang="zh-TW" altLang="en-US" sz="2000" dirty="0"/>
                    </a:p>
                  </a:txBody>
                  <a:tcPr/>
                </a:tc>
                <a:tc>
                  <a:txBody>
                    <a:bodyPr/>
                    <a:lstStyle/>
                    <a:p>
                      <a:pPr algn="ctr"/>
                      <a:r>
                        <a:rPr lang="en-US" altLang="zh-TW" sz="2000" dirty="0"/>
                        <a:t>0.72</a:t>
                      </a:r>
                      <a:endParaRPr lang="zh-TW" altLang="en-US" sz="2000" dirty="0"/>
                    </a:p>
                  </a:txBody>
                  <a:tcPr/>
                </a:tc>
                <a:extLst>
                  <a:ext uri="{0D108BD9-81ED-4DB2-BD59-A6C34878D82A}">
                    <a16:rowId xmlns:a16="http://schemas.microsoft.com/office/drawing/2014/main" val="392804427"/>
                  </a:ext>
                </a:extLst>
              </a:tr>
              <a:tr h="370840">
                <a:tc>
                  <a:txBody>
                    <a:bodyPr/>
                    <a:lstStyle/>
                    <a:p>
                      <a:pPr algn="ctr"/>
                      <a:r>
                        <a:rPr lang="en-US" altLang="zh-TW" sz="2000" dirty="0"/>
                        <a:t>Tree</a:t>
                      </a:r>
                      <a:endParaRPr lang="zh-TW" altLang="en-US" sz="2000" dirty="0"/>
                    </a:p>
                  </a:txBody>
                  <a:tcPr/>
                </a:tc>
                <a:tc>
                  <a:txBody>
                    <a:bodyPr/>
                    <a:lstStyle/>
                    <a:p>
                      <a:pPr algn="ctr"/>
                      <a:r>
                        <a:rPr lang="en-US" altLang="zh-TW" sz="2000" dirty="0"/>
                        <a:t>1.43</a:t>
                      </a:r>
                      <a:endParaRPr lang="zh-TW" altLang="en-US" sz="2000" dirty="0"/>
                    </a:p>
                  </a:txBody>
                  <a:tcPr/>
                </a:tc>
                <a:tc>
                  <a:txBody>
                    <a:bodyPr/>
                    <a:lstStyle/>
                    <a:p>
                      <a:pPr algn="ctr"/>
                      <a:r>
                        <a:rPr lang="en-US" altLang="zh-TW" sz="2000" dirty="0"/>
                        <a:t>1.90</a:t>
                      </a:r>
                      <a:endParaRPr lang="zh-TW" altLang="en-US" sz="2000" dirty="0"/>
                    </a:p>
                  </a:txBody>
                  <a:tcPr/>
                </a:tc>
                <a:tc>
                  <a:txBody>
                    <a:bodyPr/>
                    <a:lstStyle/>
                    <a:p>
                      <a:pPr algn="ctr"/>
                      <a:r>
                        <a:rPr lang="en-US" altLang="zh-TW" sz="2000" dirty="0"/>
                        <a:t>1.88</a:t>
                      </a:r>
                      <a:endParaRPr lang="zh-TW" altLang="en-US" sz="2000" dirty="0"/>
                    </a:p>
                  </a:txBody>
                  <a:tcPr/>
                </a:tc>
                <a:tc>
                  <a:txBody>
                    <a:bodyPr/>
                    <a:lstStyle/>
                    <a:p>
                      <a:pPr algn="ctr"/>
                      <a:r>
                        <a:rPr lang="en-US" altLang="zh-TW" sz="2000" dirty="0"/>
                        <a:t>4.51</a:t>
                      </a:r>
                      <a:endParaRPr lang="zh-TW" altLang="en-US" sz="2000" dirty="0"/>
                    </a:p>
                  </a:txBody>
                  <a:tcPr/>
                </a:tc>
                <a:extLst>
                  <a:ext uri="{0D108BD9-81ED-4DB2-BD59-A6C34878D82A}">
                    <a16:rowId xmlns:a16="http://schemas.microsoft.com/office/drawing/2014/main" val="1516512690"/>
                  </a:ext>
                </a:extLst>
              </a:tr>
              <a:tr h="370840">
                <a:tc>
                  <a:txBody>
                    <a:bodyPr/>
                    <a:lstStyle/>
                    <a:p>
                      <a:pPr algn="ctr"/>
                      <a:r>
                        <a:rPr lang="en-US" altLang="zh-TW" sz="2000" dirty="0"/>
                        <a:t>RF+ local model</a:t>
                      </a:r>
                      <a:endParaRPr lang="zh-TW" altLang="en-US" sz="2000" dirty="0"/>
                    </a:p>
                  </a:txBody>
                  <a:tcPr/>
                </a:tc>
                <a:tc>
                  <a:txBody>
                    <a:bodyPr/>
                    <a:lstStyle/>
                    <a:p>
                      <a:pPr algn="ctr"/>
                      <a:r>
                        <a:rPr lang="en-US" altLang="zh-TW" sz="2000" dirty="0"/>
                        <a:t>0.32</a:t>
                      </a:r>
                      <a:endParaRPr lang="zh-TW" altLang="en-US" sz="2000" dirty="0"/>
                    </a:p>
                  </a:txBody>
                  <a:tcPr/>
                </a:tc>
                <a:tc>
                  <a:txBody>
                    <a:bodyPr/>
                    <a:lstStyle/>
                    <a:p>
                      <a:pPr algn="ctr"/>
                      <a:r>
                        <a:rPr lang="en-US" altLang="zh-TW" sz="2000" dirty="0"/>
                        <a:t>0.31</a:t>
                      </a:r>
                      <a:endParaRPr lang="zh-TW" altLang="en-US" sz="2000" dirty="0"/>
                    </a:p>
                  </a:txBody>
                  <a:tcPr/>
                </a:tc>
                <a:tc>
                  <a:txBody>
                    <a:bodyPr/>
                    <a:lstStyle/>
                    <a:p>
                      <a:pPr algn="ctr"/>
                      <a:r>
                        <a:rPr lang="en-US" altLang="zh-TW" sz="2000" dirty="0"/>
                        <a:t>0.50</a:t>
                      </a:r>
                      <a:endParaRPr lang="zh-TW" altLang="en-US" sz="2000" dirty="0"/>
                    </a:p>
                  </a:txBody>
                  <a:tcPr/>
                </a:tc>
                <a:tc>
                  <a:txBody>
                    <a:bodyPr/>
                    <a:lstStyle/>
                    <a:p>
                      <a:pPr algn="ctr"/>
                      <a:r>
                        <a:rPr lang="en-US" altLang="zh-TW" sz="2000" dirty="0"/>
                        <a:t>1.04</a:t>
                      </a:r>
                      <a:endParaRPr lang="zh-TW" altLang="en-US" sz="2000" dirty="0"/>
                    </a:p>
                  </a:txBody>
                  <a:tcPr/>
                </a:tc>
                <a:extLst>
                  <a:ext uri="{0D108BD9-81ED-4DB2-BD59-A6C34878D82A}">
                    <a16:rowId xmlns:a16="http://schemas.microsoft.com/office/drawing/2014/main" val="3996805958"/>
                  </a:ext>
                </a:extLst>
              </a:tr>
              <a:tr h="370840">
                <a:tc>
                  <a:txBody>
                    <a:bodyPr/>
                    <a:lstStyle/>
                    <a:p>
                      <a:pPr algn="ctr"/>
                      <a:r>
                        <a:rPr lang="en-US" altLang="zh-TW" sz="2000" dirty="0"/>
                        <a:t>RF</a:t>
                      </a:r>
                      <a:endParaRPr lang="zh-TW" altLang="en-US" sz="2000" dirty="0"/>
                    </a:p>
                  </a:txBody>
                  <a:tcPr/>
                </a:tc>
                <a:tc>
                  <a:txBody>
                    <a:bodyPr/>
                    <a:lstStyle/>
                    <a:p>
                      <a:pPr algn="ctr"/>
                      <a:r>
                        <a:rPr lang="en-US" altLang="zh-TW" sz="2000" dirty="0"/>
                        <a:t>0.55</a:t>
                      </a:r>
                      <a:endParaRPr lang="zh-TW" altLang="en-US" sz="2000" dirty="0"/>
                    </a:p>
                  </a:txBody>
                  <a:tcPr/>
                </a:tc>
                <a:tc>
                  <a:txBody>
                    <a:bodyPr/>
                    <a:lstStyle/>
                    <a:p>
                      <a:pPr algn="ctr"/>
                      <a:r>
                        <a:rPr lang="en-US" altLang="zh-TW" sz="2000" dirty="0"/>
                        <a:t>0.66</a:t>
                      </a:r>
                      <a:endParaRPr lang="zh-TW" altLang="en-US" sz="2000" dirty="0"/>
                    </a:p>
                  </a:txBody>
                  <a:tcPr/>
                </a:tc>
                <a:tc>
                  <a:txBody>
                    <a:bodyPr/>
                    <a:lstStyle/>
                    <a:p>
                      <a:pPr algn="ctr"/>
                      <a:r>
                        <a:rPr lang="en-US" altLang="zh-TW" sz="2000" dirty="0"/>
                        <a:t>0.43</a:t>
                      </a:r>
                      <a:endParaRPr lang="zh-TW" altLang="en-US" sz="2000" dirty="0"/>
                    </a:p>
                  </a:txBody>
                  <a:tcPr/>
                </a:tc>
                <a:tc>
                  <a:txBody>
                    <a:bodyPr/>
                    <a:lstStyle/>
                    <a:p>
                      <a:pPr algn="ctr"/>
                      <a:r>
                        <a:rPr lang="en-US" altLang="zh-TW" sz="2000" dirty="0"/>
                        <a:t>1.79</a:t>
                      </a:r>
                      <a:endParaRPr lang="zh-TW" altLang="en-US" sz="2000" dirty="0"/>
                    </a:p>
                  </a:txBody>
                  <a:tcPr/>
                </a:tc>
                <a:extLst>
                  <a:ext uri="{0D108BD9-81ED-4DB2-BD59-A6C34878D82A}">
                    <a16:rowId xmlns:a16="http://schemas.microsoft.com/office/drawing/2014/main" val="4042393968"/>
                  </a:ext>
                </a:extLst>
              </a:tr>
              <a:tr h="370840">
                <a:tc>
                  <a:txBody>
                    <a:bodyPr/>
                    <a:lstStyle/>
                    <a:p>
                      <a:pPr algn="ctr"/>
                      <a:r>
                        <a:rPr lang="en-US" altLang="zh-TW" sz="2000" dirty="0"/>
                        <a:t>Arima</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1.81</a:t>
                      </a:r>
                      <a:endParaRPr lang="zh-TW" altLang="en-US" sz="2000" dirty="0"/>
                    </a:p>
                  </a:txBody>
                  <a:tcPr/>
                </a:tc>
                <a:tc>
                  <a:txBody>
                    <a:bodyPr/>
                    <a:lstStyle/>
                    <a:p>
                      <a:pPr algn="ctr"/>
                      <a:r>
                        <a:rPr lang="en-US" altLang="zh-TW" sz="2000" dirty="0"/>
                        <a:t>4.11</a:t>
                      </a:r>
                      <a:endParaRPr lang="zh-TW" altLang="en-US" sz="2000" dirty="0"/>
                    </a:p>
                  </a:txBody>
                  <a:tcPr/>
                </a:tc>
                <a:extLst>
                  <a:ext uri="{0D108BD9-81ED-4DB2-BD59-A6C34878D82A}">
                    <a16:rowId xmlns:a16="http://schemas.microsoft.com/office/drawing/2014/main" val="2636514768"/>
                  </a:ext>
                </a:extLst>
              </a:tr>
            </a:tbl>
          </a:graphicData>
        </a:graphic>
      </p:graphicFrame>
      <p:sp>
        <p:nvSpPr>
          <p:cNvPr id="17" name="矩形 16">
            <a:extLst>
              <a:ext uri="{FF2B5EF4-FFF2-40B4-BE49-F238E27FC236}">
                <a16:creationId xmlns:a16="http://schemas.microsoft.com/office/drawing/2014/main" id="{4CC8342F-9F98-15A3-56CC-0E6B494ADB5C}"/>
              </a:ext>
            </a:extLst>
          </p:cNvPr>
          <p:cNvSpPr/>
          <p:nvPr/>
        </p:nvSpPr>
        <p:spPr>
          <a:xfrm>
            <a:off x="838200" y="1506022"/>
            <a:ext cx="7569200" cy="369332"/>
          </a:xfrm>
          <a:prstGeom prst="rect">
            <a:avLst/>
          </a:prstGeom>
        </p:spPr>
        <p:txBody>
          <a:bodyPr wrap="square">
            <a:spAutoFit/>
          </a:bodyPr>
          <a:lstStyle/>
          <a:p>
            <a:r>
              <a:rPr kumimoji="1" lang="zh-TW" altLang="en-US" dirty="0"/>
              <a:t>當</a:t>
            </a:r>
            <a:r>
              <a:rPr kumimoji="1" lang="en-US" altLang="zh-TW" dirty="0"/>
              <a:t>time lag=1~10</a:t>
            </a:r>
            <a:r>
              <a:rPr kumimoji="1" lang="zh-TW" altLang="en-US" dirty="0"/>
              <a:t>，預測各種模型的</a:t>
            </a:r>
            <a:r>
              <a:rPr kumimoji="1" lang="en-US" altLang="zh-TW" dirty="0"/>
              <a:t>MAPE(%)</a:t>
            </a:r>
            <a:r>
              <a:rPr kumimoji="1" lang="zh-TW" altLang="en-US" dirty="0"/>
              <a:t> ，</a:t>
            </a:r>
            <a:r>
              <a:rPr kumimoji="1" lang="en-US" altLang="zh-TW" dirty="0"/>
              <a:t>t</a:t>
            </a:r>
            <a:r>
              <a:rPr kumimoji="1" lang="zh-TW" altLang="en-US" dirty="0"/>
              <a:t>為往後預測多久時間</a:t>
            </a:r>
          </a:p>
        </p:txBody>
      </p:sp>
    </p:spTree>
    <p:extLst>
      <p:ext uri="{BB962C8B-B14F-4D97-AF65-F5344CB8AC3E}">
        <p14:creationId xmlns:p14="http://schemas.microsoft.com/office/powerpoint/2010/main" val="1746830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graphicFrame>
        <p:nvGraphicFramePr>
          <p:cNvPr id="3" name="表格 6">
            <a:extLst>
              <a:ext uri="{FF2B5EF4-FFF2-40B4-BE49-F238E27FC236}">
                <a16:creationId xmlns:a16="http://schemas.microsoft.com/office/drawing/2014/main" id="{06590504-48F3-9DB1-D5ED-FAD7A1D3EF1D}"/>
              </a:ext>
            </a:extLst>
          </p:cNvPr>
          <p:cNvGraphicFramePr>
            <a:graphicFrameLocks noGrp="1"/>
          </p:cNvGraphicFramePr>
          <p:nvPr/>
        </p:nvGraphicFramePr>
        <p:xfrm>
          <a:off x="2400620" y="1908659"/>
          <a:ext cx="7390759" cy="4267200"/>
        </p:xfrm>
        <a:graphic>
          <a:graphicData uri="http://schemas.openxmlformats.org/drawingml/2006/table">
            <a:tbl>
              <a:tblPr firstRow="1" bandRow="1">
                <a:tableStyleId>{073A0DAA-6AF3-43AB-8588-CEC1D06C72B9}</a:tableStyleId>
              </a:tblPr>
              <a:tblGrid>
                <a:gridCol w="3094377">
                  <a:extLst>
                    <a:ext uri="{9D8B030D-6E8A-4147-A177-3AD203B41FA5}">
                      <a16:colId xmlns:a16="http://schemas.microsoft.com/office/drawing/2014/main" val="2881486697"/>
                    </a:ext>
                  </a:extLst>
                </a:gridCol>
                <a:gridCol w="1113344">
                  <a:extLst>
                    <a:ext uri="{9D8B030D-6E8A-4147-A177-3AD203B41FA5}">
                      <a16:colId xmlns:a16="http://schemas.microsoft.com/office/drawing/2014/main" val="1593961689"/>
                    </a:ext>
                  </a:extLst>
                </a:gridCol>
                <a:gridCol w="1145894">
                  <a:extLst>
                    <a:ext uri="{9D8B030D-6E8A-4147-A177-3AD203B41FA5}">
                      <a16:colId xmlns:a16="http://schemas.microsoft.com/office/drawing/2014/main" val="906333048"/>
                    </a:ext>
                  </a:extLst>
                </a:gridCol>
                <a:gridCol w="1056088">
                  <a:extLst>
                    <a:ext uri="{9D8B030D-6E8A-4147-A177-3AD203B41FA5}">
                      <a16:colId xmlns:a16="http://schemas.microsoft.com/office/drawing/2014/main" val="4133429881"/>
                    </a:ext>
                  </a:extLst>
                </a:gridCol>
                <a:gridCol w="981056">
                  <a:extLst>
                    <a:ext uri="{9D8B030D-6E8A-4147-A177-3AD203B41FA5}">
                      <a16:colId xmlns:a16="http://schemas.microsoft.com/office/drawing/2014/main" val="3012026068"/>
                    </a:ext>
                  </a:extLst>
                </a:gridCol>
              </a:tblGrid>
              <a:tr h="0">
                <a:tc>
                  <a:txBody>
                    <a:bodyPr/>
                    <a:lstStyle/>
                    <a:p>
                      <a:pPr algn="ctr"/>
                      <a:r>
                        <a:rPr lang="en-US" altLang="zh-TW" sz="2000" dirty="0"/>
                        <a:t>Model</a:t>
                      </a:r>
                      <a:endParaRPr lang="zh-TW" altLang="en-US" sz="2000" dirty="0"/>
                    </a:p>
                  </a:txBody>
                  <a:tcPr/>
                </a:tc>
                <a:tc>
                  <a:txBody>
                    <a:bodyPr/>
                    <a:lstStyle/>
                    <a:p>
                      <a:pPr algn="ctr"/>
                      <a:r>
                        <a:rPr lang="en-US" altLang="zh-TW" sz="2000" dirty="0" err="1"/>
                        <a:t>Mape</a:t>
                      </a:r>
                      <a:r>
                        <a:rPr lang="en-US" altLang="zh-TW" sz="2000" dirty="0"/>
                        <a:t> t=5</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t=30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t=100</a:t>
                      </a:r>
                      <a:endParaRPr lang="zh-TW" altLang="en-US" sz="2000" dirty="0"/>
                    </a:p>
                  </a:txBody>
                  <a:tcPr/>
                </a:tc>
                <a:extLst>
                  <a:ext uri="{0D108BD9-81ED-4DB2-BD59-A6C34878D82A}">
                    <a16:rowId xmlns:a16="http://schemas.microsoft.com/office/drawing/2014/main" val="134694468"/>
                  </a:ext>
                </a:extLst>
              </a:tr>
              <a:tr h="370840">
                <a:tc>
                  <a:txBody>
                    <a:bodyPr/>
                    <a:lstStyle/>
                    <a:p>
                      <a:pPr algn="ctr"/>
                      <a:r>
                        <a:rPr lang="en-US" altLang="zh-TW" sz="2000" dirty="0" err="1"/>
                        <a:t>Lasso+local</a:t>
                      </a:r>
                      <a:r>
                        <a:rPr lang="en-US" altLang="zh-TW" sz="2000" dirty="0"/>
                        <a:t> model</a:t>
                      </a:r>
                      <a:endParaRPr lang="zh-TW" altLang="en-US" sz="2000" dirty="0"/>
                    </a:p>
                  </a:txBody>
                  <a:tcPr/>
                </a:tc>
                <a:tc>
                  <a:txBody>
                    <a:bodyPr/>
                    <a:lstStyle/>
                    <a:p>
                      <a:pPr algn="ctr"/>
                      <a:r>
                        <a:rPr lang="en-US" altLang="zh-TW" sz="2000" dirty="0"/>
                        <a:t>0.36</a:t>
                      </a:r>
                      <a:endParaRPr lang="zh-TW" altLang="en-US" sz="2000" dirty="0"/>
                    </a:p>
                  </a:txBody>
                  <a:tcPr/>
                </a:tc>
                <a:tc>
                  <a:txBody>
                    <a:bodyPr/>
                    <a:lstStyle/>
                    <a:p>
                      <a:pPr algn="ctr"/>
                      <a:r>
                        <a:rPr lang="en-US" altLang="zh-TW" sz="2000" dirty="0"/>
                        <a:t>0.83</a:t>
                      </a:r>
                      <a:endParaRPr lang="zh-TW" altLang="en-US" sz="2000" dirty="0"/>
                    </a:p>
                  </a:txBody>
                  <a:tcPr/>
                </a:tc>
                <a:tc>
                  <a:txBody>
                    <a:bodyPr/>
                    <a:lstStyle/>
                    <a:p>
                      <a:pPr algn="ctr"/>
                      <a:r>
                        <a:rPr lang="en-US" altLang="zh-TW" sz="2000" dirty="0"/>
                        <a:t>4.05</a:t>
                      </a:r>
                      <a:endParaRPr lang="zh-TW" altLang="en-US" sz="2000" dirty="0"/>
                    </a:p>
                  </a:txBody>
                  <a:tcPr/>
                </a:tc>
                <a:tc>
                  <a:txBody>
                    <a:bodyPr/>
                    <a:lstStyle/>
                    <a:p>
                      <a:pPr algn="ctr"/>
                      <a:r>
                        <a:rPr lang="en-US" altLang="zh-TW" sz="2000" dirty="0"/>
                        <a:t>3.57</a:t>
                      </a:r>
                      <a:endParaRPr lang="zh-TW" altLang="en-US" sz="2000" dirty="0"/>
                    </a:p>
                  </a:txBody>
                  <a:tcPr/>
                </a:tc>
                <a:extLst>
                  <a:ext uri="{0D108BD9-81ED-4DB2-BD59-A6C34878D82A}">
                    <a16:rowId xmlns:a16="http://schemas.microsoft.com/office/drawing/2014/main" val="3743327948"/>
                  </a:ext>
                </a:extLst>
              </a:tr>
              <a:tr h="370840">
                <a:tc>
                  <a:txBody>
                    <a:bodyPr/>
                    <a:lstStyle/>
                    <a:p>
                      <a:pPr algn="ctr"/>
                      <a:r>
                        <a:rPr lang="en-US" altLang="zh-TW" sz="2000" dirty="0"/>
                        <a:t>Lasso</a:t>
                      </a:r>
                      <a:endParaRPr lang="zh-TW" altLang="en-US" sz="2000" dirty="0"/>
                    </a:p>
                  </a:txBody>
                  <a:tcPr/>
                </a:tc>
                <a:tc>
                  <a:txBody>
                    <a:bodyPr/>
                    <a:lstStyle/>
                    <a:p>
                      <a:pPr algn="ctr"/>
                      <a:r>
                        <a:rPr lang="en-US" altLang="zh-TW" sz="2000" dirty="0"/>
                        <a:t>1.21</a:t>
                      </a:r>
                      <a:endParaRPr lang="zh-TW" altLang="en-US" sz="2000" dirty="0"/>
                    </a:p>
                  </a:txBody>
                  <a:tcPr/>
                </a:tc>
                <a:tc>
                  <a:txBody>
                    <a:bodyPr/>
                    <a:lstStyle/>
                    <a:p>
                      <a:pPr algn="ctr"/>
                      <a:r>
                        <a:rPr lang="en-US" altLang="zh-TW" sz="2000" dirty="0"/>
                        <a:t>1.13</a:t>
                      </a:r>
                      <a:endParaRPr lang="zh-TW" altLang="en-US" sz="2000" dirty="0"/>
                    </a:p>
                  </a:txBody>
                  <a:tcPr/>
                </a:tc>
                <a:tc>
                  <a:txBody>
                    <a:bodyPr/>
                    <a:lstStyle/>
                    <a:p>
                      <a:pPr algn="ctr"/>
                      <a:r>
                        <a:rPr lang="en-US" altLang="zh-TW" sz="2000" dirty="0"/>
                        <a:t>0.736</a:t>
                      </a:r>
                      <a:endParaRPr lang="zh-TW" altLang="en-US" sz="2000" dirty="0"/>
                    </a:p>
                  </a:txBody>
                  <a:tcPr/>
                </a:tc>
                <a:tc>
                  <a:txBody>
                    <a:bodyPr/>
                    <a:lstStyle/>
                    <a:p>
                      <a:pPr algn="ctr"/>
                      <a:r>
                        <a:rPr lang="en-US" altLang="zh-TW" sz="2000" dirty="0"/>
                        <a:t>4.36</a:t>
                      </a:r>
                      <a:endParaRPr lang="zh-TW" altLang="en-US" sz="2000" dirty="0"/>
                    </a:p>
                  </a:txBody>
                  <a:tcPr/>
                </a:tc>
                <a:extLst>
                  <a:ext uri="{0D108BD9-81ED-4DB2-BD59-A6C34878D82A}">
                    <a16:rowId xmlns:a16="http://schemas.microsoft.com/office/drawing/2014/main" val="1474971355"/>
                  </a:ext>
                </a:extLst>
              </a:tr>
              <a:tr h="309209">
                <a:tc>
                  <a:txBody>
                    <a:bodyPr/>
                    <a:lstStyle/>
                    <a:p>
                      <a:pPr algn="ctr"/>
                      <a:r>
                        <a:rPr lang="en-US" altLang="zh-TW" sz="2000" dirty="0" err="1"/>
                        <a:t>Forward+local</a:t>
                      </a:r>
                      <a:r>
                        <a:rPr lang="en-US" altLang="zh-TW" sz="2000" dirty="0"/>
                        <a:t> model</a:t>
                      </a:r>
                      <a:endParaRPr lang="zh-TW" altLang="en-US" sz="2000" dirty="0"/>
                    </a:p>
                  </a:txBody>
                  <a:tcPr/>
                </a:tc>
                <a:tc>
                  <a:txBody>
                    <a:bodyPr/>
                    <a:lstStyle/>
                    <a:p>
                      <a:pPr algn="ctr"/>
                      <a:r>
                        <a:rPr lang="en-US" altLang="zh-TW" sz="2000" dirty="0"/>
                        <a:t>0.37</a:t>
                      </a:r>
                      <a:endParaRPr lang="zh-TW" altLang="en-US" sz="2000" dirty="0"/>
                    </a:p>
                  </a:txBody>
                  <a:tcPr/>
                </a:tc>
                <a:tc>
                  <a:txBody>
                    <a:bodyPr/>
                    <a:lstStyle/>
                    <a:p>
                      <a:pPr algn="ctr"/>
                      <a:r>
                        <a:rPr lang="en-US" altLang="zh-TW" sz="2000" dirty="0"/>
                        <a:t>1.00</a:t>
                      </a:r>
                      <a:endParaRPr lang="zh-TW" altLang="en-US" sz="2000" dirty="0"/>
                    </a:p>
                  </a:txBody>
                  <a:tcPr/>
                </a:tc>
                <a:tc>
                  <a:txBody>
                    <a:bodyPr/>
                    <a:lstStyle/>
                    <a:p>
                      <a:pPr algn="ctr"/>
                      <a:r>
                        <a:rPr lang="en-US" altLang="zh-TW" sz="2000" dirty="0"/>
                        <a:t>4.38</a:t>
                      </a:r>
                      <a:endParaRPr lang="zh-TW" altLang="en-US" sz="2000" dirty="0"/>
                    </a:p>
                  </a:txBody>
                  <a:tcPr/>
                </a:tc>
                <a:tc>
                  <a:txBody>
                    <a:bodyPr/>
                    <a:lstStyle/>
                    <a:p>
                      <a:pPr algn="ctr"/>
                      <a:r>
                        <a:rPr lang="en-US" altLang="zh-TW" sz="2000" dirty="0"/>
                        <a:t>4.93</a:t>
                      </a:r>
                      <a:endParaRPr lang="zh-TW" altLang="en-US" sz="2000" dirty="0"/>
                    </a:p>
                  </a:txBody>
                  <a:tcPr/>
                </a:tc>
                <a:extLst>
                  <a:ext uri="{0D108BD9-81ED-4DB2-BD59-A6C34878D82A}">
                    <a16:rowId xmlns:a16="http://schemas.microsoft.com/office/drawing/2014/main" val="16989567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Forward</a:t>
                      </a:r>
                      <a:endParaRPr lang="zh-TW" altLang="en-US" sz="2000" dirty="0"/>
                    </a:p>
                  </a:txBody>
                  <a:tcPr/>
                </a:tc>
                <a:tc>
                  <a:txBody>
                    <a:bodyPr/>
                    <a:lstStyle/>
                    <a:p>
                      <a:pPr algn="ctr"/>
                      <a:r>
                        <a:rPr lang="en-US" altLang="zh-TW" sz="2000" dirty="0"/>
                        <a:t>0.37</a:t>
                      </a:r>
                      <a:endParaRPr lang="zh-TW" altLang="en-US" sz="2000" dirty="0"/>
                    </a:p>
                  </a:txBody>
                  <a:tcPr/>
                </a:tc>
                <a:tc>
                  <a:txBody>
                    <a:bodyPr/>
                    <a:lstStyle/>
                    <a:p>
                      <a:pPr algn="ctr"/>
                      <a:r>
                        <a:rPr lang="en-US" altLang="zh-TW" sz="2000" dirty="0"/>
                        <a:t>0.31</a:t>
                      </a:r>
                      <a:endParaRPr lang="zh-TW" altLang="en-US" sz="2000" dirty="0"/>
                    </a:p>
                  </a:txBody>
                  <a:tcPr/>
                </a:tc>
                <a:tc>
                  <a:txBody>
                    <a:bodyPr/>
                    <a:lstStyle/>
                    <a:p>
                      <a:pPr algn="ctr"/>
                      <a:r>
                        <a:rPr lang="en-US" altLang="zh-TW" sz="2000" dirty="0"/>
                        <a:t>0.59</a:t>
                      </a:r>
                      <a:endParaRPr lang="zh-TW" altLang="en-US" sz="2000" dirty="0"/>
                    </a:p>
                  </a:txBody>
                  <a:tcPr/>
                </a:tc>
                <a:tc>
                  <a:txBody>
                    <a:bodyPr/>
                    <a:lstStyle/>
                    <a:p>
                      <a:pPr algn="ctr"/>
                      <a:r>
                        <a:rPr lang="en-US" altLang="zh-TW" sz="2000" dirty="0"/>
                        <a:t>3.42</a:t>
                      </a:r>
                      <a:endParaRPr lang="zh-TW" altLang="en-US" sz="2000" dirty="0"/>
                    </a:p>
                  </a:txBody>
                  <a:tcPr/>
                </a:tc>
                <a:extLst>
                  <a:ext uri="{0D108BD9-81ED-4DB2-BD59-A6C34878D82A}">
                    <a16:rowId xmlns:a16="http://schemas.microsoft.com/office/drawing/2014/main" val="3858066296"/>
                  </a:ext>
                </a:extLst>
              </a:tr>
              <a:tr h="370840">
                <a:tc>
                  <a:txBody>
                    <a:bodyPr/>
                    <a:lstStyle/>
                    <a:p>
                      <a:pPr algn="ctr"/>
                      <a:r>
                        <a:rPr lang="en-US" altLang="zh-TW" sz="2000" dirty="0"/>
                        <a:t>Tree+ local model</a:t>
                      </a:r>
                      <a:endParaRPr lang="zh-TW" altLang="en-US" sz="2000" dirty="0"/>
                    </a:p>
                  </a:txBody>
                  <a:tcPr/>
                </a:tc>
                <a:tc>
                  <a:txBody>
                    <a:bodyPr/>
                    <a:lstStyle/>
                    <a:p>
                      <a:pPr algn="ctr"/>
                      <a:r>
                        <a:rPr lang="en-US" altLang="zh-TW" sz="2000" dirty="0"/>
                        <a:t>1.83</a:t>
                      </a:r>
                      <a:endParaRPr lang="zh-TW" altLang="en-US" sz="2000" dirty="0"/>
                    </a:p>
                  </a:txBody>
                  <a:tcPr/>
                </a:tc>
                <a:tc>
                  <a:txBody>
                    <a:bodyPr/>
                    <a:lstStyle/>
                    <a:p>
                      <a:pPr algn="ctr"/>
                      <a:r>
                        <a:rPr lang="en-US" altLang="zh-TW" sz="2000" dirty="0"/>
                        <a:t>2.45</a:t>
                      </a:r>
                      <a:endParaRPr lang="zh-TW" altLang="en-US" sz="2000" dirty="0"/>
                    </a:p>
                  </a:txBody>
                  <a:tcPr/>
                </a:tc>
                <a:tc>
                  <a:txBody>
                    <a:bodyPr/>
                    <a:lstStyle/>
                    <a:p>
                      <a:pPr algn="ctr"/>
                      <a:r>
                        <a:rPr lang="en-US" altLang="zh-TW" sz="2000" dirty="0"/>
                        <a:t>2.99</a:t>
                      </a:r>
                      <a:endParaRPr lang="zh-TW" altLang="en-US" sz="2000" dirty="0"/>
                    </a:p>
                  </a:txBody>
                  <a:tcPr/>
                </a:tc>
                <a:tc>
                  <a:txBody>
                    <a:bodyPr/>
                    <a:lstStyle/>
                    <a:p>
                      <a:pPr algn="ctr"/>
                      <a:r>
                        <a:rPr lang="en-US" altLang="zh-TW" sz="2000" dirty="0"/>
                        <a:t>3.82</a:t>
                      </a:r>
                      <a:endParaRPr lang="zh-TW" altLang="en-US" sz="2000" dirty="0"/>
                    </a:p>
                  </a:txBody>
                  <a:tcPr/>
                </a:tc>
                <a:extLst>
                  <a:ext uri="{0D108BD9-81ED-4DB2-BD59-A6C34878D82A}">
                    <a16:rowId xmlns:a16="http://schemas.microsoft.com/office/drawing/2014/main" val="392804427"/>
                  </a:ext>
                </a:extLst>
              </a:tr>
              <a:tr h="370840">
                <a:tc>
                  <a:txBody>
                    <a:bodyPr/>
                    <a:lstStyle/>
                    <a:p>
                      <a:pPr algn="ctr"/>
                      <a:r>
                        <a:rPr lang="en-US" altLang="zh-TW" sz="2000" dirty="0"/>
                        <a:t>Tree</a:t>
                      </a:r>
                      <a:endParaRPr lang="zh-TW" altLang="en-US" sz="2000" dirty="0"/>
                    </a:p>
                  </a:txBody>
                  <a:tcPr/>
                </a:tc>
                <a:tc>
                  <a:txBody>
                    <a:bodyPr/>
                    <a:lstStyle/>
                    <a:p>
                      <a:pPr algn="ctr"/>
                      <a:r>
                        <a:rPr lang="en-US" altLang="zh-TW" sz="2000" dirty="0"/>
                        <a:t>1.44</a:t>
                      </a:r>
                      <a:endParaRPr lang="zh-TW" altLang="en-US" sz="2000" dirty="0"/>
                    </a:p>
                  </a:txBody>
                  <a:tcPr/>
                </a:tc>
                <a:tc>
                  <a:txBody>
                    <a:bodyPr/>
                    <a:lstStyle/>
                    <a:p>
                      <a:pPr algn="ctr"/>
                      <a:r>
                        <a:rPr lang="en-US" altLang="zh-TW" sz="2000" dirty="0"/>
                        <a:t>1.90</a:t>
                      </a:r>
                      <a:endParaRPr lang="zh-TW" altLang="en-US" sz="2000" dirty="0"/>
                    </a:p>
                  </a:txBody>
                  <a:tcPr/>
                </a:tc>
                <a:tc>
                  <a:txBody>
                    <a:bodyPr/>
                    <a:lstStyle/>
                    <a:p>
                      <a:pPr algn="ctr"/>
                      <a:r>
                        <a:rPr lang="en-US" altLang="zh-TW" sz="2000" dirty="0"/>
                        <a:t>1.88</a:t>
                      </a:r>
                      <a:endParaRPr lang="zh-TW" altLang="en-US" sz="2000" dirty="0"/>
                    </a:p>
                  </a:txBody>
                  <a:tcPr/>
                </a:tc>
                <a:tc>
                  <a:txBody>
                    <a:bodyPr/>
                    <a:lstStyle/>
                    <a:p>
                      <a:pPr algn="ctr"/>
                      <a:r>
                        <a:rPr lang="en-US" altLang="zh-TW" sz="2000" dirty="0"/>
                        <a:t>4.77</a:t>
                      </a:r>
                      <a:endParaRPr lang="zh-TW" altLang="en-US" sz="2000" dirty="0"/>
                    </a:p>
                  </a:txBody>
                  <a:tcPr/>
                </a:tc>
                <a:extLst>
                  <a:ext uri="{0D108BD9-81ED-4DB2-BD59-A6C34878D82A}">
                    <a16:rowId xmlns:a16="http://schemas.microsoft.com/office/drawing/2014/main" val="1516512690"/>
                  </a:ext>
                </a:extLst>
              </a:tr>
              <a:tr h="370840">
                <a:tc>
                  <a:txBody>
                    <a:bodyPr/>
                    <a:lstStyle/>
                    <a:p>
                      <a:pPr algn="ctr"/>
                      <a:r>
                        <a:rPr lang="en-US" altLang="zh-TW" sz="2000" dirty="0"/>
                        <a:t>RF+ local model</a:t>
                      </a:r>
                      <a:endParaRPr lang="zh-TW" altLang="en-US" sz="2000" dirty="0"/>
                    </a:p>
                  </a:txBody>
                  <a:tcPr/>
                </a:tc>
                <a:tc>
                  <a:txBody>
                    <a:bodyPr/>
                    <a:lstStyle/>
                    <a:p>
                      <a:pPr algn="ctr"/>
                      <a:r>
                        <a:rPr lang="en-US" altLang="zh-TW" sz="2000" dirty="0"/>
                        <a:t>2.28</a:t>
                      </a:r>
                      <a:endParaRPr lang="zh-TW" altLang="en-US" sz="2000" dirty="0"/>
                    </a:p>
                  </a:txBody>
                  <a:tcPr/>
                </a:tc>
                <a:tc>
                  <a:txBody>
                    <a:bodyPr/>
                    <a:lstStyle/>
                    <a:p>
                      <a:pPr algn="ctr"/>
                      <a:r>
                        <a:rPr lang="en-US" altLang="zh-TW" sz="2000" dirty="0"/>
                        <a:t>4.20</a:t>
                      </a:r>
                      <a:endParaRPr lang="zh-TW" altLang="en-US" sz="2000" dirty="0"/>
                    </a:p>
                  </a:txBody>
                  <a:tcPr/>
                </a:tc>
                <a:tc>
                  <a:txBody>
                    <a:bodyPr/>
                    <a:lstStyle/>
                    <a:p>
                      <a:pPr algn="ctr"/>
                      <a:r>
                        <a:rPr lang="en-US" altLang="zh-TW" sz="2000" dirty="0"/>
                        <a:t>7.39</a:t>
                      </a:r>
                      <a:endParaRPr lang="zh-TW" altLang="en-US" sz="2000" dirty="0"/>
                    </a:p>
                  </a:txBody>
                  <a:tcPr/>
                </a:tc>
                <a:tc>
                  <a:txBody>
                    <a:bodyPr/>
                    <a:lstStyle/>
                    <a:p>
                      <a:pPr algn="ctr"/>
                      <a:r>
                        <a:rPr lang="en-US" altLang="zh-TW" sz="2000" dirty="0"/>
                        <a:t>10.64</a:t>
                      </a:r>
                      <a:endParaRPr lang="zh-TW" altLang="en-US" sz="2000" dirty="0"/>
                    </a:p>
                  </a:txBody>
                  <a:tcPr/>
                </a:tc>
                <a:extLst>
                  <a:ext uri="{0D108BD9-81ED-4DB2-BD59-A6C34878D82A}">
                    <a16:rowId xmlns:a16="http://schemas.microsoft.com/office/drawing/2014/main" val="3996805958"/>
                  </a:ext>
                </a:extLst>
              </a:tr>
              <a:tr h="370840">
                <a:tc>
                  <a:txBody>
                    <a:bodyPr/>
                    <a:lstStyle/>
                    <a:p>
                      <a:pPr algn="ctr"/>
                      <a:r>
                        <a:rPr lang="en-US" altLang="zh-TW" sz="2000" dirty="0"/>
                        <a:t>RF</a:t>
                      </a:r>
                      <a:endParaRPr lang="zh-TW" altLang="en-US" sz="2000" dirty="0"/>
                    </a:p>
                  </a:txBody>
                  <a:tcPr/>
                </a:tc>
                <a:tc>
                  <a:txBody>
                    <a:bodyPr/>
                    <a:lstStyle/>
                    <a:p>
                      <a:pPr algn="ctr"/>
                      <a:r>
                        <a:rPr lang="en-US" altLang="zh-TW" sz="2000" dirty="0"/>
                        <a:t>0.51</a:t>
                      </a:r>
                      <a:endParaRPr lang="zh-TW" altLang="en-US" sz="2000" dirty="0"/>
                    </a:p>
                  </a:txBody>
                  <a:tcPr/>
                </a:tc>
                <a:tc>
                  <a:txBody>
                    <a:bodyPr/>
                    <a:lstStyle/>
                    <a:p>
                      <a:pPr algn="ctr"/>
                      <a:r>
                        <a:rPr lang="en-US" altLang="zh-TW" sz="2000" dirty="0"/>
                        <a:t>0.68</a:t>
                      </a:r>
                      <a:endParaRPr lang="zh-TW" altLang="en-US" sz="2000" dirty="0"/>
                    </a:p>
                  </a:txBody>
                  <a:tcPr/>
                </a:tc>
                <a:tc>
                  <a:txBody>
                    <a:bodyPr/>
                    <a:lstStyle/>
                    <a:p>
                      <a:pPr algn="ctr"/>
                      <a:r>
                        <a:rPr lang="en-US" altLang="zh-TW" sz="2000" dirty="0"/>
                        <a:t>0.515</a:t>
                      </a:r>
                      <a:endParaRPr lang="zh-TW" altLang="en-US" sz="2000" dirty="0"/>
                    </a:p>
                  </a:txBody>
                  <a:tcPr/>
                </a:tc>
                <a:tc>
                  <a:txBody>
                    <a:bodyPr/>
                    <a:lstStyle/>
                    <a:p>
                      <a:pPr algn="ctr"/>
                      <a:r>
                        <a:rPr lang="en-US" altLang="zh-TW" sz="2000" dirty="0"/>
                        <a:t>1.91</a:t>
                      </a:r>
                      <a:endParaRPr lang="zh-TW" altLang="en-US" sz="2000" dirty="0"/>
                    </a:p>
                  </a:txBody>
                  <a:tcPr/>
                </a:tc>
                <a:extLst>
                  <a:ext uri="{0D108BD9-81ED-4DB2-BD59-A6C34878D82A}">
                    <a16:rowId xmlns:a16="http://schemas.microsoft.com/office/drawing/2014/main" val="4042393968"/>
                  </a:ext>
                </a:extLst>
              </a:tr>
              <a:tr h="370840">
                <a:tc>
                  <a:txBody>
                    <a:bodyPr/>
                    <a:lstStyle/>
                    <a:p>
                      <a:pPr algn="ctr"/>
                      <a:r>
                        <a:rPr lang="en-US" altLang="zh-TW" sz="2000" dirty="0"/>
                        <a:t>Arima</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1.81</a:t>
                      </a:r>
                      <a:endParaRPr lang="zh-TW" altLang="en-US" sz="2000" dirty="0"/>
                    </a:p>
                  </a:txBody>
                  <a:tcPr/>
                </a:tc>
                <a:tc>
                  <a:txBody>
                    <a:bodyPr/>
                    <a:lstStyle/>
                    <a:p>
                      <a:pPr algn="ctr"/>
                      <a:r>
                        <a:rPr lang="en-US" altLang="zh-TW" sz="2000" dirty="0"/>
                        <a:t>4.11</a:t>
                      </a:r>
                      <a:endParaRPr lang="zh-TW" altLang="en-US" sz="2000" dirty="0"/>
                    </a:p>
                  </a:txBody>
                  <a:tcPr/>
                </a:tc>
                <a:extLst>
                  <a:ext uri="{0D108BD9-81ED-4DB2-BD59-A6C34878D82A}">
                    <a16:rowId xmlns:a16="http://schemas.microsoft.com/office/drawing/2014/main" val="2636514768"/>
                  </a:ext>
                </a:extLst>
              </a:tr>
            </a:tbl>
          </a:graphicData>
        </a:graphic>
      </p:graphicFrame>
      <p:sp>
        <p:nvSpPr>
          <p:cNvPr id="7" name="矩形 6">
            <a:extLst>
              <a:ext uri="{FF2B5EF4-FFF2-40B4-BE49-F238E27FC236}">
                <a16:creationId xmlns:a16="http://schemas.microsoft.com/office/drawing/2014/main" id="{56350FE7-7A72-EC46-D0DD-42F15465FFDF}"/>
              </a:ext>
            </a:extLst>
          </p:cNvPr>
          <p:cNvSpPr/>
          <p:nvPr/>
        </p:nvSpPr>
        <p:spPr>
          <a:xfrm>
            <a:off x="838200" y="1506022"/>
            <a:ext cx="7772400" cy="369332"/>
          </a:xfrm>
          <a:prstGeom prst="rect">
            <a:avLst/>
          </a:prstGeom>
        </p:spPr>
        <p:txBody>
          <a:bodyPr wrap="square">
            <a:spAutoFit/>
          </a:bodyPr>
          <a:lstStyle/>
          <a:p>
            <a:r>
              <a:rPr kumimoji="1" lang="zh-TW" altLang="en-US" dirty="0"/>
              <a:t>當</a:t>
            </a:r>
            <a:r>
              <a:rPr kumimoji="1" lang="en-US" altLang="zh-TW" dirty="0"/>
              <a:t>time lag=1~20</a:t>
            </a:r>
            <a:r>
              <a:rPr kumimoji="1" lang="zh-TW" altLang="en-US" dirty="0"/>
              <a:t>，預測各種模型的</a:t>
            </a:r>
            <a:r>
              <a:rPr kumimoji="1" lang="en-US" altLang="zh-TW" dirty="0"/>
              <a:t>MAPE(%)</a:t>
            </a:r>
            <a:r>
              <a:rPr kumimoji="1" lang="zh-TW" altLang="en-US" dirty="0"/>
              <a:t> ，</a:t>
            </a:r>
            <a:r>
              <a:rPr kumimoji="1" lang="en-US" altLang="zh-TW" dirty="0"/>
              <a:t>t</a:t>
            </a:r>
            <a:r>
              <a:rPr kumimoji="1" lang="zh-TW" altLang="en-US" dirty="0"/>
              <a:t>為往後預測多久時間</a:t>
            </a:r>
            <a:r>
              <a:rPr kumimoji="1" lang="en-US" altLang="zh-TW" dirty="0"/>
              <a:t>(min)</a:t>
            </a:r>
            <a:endParaRPr kumimoji="1" lang="zh-TW" altLang="en-US" dirty="0"/>
          </a:p>
        </p:txBody>
      </p:sp>
    </p:spTree>
    <p:extLst>
      <p:ext uri="{BB962C8B-B14F-4D97-AF65-F5344CB8AC3E}">
        <p14:creationId xmlns:p14="http://schemas.microsoft.com/office/powerpoint/2010/main" val="16762867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graphicFrame>
        <p:nvGraphicFramePr>
          <p:cNvPr id="3" name="表格 6">
            <a:extLst>
              <a:ext uri="{FF2B5EF4-FFF2-40B4-BE49-F238E27FC236}">
                <a16:creationId xmlns:a16="http://schemas.microsoft.com/office/drawing/2014/main" id="{06590504-48F3-9DB1-D5ED-FAD7A1D3EF1D}"/>
              </a:ext>
            </a:extLst>
          </p:cNvPr>
          <p:cNvGraphicFramePr>
            <a:graphicFrameLocks noGrp="1"/>
          </p:cNvGraphicFramePr>
          <p:nvPr/>
        </p:nvGraphicFramePr>
        <p:xfrm>
          <a:off x="2400620" y="1908659"/>
          <a:ext cx="7390759" cy="4267200"/>
        </p:xfrm>
        <a:graphic>
          <a:graphicData uri="http://schemas.openxmlformats.org/drawingml/2006/table">
            <a:tbl>
              <a:tblPr firstRow="1" bandRow="1">
                <a:tableStyleId>{073A0DAA-6AF3-43AB-8588-CEC1D06C72B9}</a:tableStyleId>
              </a:tblPr>
              <a:tblGrid>
                <a:gridCol w="3094377">
                  <a:extLst>
                    <a:ext uri="{9D8B030D-6E8A-4147-A177-3AD203B41FA5}">
                      <a16:colId xmlns:a16="http://schemas.microsoft.com/office/drawing/2014/main" val="2881486697"/>
                    </a:ext>
                  </a:extLst>
                </a:gridCol>
                <a:gridCol w="1113344">
                  <a:extLst>
                    <a:ext uri="{9D8B030D-6E8A-4147-A177-3AD203B41FA5}">
                      <a16:colId xmlns:a16="http://schemas.microsoft.com/office/drawing/2014/main" val="1593961689"/>
                    </a:ext>
                  </a:extLst>
                </a:gridCol>
                <a:gridCol w="1145894">
                  <a:extLst>
                    <a:ext uri="{9D8B030D-6E8A-4147-A177-3AD203B41FA5}">
                      <a16:colId xmlns:a16="http://schemas.microsoft.com/office/drawing/2014/main" val="906333048"/>
                    </a:ext>
                  </a:extLst>
                </a:gridCol>
                <a:gridCol w="1056088">
                  <a:extLst>
                    <a:ext uri="{9D8B030D-6E8A-4147-A177-3AD203B41FA5}">
                      <a16:colId xmlns:a16="http://schemas.microsoft.com/office/drawing/2014/main" val="4133429881"/>
                    </a:ext>
                  </a:extLst>
                </a:gridCol>
                <a:gridCol w="981056">
                  <a:extLst>
                    <a:ext uri="{9D8B030D-6E8A-4147-A177-3AD203B41FA5}">
                      <a16:colId xmlns:a16="http://schemas.microsoft.com/office/drawing/2014/main" val="3012026068"/>
                    </a:ext>
                  </a:extLst>
                </a:gridCol>
              </a:tblGrid>
              <a:tr h="0">
                <a:tc>
                  <a:txBody>
                    <a:bodyPr/>
                    <a:lstStyle/>
                    <a:p>
                      <a:pPr algn="ctr"/>
                      <a:r>
                        <a:rPr lang="en-US" altLang="zh-TW" sz="2000" dirty="0"/>
                        <a:t>Model</a:t>
                      </a:r>
                      <a:endParaRPr lang="zh-TW" altLang="en-US" sz="2000" dirty="0"/>
                    </a:p>
                  </a:txBody>
                  <a:tcPr/>
                </a:tc>
                <a:tc>
                  <a:txBody>
                    <a:bodyPr/>
                    <a:lstStyle/>
                    <a:p>
                      <a:pPr algn="ctr"/>
                      <a:r>
                        <a:rPr lang="en-US" altLang="zh-TW" sz="2000" dirty="0" err="1"/>
                        <a:t>Mape</a:t>
                      </a:r>
                      <a:r>
                        <a:rPr lang="en-US" altLang="zh-TW" sz="2000" dirty="0"/>
                        <a:t> t=5</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t=30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t=100</a:t>
                      </a:r>
                      <a:endParaRPr lang="zh-TW" altLang="en-US" sz="2000" dirty="0"/>
                    </a:p>
                  </a:txBody>
                  <a:tcPr/>
                </a:tc>
                <a:extLst>
                  <a:ext uri="{0D108BD9-81ED-4DB2-BD59-A6C34878D82A}">
                    <a16:rowId xmlns:a16="http://schemas.microsoft.com/office/drawing/2014/main" val="134694468"/>
                  </a:ext>
                </a:extLst>
              </a:tr>
              <a:tr h="370840">
                <a:tc>
                  <a:txBody>
                    <a:bodyPr/>
                    <a:lstStyle/>
                    <a:p>
                      <a:pPr algn="ctr"/>
                      <a:r>
                        <a:rPr lang="en-US" altLang="zh-TW" sz="2000" dirty="0" err="1"/>
                        <a:t>Lasso+local</a:t>
                      </a:r>
                      <a:r>
                        <a:rPr lang="en-US" altLang="zh-TW" sz="2000" dirty="0"/>
                        <a:t> model</a:t>
                      </a:r>
                      <a:endParaRPr lang="zh-TW" altLang="en-US" sz="2000" dirty="0"/>
                    </a:p>
                  </a:txBody>
                  <a:tcPr/>
                </a:tc>
                <a:tc>
                  <a:txBody>
                    <a:bodyPr/>
                    <a:lstStyle/>
                    <a:p>
                      <a:pPr algn="ctr"/>
                      <a:r>
                        <a:rPr lang="en-US" altLang="zh-TW" sz="2000" dirty="0"/>
                        <a:t>0.38</a:t>
                      </a:r>
                      <a:endParaRPr lang="zh-TW" altLang="en-US" sz="2000" dirty="0"/>
                    </a:p>
                  </a:txBody>
                  <a:tcPr/>
                </a:tc>
                <a:tc>
                  <a:txBody>
                    <a:bodyPr/>
                    <a:lstStyle/>
                    <a:p>
                      <a:pPr algn="ctr"/>
                      <a:r>
                        <a:rPr lang="en-US" altLang="zh-TW" sz="2000" dirty="0"/>
                        <a:t>0.41</a:t>
                      </a:r>
                      <a:endParaRPr lang="zh-TW" altLang="en-US" sz="2000" dirty="0"/>
                    </a:p>
                  </a:txBody>
                  <a:tcPr/>
                </a:tc>
                <a:tc>
                  <a:txBody>
                    <a:bodyPr/>
                    <a:lstStyle/>
                    <a:p>
                      <a:pPr algn="ctr"/>
                      <a:r>
                        <a:rPr lang="en-US" altLang="zh-TW" sz="2000" dirty="0"/>
                        <a:t>1.45</a:t>
                      </a:r>
                      <a:endParaRPr lang="zh-TW" altLang="en-US" sz="2000" dirty="0"/>
                    </a:p>
                  </a:txBody>
                  <a:tcPr/>
                </a:tc>
                <a:tc>
                  <a:txBody>
                    <a:bodyPr/>
                    <a:lstStyle/>
                    <a:p>
                      <a:pPr algn="ctr"/>
                      <a:r>
                        <a:rPr lang="en-US" altLang="zh-TW" sz="2000" dirty="0"/>
                        <a:t>5.72</a:t>
                      </a:r>
                      <a:endParaRPr lang="zh-TW" altLang="en-US" sz="2000" dirty="0"/>
                    </a:p>
                  </a:txBody>
                  <a:tcPr/>
                </a:tc>
                <a:extLst>
                  <a:ext uri="{0D108BD9-81ED-4DB2-BD59-A6C34878D82A}">
                    <a16:rowId xmlns:a16="http://schemas.microsoft.com/office/drawing/2014/main" val="3743327948"/>
                  </a:ext>
                </a:extLst>
              </a:tr>
              <a:tr h="370840">
                <a:tc>
                  <a:txBody>
                    <a:bodyPr/>
                    <a:lstStyle/>
                    <a:p>
                      <a:pPr algn="ctr"/>
                      <a:r>
                        <a:rPr lang="en-US" altLang="zh-TW" sz="2000" dirty="0"/>
                        <a:t>Lasso</a:t>
                      </a:r>
                      <a:endParaRPr lang="zh-TW" altLang="en-US" sz="2000" dirty="0"/>
                    </a:p>
                  </a:txBody>
                  <a:tcPr/>
                </a:tc>
                <a:tc>
                  <a:txBody>
                    <a:bodyPr/>
                    <a:lstStyle/>
                    <a:p>
                      <a:pPr algn="ctr"/>
                      <a:r>
                        <a:rPr lang="en-US" altLang="zh-TW" sz="2000" dirty="0"/>
                        <a:t>0.93</a:t>
                      </a:r>
                      <a:endParaRPr lang="zh-TW" altLang="en-US" sz="2000" dirty="0"/>
                    </a:p>
                  </a:txBody>
                  <a:tcPr/>
                </a:tc>
                <a:tc>
                  <a:txBody>
                    <a:bodyPr/>
                    <a:lstStyle/>
                    <a:p>
                      <a:pPr algn="ctr"/>
                      <a:r>
                        <a:rPr lang="en-US" altLang="zh-TW" sz="2000" dirty="0"/>
                        <a:t>0.73</a:t>
                      </a:r>
                      <a:endParaRPr lang="zh-TW" altLang="en-US" sz="2000" dirty="0"/>
                    </a:p>
                  </a:txBody>
                  <a:tcPr/>
                </a:tc>
                <a:tc>
                  <a:txBody>
                    <a:bodyPr/>
                    <a:lstStyle/>
                    <a:p>
                      <a:pPr algn="ctr"/>
                      <a:r>
                        <a:rPr lang="en-US" altLang="zh-TW" sz="2000" dirty="0"/>
                        <a:t>0.55</a:t>
                      </a:r>
                      <a:endParaRPr lang="zh-TW" altLang="en-US" sz="2000" dirty="0"/>
                    </a:p>
                  </a:txBody>
                  <a:tcPr/>
                </a:tc>
                <a:tc>
                  <a:txBody>
                    <a:bodyPr/>
                    <a:lstStyle/>
                    <a:p>
                      <a:pPr algn="ctr"/>
                      <a:r>
                        <a:rPr lang="en-US" altLang="zh-TW" sz="2000" dirty="0"/>
                        <a:t>6.17</a:t>
                      </a:r>
                      <a:endParaRPr lang="zh-TW" altLang="en-US" sz="2000" dirty="0"/>
                    </a:p>
                  </a:txBody>
                  <a:tcPr/>
                </a:tc>
                <a:extLst>
                  <a:ext uri="{0D108BD9-81ED-4DB2-BD59-A6C34878D82A}">
                    <a16:rowId xmlns:a16="http://schemas.microsoft.com/office/drawing/2014/main" val="1474971355"/>
                  </a:ext>
                </a:extLst>
              </a:tr>
              <a:tr h="309209">
                <a:tc>
                  <a:txBody>
                    <a:bodyPr/>
                    <a:lstStyle/>
                    <a:p>
                      <a:pPr algn="ctr"/>
                      <a:r>
                        <a:rPr lang="en-US" altLang="zh-TW" sz="2000" dirty="0" err="1"/>
                        <a:t>Forward+local</a:t>
                      </a:r>
                      <a:r>
                        <a:rPr lang="en-US" altLang="zh-TW" sz="2000" dirty="0"/>
                        <a:t> model</a:t>
                      </a:r>
                      <a:endParaRPr lang="zh-TW" altLang="en-US" sz="2000" dirty="0"/>
                    </a:p>
                  </a:txBody>
                  <a:tcPr/>
                </a:tc>
                <a:tc>
                  <a:txBody>
                    <a:bodyPr/>
                    <a:lstStyle/>
                    <a:p>
                      <a:pPr algn="ctr"/>
                      <a:r>
                        <a:rPr lang="en-US" altLang="zh-TW" sz="2000" dirty="0"/>
                        <a:t>0.38</a:t>
                      </a:r>
                      <a:endParaRPr lang="zh-TW" altLang="en-US" sz="2000" dirty="0"/>
                    </a:p>
                  </a:txBody>
                  <a:tcPr/>
                </a:tc>
                <a:tc>
                  <a:txBody>
                    <a:bodyPr/>
                    <a:lstStyle/>
                    <a:p>
                      <a:pPr algn="ctr"/>
                      <a:r>
                        <a:rPr lang="en-US" altLang="zh-TW" sz="2000" dirty="0"/>
                        <a:t>0.56</a:t>
                      </a:r>
                      <a:endParaRPr lang="zh-TW" altLang="en-US" sz="2000" dirty="0"/>
                    </a:p>
                  </a:txBody>
                  <a:tcPr/>
                </a:tc>
                <a:tc>
                  <a:txBody>
                    <a:bodyPr/>
                    <a:lstStyle/>
                    <a:p>
                      <a:pPr algn="ctr"/>
                      <a:r>
                        <a:rPr lang="en-US" altLang="zh-TW" sz="2000" dirty="0"/>
                        <a:t>1.61</a:t>
                      </a:r>
                      <a:endParaRPr lang="zh-TW" altLang="en-US" sz="2000" dirty="0"/>
                    </a:p>
                  </a:txBody>
                  <a:tcPr/>
                </a:tc>
                <a:tc>
                  <a:txBody>
                    <a:bodyPr/>
                    <a:lstStyle/>
                    <a:p>
                      <a:pPr algn="ctr"/>
                      <a:r>
                        <a:rPr lang="en-US" altLang="zh-TW" sz="2000" dirty="0"/>
                        <a:t>7.24</a:t>
                      </a:r>
                      <a:endParaRPr lang="zh-TW" altLang="en-US" sz="2000" dirty="0"/>
                    </a:p>
                  </a:txBody>
                  <a:tcPr/>
                </a:tc>
                <a:extLst>
                  <a:ext uri="{0D108BD9-81ED-4DB2-BD59-A6C34878D82A}">
                    <a16:rowId xmlns:a16="http://schemas.microsoft.com/office/drawing/2014/main" val="16989567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Forward</a:t>
                      </a:r>
                      <a:endParaRPr lang="zh-TW" altLang="en-US" sz="2000" dirty="0"/>
                    </a:p>
                  </a:txBody>
                  <a:tcPr/>
                </a:tc>
                <a:tc>
                  <a:txBody>
                    <a:bodyPr/>
                    <a:lstStyle/>
                    <a:p>
                      <a:pPr algn="ctr"/>
                      <a:r>
                        <a:rPr lang="en-US" altLang="zh-TW" sz="2000" dirty="0"/>
                        <a:t>0.33</a:t>
                      </a:r>
                      <a:endParaRPr lang="zh-TW" altLang="en-US" sz="2000" dirty="0"/>
                    </a:p>
                  </a:txBody>
                  <a:tcPr/>
                </a:tc>
                <a:tc>
                  <a:txBody>
                    <a:bodyPr/>
                    <a:lstStyle/>
                    <a:p>
                      <a:pPr algn="ctr"/>
                      <a:r>
                        <a:rPr lang="en-US" altLang="zh-TW" sz="2000" dirty="0"/>
                        <a:t>0.33</a:t>
                      </a:r>
                      <a:endParaRPr lang="zh-TW" altLang="en-US" sz="2000" dirty="0"/>
                    </a:p>
                  </a:txBody>
                  <a:tcPr/>
                </a:tc>
                <a:tc>
                  <a:txBody>
                    <a:bodyPr/>
                    <a:lstStyle/>
                    <a:p>
                      <a:pPr algn="ctr"/>
                      <a:r>
                        <a:rPr lang="en-US" altLang="zh-TW" sz="2000" dirty="0"/>
                        <a:t>0.76</a:t>
                      </a:r>
                      <a:endParaRPr lang="zh-TW" altLang="en-US" sz="2000" dirty="0"/>
                    </a:p>
                  </a:txBody>
                  <a:tcPr/>
                </a:tc>
                <a:tc>
                  <a:txBody>
                    <a:bodyPr/>
                    <a:lstStyle/>
                    <a:p>
                      <a:pPr algn="ctr"/>
                      <a:r>
                        <a:rPr lang="en-US" altLang="zh-TW" sz="2000" dirty="0"/>
                        <a:t>5.69</a:t>
                      </a:r>
                      <a:endParaRPr lang="zh-TW" altLang="en-US" sz="2000" dirty="0"/>
                    </a:p>
                  </a:txBody>
                  <a:tcPr/>
                </a:tc>
                <a:extLst>
                  <a:ext uri="{0D108BD9-81ED-4DB2-BD59-A6C34878D82A}">
                    <a16:rowId xmlns:a16="http://schemas.microsoft.com/office/drawing/2014/main" val="3858066296"/>
                  </a:ext>
                </a:extLst>
              </a:tr>
              <a:tr h="370840">
                <a:tc>
                  <a:txBody>
                    <a:bodyPr/>
                    <a:lstStyle/>
                    <a:p>
                      <a:pPr algn="ctr"/>
                      <a:r>
                        <a:rPr lang="en-US" altLang="zh-TW" sz="2000" dirty="0"/>
                        <a:t>Tree+ local model</a:t>
                      </a:r>
                      <a:endParaRPr lang="zh-TW" altLang="en-US" sz="2000" dirty="0"/>
                    </a:p>
                  </a:txBody>
                  <a:tcPr/>
                </a:tc>
                <a:tc>
                  <a:txBody>
                    <a:bodyPr/>
                    <a:lstStyle/>
                    <a:p>
                      <a:pPr algn="ctr"/>
                      <a:r>
                        <a:rPr lang="en-US" altLang="zh-TW" sz="2000" dirty="0"/>
                        <a:t>1.23</a:t>
                      </a:r>
                      <a:endParaRPr lang="zh-TW" altLang="en-US" sz="2000" dirty="0"/>
                    </a:p>
                  </a:txBody>
                  <a:tcPr/>
                </a:tc>
                <a:tc>
                  <a:txBody>
                    <a:bodyPr/>
                    <a:lstStyle/>
                    <a:p>
                      <a:pPr algn="ctr"/>
                      <a:r>
                        <a:rPr lang="en-US" altLang="zh-TW" sz="2000" dirty="0"/>
                        <a:t>1.95</a:t>
                      </a:r>
                      <a:endParaRPr lang="zh-TW" altLang="en-US" sz="2000" dirty="0"/>
                    </a:p>
                  </a:txBody>
                  <a:tcPr/>
                </a:tc>
                <a:tc>
                  <a:txBody>
                    <a:bodyPr/>
                    <a:lstStyle/>
                    <a:p>
                      <a:pPr algn="ctr"/>
                      <a:r>
                        <a:rPr lang="en-US" altLang="zh-TW" sz="2000" dirty="0"/>
                        <a:t>3.67</a:t>
                      </a:r>
                      <a:endParaRPr lang="zh-TW" altLang="en-US" sz="2000" dirty="0"/>
                    </a:p>
                  </a:txBody>
                  <a:tcPr/>
                </a:tc>
                <a:tc>
                  <a:txBody>
                    <a:bodyPr/>
                    <a:lstStyle/>
                    <a:p>
                      <a:pPr algn="ctr"/>
                      <a:r>
                        <a:rPr lang="en-US" altLang="zh-TW" sz="2000" dirty="0"/>
                        <a:t>4.26</a:t>
                      </a:r>
                      <a:endParaRPr lang="zh-TW" altLang="en-US" sz="2000" dirty="0"/>
                    </a:p>
                  </a:txBody>
                  <a:tcPr/>
                </a:tc>
                <a:extLst>
                  <a:ext uri="{0D108BD9-81ED-4DB2-BD59-A6C34878D82A}">
                    <a16:rowId xmlns:a16="http://schemas.microsoft.com/office/drawing/2014/main" val="392804427"/>
                  </a:ext>
                </a:extLst>
              </a:tr>
              <a:tr h="370840">
                <a:tc>
                  <a:txBody>
                    <a:bodyPr/>
                    <a:lstStyle/>
                    <a:p>
                      <a:pPr algn="ctr"/>
                      <a:r>
                        <a:rPr lang="en-US" altLang="zh-TW" sz="2000" dirty="0"/>
                        <a:t>Tree</a:t>
                      </a:r>
                      <a:endParaRPr lang="zh-TW" altLang="en-US" sz="2000" dirty="0"/>
                    </a:p>
                  </a:txBody>
                  <a:tcPr/>
                </a:tc>
                <a:tc>
                  <a:txBody>
                    <a:bodyPr/>
                    <a:lstStyle/>
                    <a:p>
                      <a:pPr algn="ctr"/>
                      <a:r>
                        <a:rPr lang="en-US" altLang="zh-TW" sz="2000" dirty="0"/>
                        <a:t>1.44</a:t>
                      </a:r>
                      <a:endParaRPr lang="zh-TW" altLang="en-US" sz="2000" dirty="0"/>
                    </a:p>
                  </a:txBody>
                  <a:tcPr/>
                </a:tc>
                <a:tc>
                  <a:txBody>
                    <a:bodyPr/>
                    <a:lstStyle/>
                    <a:p>
                      <a:pPr algn="ctr"/>
                      <a:r>
                        <a:rPr lang="en-US" altLang="zh-TW" sz="2000" dirty="0"/>
                        <a:t>1.82</a:t>
                      </a:r>
                      <a:endParaRPr lang="zh-TW" altLang="en-US" sz="2000" dirty="0"/>
                    </a:p>
                  </a:txBody>
                  <a:tcPr/>
                </a:tc>
                <a:tc>
                  <a:txBody>
                    <a:bodyPr/>
                    <a:lstStyle/>
                    <a:p>
                      <a:pPr algn="ctr"/>
                      <a:r>
                        <a:rPr lang="en-US" altLang="zh-TW" sz="2000" dirty="0"/>
                        <a:t>1.88</a:t>
                      </a:r>
                      <a:endParaRPr lang="zh-TW" altLang="en-US" sz="2000" dirty="0"/>
                    </a:p>
                  </a:txBody>
                  <a:tcPr/>
                </a:tc>
                <a:tc>
                  <a:txBody>
                    <a:bodyPr/>
                    <a:lstStyle/>
                    <a:p>
                      <a:pPr algn="ctr"/>
                      <a:r>
                        <a:rPr lang="en-US" altLang="zh-TW" sz="2000" dirty="0"/>
                        <a:t>5.43</a:t>
                      </a:r>
                      <a:endParaRPr lang="zh-TW" altLang="en-US" sz="2000" dirty="0"/>
                    </a:p>
                  </a:txBody>
                  <a:tcPr/>
                </a:tc>
                <a:extLst>
                  <a:ext uri="{0D108BD9-81ED-4DB2-BD59-A6C34878D82A}">
                    <a16:rowId xmlns:a16="http://schemas.microsoft.com/office/drawing/2014/main" val="1516512690"/>
                  </a:ext>
                </a:extLst>
              </a:tr>
              <a:tr h="370840">
                <a:tc>
                  <a:txBody>
                    <a:bodyPr/>
                    <a:lstStyle/>
                    <a:p>
                      <a:pPr algn="ctr"/>
                      <a:r>
                        <a:rPr lang="en-US" altLang="zh-TW" sz="2000" dirty="0"/>
                        <a:t>RF+ local model</a:t>
                      </a:r>
                      <a:endParaRPr lang="zh-TW" altLang="en-US" sz="2000" dirty="0"/>
                    </a:p>
                  </a:txBody>
                  <a:tcPr/>
                </a:tc>
                <a:tc>
                  <a:txBody>
                    <a:bodyPr/>
                    <a:lstStyle/>
                    <a:p>
                      <a:pPr algn="ctr"/>
                      <a:r>
                        <a:rPr lang="en-US" altLang="zh-TW" sz="2000" dirty="0"/>
                        <a:t>1.293</a:t>
                      </a:r>
                      <a:endParaRPr lang="zh-TW" altLang="en-US" sz="2000" dirty="0"/>
                    </a:p>
                  </a:txBody>
                  <a:tcPr/>
                </a:tc>
                <a:tc>
                  <a:txBody>
                    <a:bodyPr/>
                    <a:lstStyle/>
                    <a:p>
                      <a:pPr algn="ctr"/>
                      <a:r>
                        <a:rPr lang="en-US" altLang="zh-TW" sz="2000" dirty="0"/>
                        <a:t>2.86</a:t>
                      </a:r>
                      <a:endParaRPr lang="zh-TW" altLang="en-US" sz="2000" dirty="0"/>
                    </a:p>
                  </a:txBody>
                  <a:tcPr/>
                </a:tc>
                <a:tc>
                  <a:txBody>
                    <a:bodyPr/>
                    <a:lstStyle/>
                    <a:p>
                      <a:pPr algn="ctr"/>
                      <a:r>
                        <a:rPr lang="en-US" altLang="zh-TW" sz="2000" dirty="0"/>
                        <a:t>4.68</a:t>
                      </a:r>
                      <a:endParaRPr lang="zh-TW" altLang="en-US" sz="2000" dirty="0"/>
                    </a:p>
                  </a:txBody>
                  <a:tcPr/>
                </a:tc>
                <a:tc>
                  <a:txBody>
                    <a:bodyPr/>
                    <a:lstStyle/>
                    <a:p>
                      <a:pPr algn="ctr"/>
                      <a:r>
                        <a:rPr lang="en-US" altLang="zh-TW" sz="2000" dirty="0"/>
                        <a:t>10.29</a:t>
                      </a:r>
                      <a:endParaRPr lang="zh-TW" altLang="en-US" sz="2000" dirty="0"/>
                    </a:p>
                  </a:txBody>
                  <a:tcPr/>
                </a:tc>
                <a:extLst>
                  <a:ext uri="{0D108BD9-81ED-4DB2-BD59-A6C34878D82A}">
                    <a16:rowId xmlns:a16="http://schemas.microsoft.com/office/drawing/2014/main" val="3996805958"/>
                  </a:ext>
                </a:extLst>
              </a:tr>
              <a:tr h="370840">
                <a:tc>
                  <a:txBody>
                    <a:bodyPr/>
                    <a:lstStyle/>
                    <a:p>
                      <a:pPr algn="ctr"/>
                      <a:r>
                        <a:rPr lang="en-US" altLang="zh-TW" sz="2000" dirty="0"/>
                        <a:t>RF</a:t>
                      </a:r>
                      <a:endParaRPr lang="zh-TW" altLang="en-US" sz="2000" dirty="0"/>
                    </a:p>
                  </a:txBody>
                  <a:tcPr/>
                </a:tc>
                <a:tc>
                  <a:txBody>
                    <a:bodyPr/>
                    <a:lstStyle/>
                    <a:p>
                      <a:pPr algn="ctr"/>
                      <a:r>
                        <a:rPr lang="en-US" altLang="zh-TW" sz="2000" dirty="0"/>
                        <a:t>0.56</a:t>
                      </a:r>
                      <a:endParaRPr lang="zh-TW" altLang="en-US" sz="2000" dirty="0"/>
                    </a:p>
                  </a:txBody>
                  <a:tcPr/>
                </a:tc>
                <a:tc>
                  <a:txBody>
                    <a:bodyPr/>
                    <a:lstStyle/>
                    <a:p>
                      <a:pPr algn="ctr"/>
                      <a:r>
                        <a:rPr lang="en-US" altLang="zh-TW" sz="2000" dirty="0"/>
                        <a:t>0.873</a:t>
                      </a:r>
                      <a:endParaRPr lang="zh-TW" altLang="en-US" sz="2000" dirty="0"/>
                    </a:p>
                  </a:txBody>
                  <a:tcPr/>
                </a:tc>
                <a:tc>
                  <a:txBody>
                    <a:bodyPr/>
                    <a:lstStyle/>
                    <a:p>
                      <a:pPr algn="ctr"/>
                      <a:r>
                        <a:rPr lang="en-US" altLang="zh-TW" sz="2000" dirty="0"/>
                        <a:t>1.12</a:t>
                      </a:r>
                      <a:endParaRPr lang="zh-TW" altLang="en-US" sz="2000" dirty="0"/>
                    </a:p>
                  </a:txBody>
                  <a:tcPr/>
                </a:tc>
                <a:tc>
                  <a:txBody>
                    <a:bodyPr/>
                    <a:lstStyle/>
                    <a:p>
                      <a:pPr algn="ctr"/>
                      <a:r>
                        <a:rPr lang="en-US" altLang="zh-TW" sz="2000" dirty="0"/>
                        <a:t>2.26</a:t>
                      </a:r>
                      <a:endParaRPr lang="zh-TW" altLang="en-US" sz="2000" dirty="0"/>
                    </a:p>
                  </a:txBody>
                  <a:tcPr/>
                </a:tc>
                <a:extLst>
                  <a:ext uri="{0D108BD9-81ED-4DB2-BD59-A6C34878D82A}">
                    <a16:rowId xmlns:a16="http://schemas.microsoft.com/office/drawing/2014/main" val="4042393968"/>
                  </a:ext>
                </a:extLst>
              </a:tr>
              <a:tr h="370840">
                <a:tc>
                  <a:txBody>
                    <a:bodyPr/>
                    <a:lstStyle/>
                    <a:p>
                      <a:pPr algn="ctr"/>
                      <a:r>
                        <a:rPr lang="en-US" altLang="zh-TW" sz="2000" dirty="0"/>
                        <a:t>Arima</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0.40</a:t>
                      </a:r>
                      <a:endParaRPr lang="zh-TW" altLang="en-US" sz="2000" dirty="0"/>
                    </a:p>
                  </a:txBody>
                  <a:tcPr/>
                </a:tc>
                <a:tc>
                  <a:txBody>
                    <a:bodyPr/>
                    <a:lstStyle/>
                    <a:p>
                      <a:pPr algn="ctr"/>
                      <a:r>
                        <a:rPr lang="en-US" altLang="zh-TW" sz="2000" dirty="0"/>
                        <a:t>1.81</a:t>
                      </a:r>
                      <a:endParaRPr lang="zh-TW" altLang="en-US" sz="2000" dirty="0"/>
                    </a:p>
                  </a:txBody>
                  <a:tcPr/>
                </a:tc>
                <a:tc>
                  <a:txBody>
                    <a:bodyPr/>
                    <a:lstStyle/>
                    <a:p>
                      <a:pPr algn="ctr"/>
                      <a:r>
                        <a:rPr lang="en-US" altLang="zh-TW" sz="2000" dirty="0"/>
                        <a:t>4.11</a:t>
                      </a:r>
                      <a:endParaRPr lang="zh-TW" altLang="en-US" sz="2000" dirty="0"/>
                    </a:p>
                  </a:txBody>
                  <a:tcPr/>
                </a:tc>
                <a:extLst>
                  <a:ext uri="{0D108BD9-81ED-4DB2-BD59-A6C34878D82A}">
                    <a16:rowId xmlns:a16="http://schemas.microsoft.com/office/drawing/2014/main" val="2636514768"/>
                  </a:ext>
                </a:extLst>
              </a:tr>
            </a:tbl>
          </a:graphicData>
        </a:graphic>
      </p:graphicFrame>
      <p:sp>
        <p:nvSpPr>
          <p:cNvPr id="7" name="矩形 6">
            <a:extLst>
              <a:ext uri="{FF2B5EF4-FFF2-40B4-BE49-F238E27FC236}">
                <a16:creationId xmlns:a16="http://schemas.microsoft.com/office/drawing/2014/main" id="{56350FE7-7A72-EC46-D0DD-42F15465FFDF}"/>
              </a:ext>
            </a:extLst>
          </p:cNvPr>
          <p:cNvSpPr/>
          <p:nvPr/>
        </p:nvSpPr>
        <p:spPr>
          <a:xfrm>
            <a:off x="838200" y="1506022"/>
            <a:ext cx="7772400" cy="369332"/>
          </a:xfrm>
          <a:prstGeom prst="rect">
            <a:avLst/>
          </a:prstGeom>
        </p:spPr>
        <p:txBody>
          <a:bodyPr wrap="square">
            <a:spAutoFit/>
          </a:bodyPr>
          <a:lstStyle/>
          <a:p>
            <a:r>
              <a:rPr kumimoji="1" lang="zh-TW" altLang="en-US" dirty="0"/>
              <a:t>當</a:t>
            </a:r>
            <a:r>
              <a:rPr kumimoji="1" lang="en-US" altLang="zh-TW" dirty="0"/>
              <a:t>time lag=1~30</a:t>
            </a:r>
            <a:r>
              <a:rPr kumimoji="1" lang="zh-TW" altLang="en-US" dirty="0"/>
              <a:t>，預測各種模型的</a:t>
            </a:r>
            <a:r>
              <a:rPr kumimoji="1" lang="en-US" altLang="zh-TW" dirty="0"/>
              <a:t>MAPE(%)</a:t>
            </a:r>
            <a:r>
              <a:rPr kumimoji="1" lang="zh-TW" altLang="en-US" dirty="0"/>
              <a:t> ，</a:t>
            </a:r>
            <a:r>
              <a:rPr kumimoji="1" lang="en-US" altLang="zh-TW" dirty="0"/>
              <a:t>t</a:t>
            </a:r>
            <a:r>
              <a:rPr kumimoji="1" lang="zh-TW" altLang="en-US" dirty="0"/>
              <a:t>為往後預測多久時間</a:t>
            </a:r>
            <a:r>
              <a:rPr kumimoji="1" lang="en-US" altLang="zh-TW" dirty="0"/>
              <a:t>(min)</a:t>
            </a:r>
            <a:endParaRPr kumimoji="1" lang="zh-TW" altLang="en-US" dirty="0"/>
          </a:p>
        </p:txBody>
      </p:sp>
      <p:sp>
        <p:nvSpPr>
          <p:cNvPr id="8" name="矩形 7">
            <a:extLst>
              <a:ext uri="{FF2B5EF4-FFF2-40B4-BE49-F238E27FC236}">
                <a16:creationId xmlns:a16="http://schemas.microsoft.com/office/drawing/2014/main" id="{299BF8D6-DD5B-0B41-D652-D7A07A3F6B55}"/>
              </a:ext>
            </a:extLst>
          </p:cNvPr>
          <p:cNvSpPr/>
          <p:nvPr/>
        </p:nvSpPr>
        <p:spPr>
          <a:xfrm>
            <a:off x="838200" y="6166365"/>
            <a:ext cx="9387625" cy="369332"/>
          </a:xfrm>
          <a:prstGeom prst="rect">
            <a:avLst/>
          </a:prstGeom>
        </p:spPr>
        <p:txBody>
          <a:bodyPr wrap="square">
            <a:spAutoFit/>
          </a:bodyPr>
          <a:lstStyle/>
          <a:p>
            <a:endParaRPr kumimoji="1" lang="zh-TW" altLang="en-US" dirty="0"/>
          </a:p>
        </p:txBody>
      </p:sp>
    </p:spTree>
    <p:extLst>
      <p:ext uri="{BB962C8B-B14F-4D97-AF65-F5344CB8AC3E}">
        <p14:creationId xmlns:p14="http://schemas.microsoft.com/office/powerpoint/2010/main" val="2318721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8" name="矩形 7">
            <a:extLst>
              <a:ext uri="{FF2B5EF4-FFF2-40B4-BE49-F238E27FC236}">
                <a16:creationId xmlns:a16="http://schemas.microsoft.com/office/drawing/2014/main" id="{299BF8D6-DD5B-0B41-D652-D7A07A3F6B55}"/>
              </a:ext>
            </a:extLst>
          </p:cNvPr>
          <p:cNvSpPr/>
          <p:nvPr/>
        </p:nvSpPr>
        <p:spPr>
          <a:xfrm>
            <a:off x="838200" y="6166365"/>
            <a:ext cx="9387625" cy="369332"/>
          </a:xfrm>
          <a:prstGeom prst="rect">
            <a:avLst/>
          </a:prstGeom>
        </p:spPr>
        <p:txBody>
          <a:bodyPr wrap="square">
            <a:spAutoFit/>
          </a:bodyPr>
          <a:lstStyle/>
          <a:p>
            <a:endParaRPr kumimoji="1" lang="zh-TW" altLang="en-US" dirty="0"/>
          </a:p>
        </p:txBody>
      </p:sp>
      <p:sp>
        <p:nvSpPr>
          <p:cNvPr id="6" name="內容版面配置區 2">
            <a:extLst>
              <a:ext uri="{FF2B5EF4-FFF2-40B4-BE49-F238E27FC236}">
                <a16:creationId xmlns:a16="http://schemas.microsoft.com/office/drawing/2014/main" id="{CEFABAAE-22A9-A69F-1A8C-1EF03EF90BEB}"/>
              </a:ext>
            </a:extLst>
          </p:cNvPr>
          <p:cNvSpPr>
            <a:spLocks noGrp="1"/>
          </p:cNvSpPr>
          <p:nvPr>
            <p:ph idx="1"/>
          </p:nvPr>
        </p:nvSpPr>
        <p:spPr>
          <a:xfrm>
            <a:off x="838200" y="1516341"/>
            <a:ext cx="10515600" cy="5341659"/>
          </a:xfrm>
        </p:spPr>
        <p:txBody>
          <a:bodyPr>
            <a:normAutofit/>
          </a:bodyPr>
          <a:lstStyle/>
          <a:p>
            <a:r>
              <a:rPr kumimoji="1" lang="zh-TW" altLang="en-US" dirty="0"/>
              <a:t>由以上表格我們發現</a:t>
            </a:r>
            <a:r>
              <a:rPr kumimoji="1" lang="en-US" altLang="zh-TW" dirty="0"/>
              <a:t> time lag </a:t>
            </a:r>
            <a:r>
              <a:rPr kumimoji="1" lang="zh-TW" altLang="en-US" dirty="0"/>
              <a:t>並非取越多越好，而是選擇適當大小即可</a:t>
            </a:r>
            <a:endParaRPr kumimoji="1" lang="en-US" altLang="zh-TW" dirty="0"/>
          </a:p>
          <a:p>
            <a:r>
              <a:rPr kumimoji="1" lang="en-US" altLang="zh-TW" dirty="0"/>
              <a:t>local model </a:t>
            </a:r>
            <a:r>
              <a:rPr kumimoji="1" lang="zh-TW" altLang="en-US" dirty="0"/>
              <a:t>並不一定好，在</a:t>
            </a:r>
            <a:r>
              <a:rPr kumimoji="1" lang="en-US" altLang="zh-TW" dirty="0"/>
              <a:t>Random Forest</a:t>
            </a:r>
            <a:r>
              <a:rPr kumimoji="1" lang="zh-TW" altLang="en-US" dirty="0"/>
              <a:t>時反而沒有取</a:t>
            </a:r>
            <a:r>
              <a:rPr kumimoji="1" lang="en-US" altLang="zh-TW" dirty="0"/>
              <a:t>Local model</a:t>
            </a:r>
            <a:r>
              <a:rPr kumimoji="1" lang="zh-TW" altLang="en-US" dirty="0"/>
              <a:t>的模型較為正確</a:t>
            </a:r>
            <a:endParaRPr kumimoji="1" lang="en-US" altLang="zh-TW" dirty="0"/>
          </a:p>
          <a:p>
            <a:r>
              <a:rPr kumimoji="1" lang="zh-TW" altLang="en-US" dirty="0"/>
              <a:t>由時間序列圖我們發現，</a:t>
            </a:r>
            <a:r>
              <a:rPr kumimoji="1" lang="en-US" altLang="zh-TW" dirty="0"/>
              <a:t>tree</a:t>
            </a:r>
            <a:r>
              <a:rPr kumimoji="1" lang="zh-TW" altLang="en-US" dirty="0"/>
              <a:t>非常不穩定，可能是 </a:t>
            </a:r>
            <a:r>
              <a:rPr kumimoji="1" lang="en-US" altLang="zh-TW" dirty="0"/>
              <a:t>prune</a:t>
            </a:r>
            <a:r>
              <a:rPr kumimoji="1" lang="zh-TW" altLang="en-US" dirty="0"/>
              <a:t> 的方法沒有很好，之後可能要修正</a:t>
            </a:r>
            <a:endParaRPr kumimoji="1" lang="en-US" altLang="zh-TW" dirty="0"/>
          </a:p>
          <a:p>
            <a:r>
              <a:rPr kumimoji="1" lang="zh-TW" altLang="en-US" dirty="0"/>
              <a:t>短時間估計（</a:t>
            </a:r>
            <a:r>
              <a:rPr kumimoji="1" lang="en-US" altLang="zh-TW" dirty="0"/>
              <a:t>10 min</a:t>
            </a:r>
            <a:r>
              <a:rPr kumimoji="1" lang="zh-TW" altLang="en-US" dirty="0"/>
              <a:t>內）除</a:t>
            </a:r>
            <a:r>
              <a:rPr kumimoji="1" lang="en-US" altLang="zh-TW" dirty="0"/>
              <a:t>Forward</a:t>
            </a:r>
            <a:r>
              <a:rPr kumimoji="1" lang="zh-TW" altLang="en-US" dirty="0"/>
              <a:t>比</a:t>
            </a:r>
            <a:r>
              <a:rPr kumimoji="1" lang="en-US" altLang="zh-TW" dirty="0"/>
              <a:t>Arima</a:t>
            </a:r>
            <a:r>
              <a:rPr kumimoji="1" lang="zh-TW" altLang="en-US" dirty="0"/>
              <a:t>來得準確外，其餘皆比</a:t>
            </a:r>
            <a:r>
              <a:rPr kumimoji="1" lang="en-US" altLang="zh-TW" dirty="0"/>
              <a:t>ARIMA</a:t>
            </a:r>
            <a:r>
              <a:rPr kumimoji="1" lang="zh-TW" altLang="en-US" dirty="0"/>
              <a:t>差，在這時間中</a:t>
            </a:r>
            <a:endParaRPr kumimoji="1" lang="en-US" altLang="zh-TW" dirty="0"/>
          </a:p>
          <a:p>
            <a:r>
              <a:rPr kumimoji="1" lang="en-US" altLang="zh-TW" dirty="0"/>
              <a:t>Forward </a:t>
            </a:r>
            <a:r>
              <a:rPr kumimoji="1" lang="zh-TW" altLang="en-US" dirty="0"/>
              <a:t>是簡單的方法，但在這次預測中，卻比其他方法來的準確</a:t>
            </a:r>
            <a:endParaRPr kumimoji="1" lang="en-US" altLang="zh-TW" dirty="0"/>
          </a:p>
          <a:p>
            <a:r>
              <a:rPr kumimoji="1" lang="zh-TW" altLang="en-US" dirty="0"/>
              <a:t>由於此筆資料</a:t>
            </a:r>
            <a:r>
              <a:rPr kumimoji="1" lang="en-US" altLang="zh-TW" dirty="0"/>
              <a:t>Holder2_V0</a:t>
            </a:r>
            <a:r>
              <a:rPr kumimoji="1" lang="zh-TW" altLang="en-US" dirty="0"/>
              <a:t>變化較為穩定，所以嘗試看看另一筆資料進行預測</a:t>
            </a:r>
            <a:endParaRPr kumimoji="1" lang="en-US" altLang="zh-TW" dirty="0"/>
          </a:p>
          <a:p>
            <a:endParaRPr kumimoji="1" lang="en-US" altLang="zh-TW" dirty="0"/>
          </a:p>
          <a:p>
            <a:endParaRPr kumimoji="1" lang="en-US" altLang="zh-TW" dirty="0"/>
          </a:p>
        </p:txBody>
      </p:sp>
    </p:spTree>
    <p:extLst>
      <p:ext uri="{BB962C8B-B14F-4D97-AF65-F5344CB8AC3E}">
        <p14:creationId xmlns:p14="http://schemas.microsoft.com/office/powerpoint/2010/main" val="2278908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DDF41B35-B658-429A-9BFC-03344AD38FFC}"/>
              </a:ext>
            </a:extLst>
          </p:cNvPr>
          <p:cNvSpPr txBox="1"/>
          <p:nvPr/>
        </p:nvSpPr>
        <p:spPr>
          <a:xfrm>
            <a:off x="748740" y="1071200"/>
            <a:ext cx="10706659" cy="400110"/>
          </a:xfrm>
          <a:prstGeom prst="rect">
            <a:avLst/>
          </a:prstGeom>
          <a:noFill/>
        </p:spPr>
        <p:txBody>
          <a:bodyPr wrap="square">
            <a:sp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研究者發現若採用上述方法尋找相似的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，會造成某一區段重複被採樣多次的問題產生。</a:t>
            </a:r>
            <a:endParaRPr lang="en-US" altLang="zh-TW" sz="20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Pattern</a:t>
            </a:r>
            <a:r>
              <a:rPr lang="zh-TW" altLang="en-US" sz="3200" b="1" dirty="0">
                <a:latin typeface="微軟正黑體" panose="020B0604030504040204" pitchFamily="34" charset="-120"/>
                <a:ea typeface="微軟正黑體" panose="020B0604030504040204" pitchFamily="34" charset="-120"/>
              </a:rPr>
              <a:t>重疊率過高</a:t>
            </a:r>
          </a:p>
        </p:txBody>
      </p:sp>
      <p:grpSp>
        <p:nvGrpSpPr>
          <p:cNvPr id="8" name="群組 7">
            <a:extLst>
              <a:ext uri="{FF2B5EF4-FFF2-40B4-BE49-F238E27FC236}">
                <a16:creationId xmlns:a16="http://schemas.microsoft.com/office/drawing/2014/main" id="{4D26DF30-6574-4584-8560-B7AD4C2C3EE5}"/>
              </a:ext>
            </a:extLst>
          </p:cNvPr>
          <p:cNvGrpSpPr/>
          <p:nvPr/>
        </p:nvGrpSpPr>
        <p:grpSpPr>
          <a:xfrm>
            <a:off x="5321301" y="1621203"/>
            <a:ext cx="6134098" cy="3778653"/>
            <a:chOff x="2999943" y="1779086"/>
            <a:chExt cx="6192114" cy="3720014"/>
          </a:xfrm>
        </p:grpSpPr>
        <p:pic>
          <p:nvPicPr>
            <p:cNvPr id="3" name="圖片 2">
              <a:extLst>
                <a:ext uri="{FF2B5EF4-FFF2-40B4-BE49-F238E27FC236}">
                  <a16:creationId xmlns:a16="http://schemas.microsoft.com/office/drawing/2014/main" id="{B0C8EFC0-47FE-4A07-97C1-6392EB9D55BD}"/>
                </a:ext>
              </a:extLst>
            </p:cNvPr>
            <p:cNvPicPr>
              <a:picLocks noChangeAspect="1"/>
            </p:cNvPicPr>
            <p:nvPr/>
          </p:nvPicPr>
          <p:blipFill>
            <a:blip r:embed="rId3"/>
            <a:stretch>
              <a:fillRect/>
            </a:stretch>
          </p:blipFill>
          <p:spPr>
            <a:xfrm>
              <a:off x="2999943" y="1779086"/>
              <a:ext cx="6192114" cy="3720014"/>
            </a:xfrm>
            <a:prstGeom prst="rect">
              <a:avLst/>
            </a:prstGeom>
            <a:ln>
              <a:solidFill>
                <a:schemeClr val="tx1"/>
              </a:solidFill>
            </a:ln>
          </p:spPr>
        </p:pic>
        <p:sp>
          <p:nvSpPr>
            <p:cNvPr id="4" name="矩形 3">
              <a:extLst>
                <a:ext uri="{FF2B5EF4-FFF2-40B4-BE49-F238E27FC236}">
                  <a16:creationId xmlns:a16="http://schemas.microsoft.com/office/drawing/2014/main" id="{15CFAE0D-B8A5-490B-832C-470ADDB4F9EB}"/>
                </a:ext>
              </a:extLst>
            </p:cNvPr>
            <p:cNvSpPr/>
            <p:nvPr/>
          </p:nvSpPr>
          <p:spPr>
            <a:xfrm>
              <a:off x="8210550" y="2622550"/>
              <a:ext cx="215900" cy="546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C77CA9D-E3DA-4778-B31C-834F2FFA9959}"/>
                </a:ext>
              </a:extLst>
            </p:cNvPr>
            <p:cNvSpPr/>
            <p:nvPr/>
          </p:nvSpPr>
          <p:spPr>
            <a:xfrm>
              <a:off x="642620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4624B05-846A-4A00-8BF0-2E013CA868EE}"/>
                </a:ext>
              </a:extLst>
            </p:cNvPr>
            <p:cNvSpPr/>
            <p:nvPr/>
          </p:nvSpPr>
          <p:spPr>
            <a:xfrm>
              <a:off x="5797550" y="2571750"/>
              <a:ext cx="215900" cy="76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5" name="副標題 2">
                <a:extLst>
                  <a:ext uri="{FF2B5EF4-FFF2-40B4-BE49-F238E27FC236}">
                    <a16:creationId xmlns:a16="http://schemas.microsoft.com/office/drawing/2014/main" id="{E712321E-D1F6-4B08-A27C-B5269E9830BF}"/>
                  </a:ext>
                </a:extLst>
              </p:cNvPr>
              <p:cNvSpPr>
                <a:spLocks noGrp="1"/>
              </p:cNvSpPr>
              <p:nvPr>
                <p:ph type="subTitle" idx="1"/>
              </p:nvPr>
            </p:nvSpPr>
            <p:spPr>
              <a:xfrm>
                <a:off x="748740" y="1647882"/>
                <a:ext cx="4382060" cy="475547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如右圖所示，紅框中紅色線段為欲預測的資料（</a:t>
                </a:r>
                <a:r>
                  <a:rPr lang="en-US" altLang="zh-TW" sz="2000" b="0" kern="1200" dirty="0">
                    <a:solidFill>
                      <a:srgbClr val="000000"/>
                    </a:solidFill>
                    <a:effectLst/>
                    <a:ea typeface="微軟正黑體" panose="020B0604030504040204" pitchFamily="34" charset="-120"/>
                  </a:rPr>
                  <a:t> </a:t>
                </a:r>
                <a14:m>
                  <m:oMath xmlns:m="http://schemas.openxmlformats.org/officeDocument/2006/math">
                    <m:sSub>
                      <m:sSubPr>
                        <m:ctrlPr>
                          <a:rPr lang="en-US" altLang="zh-TW" sz="2000" b="0" i="1" kern="1200">
                            <a:solidFill>
                              <a:srgbClr val="000000"/>
                            </a:solidFill>
                            <a:effectLst/>
                            <a:latin typeface="Cambria Math" panose="02040503050406030204" pitchFamily="18" charset="0"/>
                            <a:ea typeface="微軟正黑體" panose="020B0604030504040204" pitchFamily="34" charset="-120"/>
                          </a:rPr>
                        </m:ctrlPr>
                      </m:sSubPr>
                      <m:e>
                        <m:r>
                          <m:rPr>
                            <m:sty m:val="p"/>
                          </m:rPr>
                          <a:rPr lang="en-US" altLang="zh-TW" sz="2000" i="1" kern="1200">
                            <a:solidFill>
                              <a:srgbClr val="000000"/>
                            </a:solidFill>
                            <a:effectLst/>
                            <a:latin typeface="Cambria Math" panose="02040503050406030204" pitchFamily="18" charset="0"/>
                            <a:ea typeface="微軟正黑體" panose="020B0604030504040204" pitchFamily="34" charset="-120"/>
                          </a:rPr>
                          <m:t>Y</m:t>
                        </m:r>
                      </m:e>
                      <m:sub>
                        <m:r>
                          <a:rPr lang="en-US" altLang="zh-TW" sz="2000" b="0" i="1" kern="1200">
                            <a:solidFill>
                              <a:srgbClr val="000000"/>
                            </a:solidFill>
                            <a:effectLst/>
                            <a:latin typeface="Cambria Math" panose="02040503050406030204" pitchFamily="18" charset="0"/>
                            <a:ea typeface="微軟正黑體" panose="020B0604030504040204" pitchFamily="34" charset="-120"/>
                          </a:rPr>
                          <m:t>𝑡</m:t>
                        </m:r>
                      </m:sub>
                    </m:sSub>
                    <m:r>
                      <a:rPr lang="en-US" altLang="zh-TW" sz="2000" b="0" i="1" kern="1200">
                        <a:solidFill>
                          <a:srgbClr val="000000"/>
                        </a:solidFill>
                        <a:effectLst/>
                        <a:latin typeface="Cambria Math" panose="02040503050406030204" pitchFamily="18" charset="0"/>
                        <a:ea typeface="微軟正黑體" panose="020B0604030504040204" pitchFamily="34" charset="-120"/>
                      </a:rPr>
                      <m:t> </m:t>
                    </m:r>
                  </m:oMath>
                </a14:m>
                <a:r>
                  <a:rPr lang="zh-TW" altLang="en-US" sz="2000" dirty="0">
                    <a:latin typeface="微軟正黑體" panose="020B0604030504040204" pitchFamily="34" charset="-120"/>
                    <a:ea typeface="微軟正黑體" panose="020B0604030504040204" pitchFamily="34" charset="-120"/>
                  </a:rPr>
                  <a:t>或距離公式中的</a:t>
                </a:r>
                <a:r>
                  <a:rPr lang="en-US" altLang="zh-TW" sz="2000" dirty="0">
                    <a:latin typeface="微軟正黑體" panose="020B0604030504040204" pitchFamily="34" charset="-120"/>
                    <a:ea typeface="微軟正黑體" panose="020B0604030504040204" pitchFamily="34" charset="-120"/>
                  </a:rPr>
                  <a:t>Pt</a:t>
                </a:r>
                <a:r>
                  <a:rPr lang="zh-TW" altLang="en-US" sz="2000" dirty="0">
                    <a:latin typeface="微軟正黑體" panose="020B0604030504040204" pitchFamily="34" charset="-120"/>
                    <a:ea typeface="微軟正黑體" panose="020B0604030504040204" pitchFamily="34" charset="-120"/>
                  </a:rPr>
                  <a:t>）。橘色框中綠色線段為</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挑出的資料集所包含的時段，黑色的菱形為某一相似片段最末點。而當</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值越小時，重複採樣的情況就越容易發生。</a:t>
                </a: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因為某一個時段有被重複採樣的問題，作者引入「門檻值」的概念以處理此問題。門檻值的做法為：當</a:t>
                </a:r>
                <a:r>
                  <a:rPr lang="en-US" altLang="zh-TW" sz="2000" dirty="0" err="1">
                    <a:latin typeface="微軟正黑體" panose="020B0604030504040204" pitchFamily="34" charset="-120"/>
                    <a:ea typeface="微軟正黑體" panose="020B0604030504040204" pitchFamily="34" charset="-120"/>
                  </a:rPr>
                  <a:t>kNN</a:t>
                </a:r>
                <a:r>
                  <a:rPr lang="zh-TW" altLang="en-US" sz="2000" dirty="0">
                    <a:latin typeface="微軟正黑體" panose="020B0604030504040204" pitchFamily="34" charset="-120"/>
                    <a:ea typeface="微軟正黑體" panose="020B0604030504040204" pitchFamily="34" charset="-120"/>
                  </a:rPr>
                  <a:t>找出某相似</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後，將比對此</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與之前已加入訓練集的資料之重疊度，若重疊度高於門檻值則跳過此資料。</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（右下圖）</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zh-TW" altLang="en-US" sz="2000" dirty="0">
                  <a:latin typeface="微軟正黑體" panose="020B0604030504040204" pitchFamily="34" charset="-120"/>
                  <a:ea typeface="微軟正黑體" panose="020B0604030504040204" pitchFamily="34" charset="-120"/>
                </a:endParaRPr>
              </a:p>
            </p:txBody>
          </p:sp>
        </mc:Choice>
        <mc:Fallback xmlns="">
          <p:sp>
            <p:nvSpPr>
              <p:cNvPr id="25" name="副標題 2">
                <a:extLst>
                  <a:ext uri="{FF2B5EF4-FFF2-40B4-BE49-F238E27FC236}">
                    <a16:creationId xmlns:a16="http://schemas.microsoft.com/office/drawing/2014/main" id="{E712321E-D1F6-4B08-A27C-B5269E9830BF}"/>
                  </a:ext>
                </a:extLst>
              </p:cNvPr>
              <p:cNvSpPr>
                <a:spLocks noGrp="1" noRot="1" noChangeAspect="1" noMove="1" noResize="1" noEditPoints="1" noAdjustHandles="1" noChangeArrowheads="1" noChangeShapeType="1" noTextEdit="1"/>
              </p:cNvSpPr>
              <p:nvPr>
                <p:ph type="subTitle" idx="1"/>
              </p:nvPr>
            </p:nvSpPr>
            <p:spPr>
              <a:xfrm>
                <a:off x="748740" y="1647882"/>
                <a:ext cx="4382060" cy="4755476"/>
              </a:xfrm>
              <a:blipFill>
                <a:blip r:embed="rId4"/>
                <a:stretch>
                  <a:fillRect l="-1530" t="-641" r="-4033" b="-2051"/>
                </a:stretch>
              </a:blipFill>
            </p:spPr>
            <p:txBody>
              <a:bodyPr/>
              <a:lstStyle/>
              <a:p>
                <a:r>
                  <a:rPr lang="zh-TW" altLang="en-US">
                    <a:noFill/>
                  </a:rPr>
                  <a:t> </a:t>
                </a:r>
              </a:p>
            </p:txBody>
          </p:sp>
        </mc:Fallback>
      </mc:AlternateContent>
      <p:grpSp>
        <p:nvGrpSpPr>
          <p:cNvPr id="37" name="群組 36">
            <a:extLst>
              <a:ext uri="{FF2B5EF4-FFF2-40B4-BE49-F238E27FC236}">
                <a16:creationId xmlns:a16="http://schemas.microsoft.com/office/drawing/2014/main" id="{1AEED9AF-7022-4502-96BD-C056467A9A25}"/>
              </a:ext>
            </a:extLst>
          </p:cNvPr>
          <p:cNvGrpSpPr/>
          <p:nvPr/>
        </p:nvGrpSpPr>
        <p:grpSpPr>
          <a:xfrm>
            <a:off x="6083861" y="5651002"/>
            <a:ext cx="5359399" cy="1108026"/>
            <a:chOff x="6096000" y="5549900"/>
            <a:chExt cx="5359399" cy="1108026"/>
          </a:xfrm>
        </p:grpSpPr>
        <p:sp>
          <p:nvSpPr>
            <p:cNvPr id="11" name="文字方塊 10">
              <a:extLst>
                <a:ext uri="{FF2B5EF4-FFF2-40B4-BE49-F238E27FC236}">
                  <a16:creationId xmlns:a16="http://schemas.microsoft.com/office/drawing/2014/main" id="{E7BA571A-7FE0-427A-A403-B60CB146C21C}"/>
                </a:ext>
              </a:extLst>
            </p:cNvPr>
            <p:cNvSpPr txBox="1"/>
            <p:nvPr/>
          </p:nvSpPr>
          <p:spPr>
            <a:xfrm>
              <a:off x="10093274" y="5649027"/>
              <a:ext cx="120738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BE928094-4691-4937-B93A-9C94BFCF81C2}"/>
                </a:ext>
              </a:extLst>
            </p:cNvPr>
            <p:cNvSpPr txBox="1"/>
            <p:nvPr/>
          </p:nvSpPr>
          <p:spPr>
            <a:xfrm>
              <a:off x="8823274" y="5956804"/>
              <a:ext cx="1192955"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訓練集資料</a:t>
              </a:r>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892FF775-ACF4-482D-A90A-E149A505FD12}"/>
                </a:ext>
              </a:extLst>
            </p:cNvPr>
            <p:cNvSpPr txBox="1"/>
            <p:nvPr/>
          </p:nvSpPr>
          <p:spPr>
            <a:xfrm>
              <a:off x="7137022" y="6350149"/>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重疊比率高過門檻值則跳過</a:t>
              </a:r>
            </a:p>
          </p:txBody>
        </p:sp>
        <p:cxnSp>
          <p:nvCxnSpPr>
            <p:cNvPr id="10" name="直線接點 9">
              <a:extLst>
                <a:ext uri="{FF2B5EF4-FFF2-40B4-BE49-F238E27FC236}">
                  <a16:creationId xmlns:a16="http://schemas.microsoft.com/office/drawing/2014/main" id="{6B241300-87E8-49F6-BC54-460A9DFF7C00}"/>
                </a:ext>
              </a:extLst>
            </p:cNvPr>
            <p:cNvCxnSpPr/>
            <p:nvPr/>
          </p:nvCxnSpPr>
          <p:spPr>
            <a:xfrm>
              <a:off x="7712024" y="58029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D6583166-8EF0-4FDD-A333-ED2D22BE9532}"/>
                </a:ext>
              </a:extLst>
            </p:cNvPr>
            <p:cNvCxnSpPr/>
            <p:nvPr/>
          </p:nvCxnSpPr>
          <p:spPr>
            <a:xfrm>
              <a:off x="6537274" y="6107716"/>
              <a:ext cx="22225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E8629AD-D1C8-40FA-A1D5-39DAF1777682}"/>
                </a:ext>
              </a:extLst>
            </p:cNvPr>
            <p:cNvSpPr/>
            <p:nvPr/>
          </p:nvSpPr>
          <p:spPr>
            <a:xfrm>
              <a:off x="6096000" y="5549900"/>
              <a:ext cx="5359399" cy="11080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0B466723-BCED-4998-8875-F89BD2D7040A}"/>
                </a:ext>
              </a:extLst>
            </p:cNvPr>
            <p:cNvSpPr/>
            <p:nvPr/>
          </p:nvSpPr>
          <p:spPr>
            <a:xfrm>
              <a:off x="7591796" y="5661943"/>
              <a:ext cx="1245023" cy="554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8C50F1E3-547F-EFBF-70B9-AD9519905E9D}"/>
              </a:ext>
            </a:extLst>
          </p:cNvPr>
          <p:cNvSpPr>
            <a:spLocks noGrp="1"/>
          </p:cNvSpPr>
          <p:nvPr>
            <p:ph type="sldNum" sz="quarter" idx="12"/>
          </p:nvPr>
        </p:nvSpPr>
        <p:spPr/>
        <p:txBody>
          <a:bodyPr/>
          <a:lstStyle/>
          <a:p>
            <a:fld id="{C3836E5B-D4B7-FA44-A0C9-2630295C2636}" type="slidenum">
              <a:rPr kumimoji="1" lang="zh-TW" altLang="en-US" smtClean="0"/>
              <a:t>19</a:t>
            </a:fld>
            <a:endParaRPr kumimoji="1" lang="zh-TW" altLang="en-US"/>
          </a:p>
        </p:txBody>
      </p:sp>
    </p:spTree>
    <p:extLst>
      <p:ext uri="{BB962C8B-B14F-4D97-AF65-F5344CB8AC3E}">
        <p14:creationId xmlns:p14="http://schemas.microsoft.com/office/powerpoint/2010/main" val="4103933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3" name="內容版面配置區 2">
            <a:extLst>
              <a:ext uri="{FF2B5EF4-FFF2-40B4-BE49-F238E27FC236}">
                <a16:creationId xmlns:a16="http://schemas.microsoft.com/office/drawing/2014/main" id="{CE78BD66-C599-B507-6C32-345651D0FFEC}"/>
              </a:ext>
            </a:extLst>
          </p:cNvPr>
          <p:cNvSpPr>
            <a:spLocks noGrp="1"/>
          </p:cNvSpPr>
          <p:nvPr>
            <p:ph idx="1"/>
          </p:nvPr>
        </p:nvSpPr>
        <p:spPr/>
        <p:txBody>
          <a:bodyPr/>
          <a:lstStyle/>
          <a:p>
            <a:r>
              <a:rPr kumimoji="1" lang="zh-TW" altLang="en-US" dirty="0"/>
              <a:t>從</a:t>
            </a:r>
            <a:r>
              <a:rPr kumimoji="1" lang="en-US" altLang="zh-TW" dirty="0"/>
              <a:t>12/08 4:32</a:t>
            </a:r>
            <a:r>
              <a:rPr kumimoji="1" lang="zh-TW" altLang="en-US" dirty="0"/>
              <a:t>開始預測未來</a:t>
            </a:r>
            <a:r>
              <a:rPr kumimoji="1" lang="en-US" altLang="zh-TW" dirty="0"/>
              <a:t>100</a:t>
            </a:r>
            <a:r>
              <a:rPr kumimoji="1" lang="zh-TW" altLang="en-US" dirty="0"/>
              <a:t>分鐘後的</a:t>
            </a:r>
            <a:r>
              <a:rPr kumimoji="1" lang="en-US" altLang="zh-TW" dirty="0"/>
              <a:t>Holder2_V0</a:t>
            </a:r>
            <a:r>
              <a:rPr kumimoji="1" lang="zh-TW" altLang="en-US" dirty="0"/>
              <a:t>資料。</a:t>
            </a:r>
            <a:endParaRPr kumimoji="1" lang="en-US" altLang="zh-TW" dirty="0"/>
          </a:p>
          <a:p>
            <a:r>
              <a:rPr kumimoji="1" lang="zh-TW" altLang="en-US" dirty="0"/>
              <a:t>使用方法：</a:t>
            </a:r>
            <a:r>
              <a:rPr kumimoji="1" lang="en-US" altLang="zh-TW" dirty="0"/>
              <a:t>Lasso</a:t>
            </a:r>
            <a:r>
              <a:rPr kumimoji="1" lang="zh-TW" altLang="en-US" dirty="0"/>
              <a:t>、</a:t>
            </a:r>
            <a:r>
              <a:rPr kumimoji="1" lang="en-US" altLang="zh-TW" dirty="0"/>
              <a:t>Forward selection</a:t>
            </a:r>
            <a:r>
              <a:rPr kumimoji="1" lang="zh-TW" altLang="en-US" dirty="0"/>
              <a:t>、</a:t>
            </a:r>
            <a:r>
              <a:rPr kumimoji="1" lang="en-US" altLang="zh-TW" dirty="0"/>
              <a:t>Tree</a:t>
            </a:r>
            <a:r>
              <a:rPr kumimoji="1" lang="zh-TW" altLang="en-US" dirty="0"/>
              <a:t>、</a:t>
            </a:r>
            <a:r>
              <a:rPr kumimoji="1" lang="en-US" altLang="zh-TW" dirty="0"/>
              <a:t>Random Forest</a:t>
            </a:r>
          </a:p>
          <a:p>
            <a:r>
              <a:rPr kumimoji="1" lang="en-US" altLang="zh-TW" dirty="0"/>
              <a:t>Local model </a:t>
            </a:r>
            <a:r>
              <a:rPr kumimoji="1" lang="zh-TW" altLang="en-US" dirty="0"/>
              <a:t>的建立：</a:t>
            </a:r>
            <a:endParaRPr kumimoji="1" lang="en-US" altLang="zh-TW" dirty="0"/>
          </a:p>
          <a:p>
            <a:pPr marL="457200" lvl="1" indent="0">
              <a:buNone/>
            </a:pPr>
            <a:r>
              <a:rPr kumimoji="1" lang="zh-TW" altLang="en-US" dirty="0"/>
              <a:t>找到過去相似的</a:t>
            </a:r>
            <a:r>
              <a:rPr kumimoji="1" lang="en-US" altLang="zh-TW" dirty="0"/>
              <a:t>500</a:t>
            </a:r>
            <a:r>
              <a:rPr kumimoji="1" lang="zh-TW" altLang="en-US" dirty="0"/>
              <a:t>個時間片段，用來預測模型。</a:t>
            </a:r>
            <a:endParaRPr kumimoji="1" lang="en-US" altLang="zh-TW" dirty="0"/>
          </a:p>
          <a:p>
            <a:r>
              <a:rPr kumimoji="1" lang="zh-TW" altLang="en-US" dirty="0"/>
              <a:t>沒有使用</a:t>
            </a:r>
            <a:r>
              <a:rPr kumimoji="1" lang="en-US" altLang="zh-TW" dirty="0"/>
              <a:t>Local model </a:t>
            </a:r>
            <a:r>
              <a:rPr kumimoji="1" lang="zh-TW" altLang="en-US" dirty="0"/>
              <a:t>則投入預測時間前兩天的資料。</a:t>
            </a:r>
            <a:endParaRPr kumimoji="1" lang="en-US" altLang="zh-TW" dirty="0"/>
          </a:p>
          <a:p>
            <a:r>
              <a:rPr kumimoji="1" lang="zh-TW" altLang="en-US" dirty="0"/>
              <a:t>變數</a:t>
            </a:r>
            <a:r>
              <a:rPr kumimoji="1" lang="en-US" altLang="zh-TW" dirty="0"/>
              <a:t>time lag</a:t>
            </a:r>
            <a:r>
              <a:rPr kumimoji="1" lang="zh-TW" altLang="en-US" dirty="0"/>
              <a:t>：</a:t>
            </a:r>
            <a:r>
              <a:rPr kumimoji="1" lang="en-US" altLang="zh-TW" dirty="0"/>
              <a:t>1~10 </a:t>
            </a:r>
          </a:p>
          <a:p>
            <a:r>
              <a:rPr kumimoji="1" lang="zh-TW" altLang="en-US" dirty="0"/>
              <a:t>把預測結果以及與</a:t>
            </a:r>
            <a:r>
              <a:rPr kumimoji="1" lang="en-US" altLang="zh-TW" dirty="0"/>
              <a:t>Arima</a:t>
            </a:r>
            <a:r>
              <a:rPr kumimoji="1" lang="zh-TW" altLang="en-US" dirty="0"/>
              <a:t>預測數值畫在同一張圖上進行比較。</a:t>
            </a:r>
            <a:endParaRPr kumimoji="1" lang="en-US" altLang="zh-TW" dirty="0"/>
          </a:p>
        </p:txBody>
      </p:sp>
    </p:spTree>
    <p:extLst>
      <p:ext uri="{BB962C8B-B14F-4D97-AF65-F5344CB8AC3E}">
        <p14:creationId xmlns:p14="http://schemas.microsoft.com/office/powerpoint/2010/main" val="6820034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BB32BF-5320-0E44-5143-90CA93A5E23B}"/>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pic>
        <p:nvPicPr>
          <p:cNvPr id="5" name="圖片 4">
            <a:extLst>
              <a:ext uri="{FF2B5EF4-FFF2-40B4-BE49-F238E27FC236}">
                <a16:creationId xmlns:a16="http://schemas.microsoft.com/office/drawing/2014/main" id="{B8B3F9F9-7425-2660-DD1A-46A333B9F7C8}"/>
              </a:ext>
            </a:extLst>
          </p:cNvPr>
          <p:cNvPicPr>
            <a:picLocks noChangeAspect="1"/>
          </p:cNvPicPr>
          <p:nvPr/>
        </p:nvPicPr>
        <p:blipFill>
          <a:blip r:embed="rId2"/>
          <a:stretch>
            <a:fillRect/>
          </a:stretch>
        </p:blipFill>
        <p:spPr>
          <a:xfrm>
            <a:off x="865841" y="1690688"/>
            <a:ext cx="5230159" cy="3735828"/>
          </a:xfrm>
          <a:prstGeom prst="rect">
            <a:avLst/>
          </a:prstGeom>
        </p:spPr>
      </p:pic>
      <p:pic>
        <p:nvPicPr>
          <p:cNvPr id="7" name="圖片 6">
            <a:extLst>
              <a:ext uri="{FF2B5EF4-FFF2-40B4-BE49-F238E27FC236}">
                <a16:creationId xmlns:a16="http://schemas.microsoft.com/office/drawing/2014/main" id="{953B8E00-D3E0-0D09-C96C-5CF2CE724ED2}"/>
              </a:ext>
            </a:extLst>
          </p:cNvPr>
          <p:cNvPicPr>
            <a:picLocks noChangeAspect="1"/>
          </p:cNvPicPr>
          <p:nvPr/>
        </p:nvPicPr>
        <p:blipFill>
          <a:blip r:embed="rId3"/>
          <a:stretch>
            <a:fillRect/>
          </a:stretch>
        </p:blipFill>
        <p:spPr>
          <a:xfrm>
            <a:off x="6096000" y="1742181"/>
            <a:ext cx="5085977" cy="3632841"/>
          </a:xfrm>
          <a:prstGeom prst="rect">
            <a:avLst/>
          </a:prstGeom>
        </p:spPr>
      </p:pic>
      <p:sp>
        <p:nvSpPr>
          <p:cNvPr id="8" name="文字方塊 7">
            <a:extLst>
              <a:ext uri="{FF2B5EF4-FFF2-40B4-BE49-F238E27FC236}">
                <a16:creationId xmlns:a16="http://schemas.microsoft.com/office/drawing/2014/main" id="{04C35C51-4B3F-69D7-F61C-31F5FD3DFD32}"/>
              </a:ext>
            </a:extLst>
          </p:cNvPr>
          <p:cNvSpPr txBox="1"/>
          <p:nvPr/>
        </p:nvSpPr>
        <p:spPr>
          <a:xfrm>
            <a:off x="2394771" y="5375022"/>
            <a:ext cx="1576072" cy="369332"/>
          </a:xfrm>
          <a:prstGeom prst="rect">
            <a:avLst/>
          </a:prstGeom>
          <a:noFill/>
        </p:spPr>
        <p:txBody>
          <a:bodyPr wrap="none" rtlCol="0">
            <a:spAutoFit/>
          </a:bodyPr>
          <a:lstStyle/>
          <a:p>
            <a:r>
              <a:rPr kumimoji="1" lang="en-US" altLang="zh-TW" dirty="0"/>
              <a:t>time lag 1~10</a:t>
            </a:r>
            <a:endParaRPr kumimoji="1" lang="zh-TW" altLang="en-US" dirty="0"/>
          </a:p>
        </p:txBody>
      </p:sp>
      <p:sp>
        <p:nvSpPr>
          <p:cNvPr id="9" name="文字方塊 8">
            <a:extLst>
              <a:ext uri="{FF2B5EF4-FFF2-40B4-BE49-F238E27FC236}">
                <a16:creationId xmlns:a16="http://schemas.microsoft.com/office/drawing/2014/main" id="{3D93EC9C-1839-4E6A-BDF8-8C715B0DB468}"/>
              </a:ext>
            </a:extLst>
          </p:cNvPr>
          <p:cNvSpPr txBox="1"/>
          <p:nvPr/>
        </p:nvSpPr>
        <p:spPr>
          <a:xfrm>
            <a:off x="7850952" y="5375022"/>
            <a:ext cx="1576072" cy="369332"/>
          </a:xfrm>
          <a:prstGeom prst="rect">
            <a:avLst/>
          </a:prstGeom>
          <a:noFill/>
        </p:spPr>
        <p:txBody>
          <a:bodyPr wrap="none" rtlCol="0">
            <a:spAutoFit/>
          </a:bodyPr>
          <a:lstStyle/>
          <a:p>
            <a:r>
              <a:rPr kumimoji="1" lang="en-US" altLang="zh-TW" dirty="0"/>
              <a:t>time lag 1~10</a:t>
            </a:r>
            <a:endParaRPr kumimoji="1" lang="zh-TW" altLang="en-US" dirty="0"/>
          </a:p>
        </p:txBody>
      </p:sp>
      <p:sp>
        <p:nvSpPr>
          <p:cNvPr id="10" name="文字方塊 9">
            <a:extLst>
              <a:ext uri="{FF2B5EF4-FFF2-40B4-BE49-F238E27FC236}">
                <a16:creationId xmlns:a16="http://schemas.microsoft.com/office/drawing/2014/main" id="{343D7292-697A-0CA7-E3B6-3CB74BFEE5DA}"/>
              </a:ext>
            </a:extLst>
          </p:cNvPr>
          <p:cNvSpPr txBox="1"/>
          <p:nvPr/>
        </p:nvSpPr>
        <p:spPr>
          <a:xfrm>
            <a:off x="1066714" y="1316325"/>
            <a:ext cx="2656114" cy="400110"/>
          </a:xfrm>
          <a:prstGeom prst="rect">
            <a:avLst/>
          </a:prstGeom>
          <a:noFill/>
        </p:spPr>
        <p:txBody>
          <a:bodyPr wrap="square" rtlCol="0">
            <a:spAutoFit/>
          </a:bodyPr>
          <a:lstStyle/>
          <a:p>
            <a:r>
              <a:rPr kumimoji="1" lang="zh-TW" altLang="en-US" sz="2000" dirty="0"/>
              <a:t>使用</a:t>
            </a:r>
            <a:r>
              <a:rPr kumimoji="1" lang="en-US" altLang="zh-TW" sz="2000" dirty="0"/>
              <a:t>Local</a:t>
            </a:r>
            <a:r>
              <a:rPr kumimoji="1" lang="zh-TW" altLang="en-US" sz="2000" dirty="0"/>
              <a:t> </a:t>
            </a:r>
            <a:r>
              <a:rPr kumimoji="1" lang="en-US" altLang="zh-TW" sz="2000" dirty="0"/>
              <a:t>model</a:t>
            </a:r>
            <a:r>
              <a:rPr kumimoji="1" lang="zh-TW" altLang="en-US" sz="2000" dirty="0"/>
              <a:t>預測</a:t>
            </a:r>
          </a:p>
        </p:txBody>
      </p:sp>
      <p:sp>
        <p:nvSpPr>
          <p:cNvPr id="11" name="文字方塊 10">
            <a:extLst>
              <a:ext uri="{FF2B5EF4-FFF2-40B4-BE49-F238E27FC236}">
                <a16:creationId xmlns:a16="http://schemas.microsoft.com/office/drawing/2014/main" id="{463BFF2D-A913-CC1A-E906-7C5DFAB07599}"/>
              </a:ext>
            </a:extLst>
          </p:cNvPr>
          <p:cNvSpPr txBox="1"/>
          <p:nvPr/>
        </p:nvSpPr>
        <p:spPr>
          <a:xfrm>
            <a:off x="6324514" y="1303452"/>
            <a:ext cx="2656114" cy="400110"/>
          </a:xfrm>
          <a:prstGeom prst="rect">
            <a:avLst/>
          </a:prstGeom>
          <a:noFill/>
        </p:spPr>
        <p:txBody>
          <a:bodyPr wrap="square" rtlCol="0">
            <a:spAutoFit/>
          </a:bodyPr>
          <a:lstStyle/>
          <a:p>
            <a:r>
              <a:rPr kumimoji="1" lang="zh-TW" altLang="en-US" sz="2000" dirty="0"/>
              <a:t>使用前兩天資料預測</a:t>
            </a:r>
          </a:p>
        </p:txBody>
      </p:sp>
      <p:sp>
        <p:nvSpPr>
          <p:cNvPr id="12" name="文字方塊 11">
            <a:extLst>
              <a:ext uri="{FF2B5EF4-FFF2-40B4-BE49-F238E27FC236}">
                <a16:creationId xmlns:a16="http://schemas.microsoft.com/office/drawing/2014/main" id="{F2E6DBCE-BD39-5C7B-8F4B-F6D0A6580FE9}"/>
              </a:ext>
            </a:extLst>
          </p:cNvPr>
          <p:cNvSpPr txBox="1"/>
          <p:nvPr/>
        </p:nvSpPr>
        <p:spPr>
          <a:xfrm>
            <a:off x="838200" y="5800879"/>
            <a:ext cx="10829082" cy="1015663"/>
          </a:xfrm>
          <a:prstGeom prst="rect">
            <a:avLst/>
          </a:prstGeom>
          <a:noFill/>
        </p:spPr>
        <p:txBody>
          <a:bodyPr wrap="square" rtlCol="0">
            <a:spAutoFit/>
          </a:bodyPr>
          <a:lstStyle/>
          <a:p>
            <a:r>
              <a:rPr kumimoji="1" lang="zh-TW" altLang="en-US" sz="2000" dirty="0"/>
              <a:t>我們發現左圖使用</a:t>
            </a:r>
            <a:r>
              <a:rPr kumimoji="1" lang="en-US" altLang="zh-TW" sz="2000" dirty="0"/>
              <a:t>local model</a:t>
            </a:r>
            <a:r>
              <a:rPr kumimoji="1" lang="zh-TW" altLang="en-US" sz="2000" dirty="0"/>
              <a:t>進行預測時，</a:t>
            </a:r>
            <a:r>
              <a:rPr kumimoji="1" lang="en-US" altLang="zh-TW" sz="2000" dirty="0"/>
              <a:t>tree</a:t>
            </a:r>
            <a:r>
              <a:rPr kumimoji="1" lang="zh-TW" altLang="en-US" sz="2000" dirty="0"/>
              <a:t>與</a:t>
            </a:r>
            <a:r>
              <a:rPr kumimoji="1" lang="en-US" altLang="zh-TW" sz="2000" dirty="0"/>
              <a:t>random forest</a:t>
            </a:r>
            <a:r>
              <a:rPr kumimoji="1" lang="zh-TW" altLang="en-US" sz="2000" dirty="0"/>
              <a:t>從預測的一開始就偏離真值，由此可知是因為</a:t>
            </a:r>
            <a:r>
              <a:rPr kumimoji="1" lang="en-US" altLang="zh-TW" sz="2000" dirty="0"/>
              <a:t>12/11 11:50</a:t>
            </a:r>
            <a:r>
              <a:rPr kumimoji="1" lang="zh-TW" altLang="en-US" sz="2000" dirty="0"/>
              <a:t>時</a:t>
            </a:r>
            <a:r>
              <a:rPr kumimoji="1" lang="en-US" altLang="zh-TW" sz="2000" dirty="0"/>
              <a:t>Holder2_V0</a:t>
            </a:r>
            <a:r>
              <a:rPr kumimoji="1" lang="zh-TW" altLang="en-US" sz="2000" dirty="0"/>
              <a:t>較為穩定，因此預測才有好的解果，但事實上並不一定準確。</a:t>
            </a:r>
            <a:endParaRPr kumimoji="1" lang="en-US" altLang="zh-TW" sz="2000" dirty="0"/>
          </a:p>
        </p:txBody>
      </p:sp>
    </p:spTree>
    <p:extLst>
      <p:ext uri="{BB962C8B-B14F-4D97-AF65-F5344CB8AC3E}">
        <p14:creationId xmlns:p14="http://schemas.microsoft.com/office/powerpoint/2010/main" val="21166338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graphicFrame>
        <p:nvGraphicFramePr>
          <p:cNvPr id="3" name="表格 6">
            <a:extLst>
              <a:ext uri="{FF2B5EF4-FFF2-40B4-BE49-F238E27FC236}">
                <a16:creationId xmlns:a16="http://schemas.microsoft.com/office/drawing/2014/main" id="{06590504-48F3-9DB1-D5ED-FAD7A1D3EF1D}"/>
              </a:ext>
            </a:extLst>
          </p:cNvPr>
          <p:cNvGraphicFramePr>
            <a:graphicFrameLocks noGrp="1"/>
          </p:cNvGraphicFramePr>
          <p:nvPr/>
        </p:nvGraphicFramePr>
        <p:xfrm>
          <a:off x="2400620" y="1908659"/>
          <a:ext cx="7390759" cy="4268955"/>
        </p:xfrm>
        <a:graphic>
          <a:graphicData uri="http://schemas.openxmlformats.org/drawingml/2006/table">
            <a:tbl>
              <a:tblPr firstRow="1" bandRow="1">
                <a:tableStyleId>{073A0DAA-6AF3-43AB-8588-CEC1D06C72B9}</a:tableStyleId>
              </a:tblPr>
              <a:tblGrid>
                <a:gridCol w="3094377">
                  <a:extLst>
                    <a:ext uri="{9D8B030D-6E8A-4147-A177-3AD203B41FA5}">
                      <a16:colId xmlns:a16="http://schemas.microsoft.com/office/drawing/2014/main" val="2881486697"/>
                    </a:ext>
                  </a:extLst>
                </a:gridCol>
                <a:gridCol w="1113344">
                  <a:extLst>
                    <a:ext uri="{9D8B030D-6E8A-4147-A177-3AD203B41FA5}">
                      <a16:colId xmlns:a16="http://schemas.microsoft.com/office/drawing/2014/main" val="1593961689"/>
                    </a:ext>
                  </a:extLst>
                </a:gridCol>
                <a:gridCol w="1145894">
                  <a:extLst>
                    <a:ext uri="{9D8B030D-6E8A-4147-A177-3AD203B41FA5}">
                      <a16:colId xmlns:a16="http://schemas.microsoft.com/office/drawing/2014/main" val="906333048"/>
                    </a:ext>
                  </a:extLst>
                </a:gridCol>
                <a:gridCol w="1056088">
                  <a:extLst>
                    <a:ext uri="{9D8B030D-6E8A-4147-A177-3AD203B41FA5}">
                      <a16:colId xmlns:a16="http://schemas.microsoft.com/office/drawing/2014/main" val="4133429881"/>
                    </a:ext>
                  </a:extLst>
                </a:gridCol>
                <a:gridCol w="981056">
                  <a:extLst>
                    <a:ext uri="{9D8B030D-6E8A-4147-A177-3AD203B41FA5}">
                      <a16:colId xmlns:a16="http://schemas.microsoft.com/office/drawing/2014/main" val="3012026068"/>
                    </a:ext>
                  </a:extLst>
                </a:gridCol>
              </a:tblGrid>
              <a:tr h="0">
                <a:tc>
                  <a:txBody>
                    <a:bodyPr/>
                    <a:lstStyle/>
                    <a:p>
                      <a:pPr algn="ctr"/>
                      <a:r>
                        <a:rPr lang="en-US" altLang="zh-TW" sz="2000" dirty="0"/>
                        <a:t>Model</a:t>
                      </a:r>
                      <a:endParaRPr lang="zh-TW" altLang="en-US" sz="2000" dirty="0"/>
                    </a:p>
                  </a:txBody>
                  <a:tcPr/>
                </a:tc>
                <a:tc>
                  <a:txBody>
                    <a:bodyPr/>
                    <a:lstStyle/>
                    <a:p>
                      <a:pPr algn="ctr"/>
                      <a:r>
                        <a:rPr lang="en-US" altLang="zh-TW" sz="2000" dirty="0" err="1"/>
                        <a:t>Mape</a:t>
                      </a:r>
                      <a:r>
                        <a:rPr lang="en-US" altLang="zh-TW" sz="2000" dirty="0"/>
                        <a:t> t=5</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t=30</a:t>
                      </a:r>
                      <a:endParaRPr lang="zh-TW" altLang="en-US" sz="2000" dirty="0"/>
                    </a:p>
                  </a:txBody>
                  <a:tcPr/>
                </a:tc>
                <a:tc>
                  <a:txBody>
                    <a:bodyPr/>
                    <a:lstStyle/>
                    <a:p>
                      <a:pPr algn="ctr"/>
                      <a:r>
                        <a:rPr lang="en-US" altLang="zh-TW" sz="2000" dirty="0" err="1"/>
                        <a:t>Mape</a:t>
                      </a:r>
                      <a:endParaRPr lang="en-US" altLang="zh-TW" sz="2000" dirty="0"/>
                    </a:p>
                    <a:p>
                      <a:pPr algn="ctr"/>
                      <a:r>
                        <a:rPr lang="en-US" altLang="zh-TW" sz="2000" dirty="0"/>
                        <a:t>t=100</a:t>
                      </a:r>
                      <a:endParaRPr lang="zh-TW" altLang="en-US" sz="2000" dirty="0"/>
                    </a:p>
                  </a:txBody>
                  <a:tcPr/>
                </a:tc>
                <a:extLst>
                  <a:ext uri="{0D108BD9-81ED-4DB2-BD59-A6C34878D82A}">
                    <a16:rowId xmlns:a16="http://schemas.microsoft.com/office/drawing/2014/main" val="134694468"/>
                  </a:ext>
                </a:extLst>
              </a:tr>
              <a:tr h="370840">
                <a:tc>
                  <a:txBody>
                    <a:bodyPr/>
                    <a:lstStyle/>
                    <a:p>
                      <a:pPr algn="ctr"/>
                      <a:r>
                        <a:rPr lang="en-US" altLang="zh-TW" sz="2000" dirty="0" err="1"/>
                        <a:t>Lasso+local</a:t>
                      </a:r>
                      <a:r>
                        <a:rPr lang="en-US" altLang="zh-TW" sz="2000" dirty="0"/>
                        <a:t> model</a:t>
                      </a:r>
                      <a:endParaRPr lang="zh-TW" altLang="en-US" sz="2000" dirty="0"/>
                    </a:p>
                  </a:txBody>
                  <a:tcPr/>
                </a:tc>
                <a:tc>
                  <a:txBody>
                    <a:bodyPr/>
                    <a:lstStyle/>
                    <a:p>
                      <a:pPr algn="ctr"/>
                      <a:r>
                        <a:rPr lang="en-US" altLang="zh-TW" sz="2000" dirty="0"/>
                        <a:t>0.49</a:t>
                      </a:r>
                      <a:endParaRPr lang="zh-TW" altLang="en-US" sz="2000" dirty="0"/>
                    </a:p>
                  </a:txBody>
                  <a:tcPr/>
                </a:tc>
                <a:tc>
                  <a:txBody>
                    <a:bodyPr/>
                    <a:lstStyle/>
                    <a:p>
                      <a:pPr algn="ctr"/>
                      <a:r>
                        <a:rPr lang="en-US" altLang="zh-TW" sz="2000" dirty="0"/>
                        <a:t>0.56</a:t>
                      </a:r>
                      <a:endParaRPr lang="zh-TW" altLang="en-US" sz="2000" dirty="0"/>
                    </a:p>
                  </a:txBody>
                  <a:tcPr/>
                </a:tc>
                <a:tc>
                  <a:txBody>
                    <a:bodyPr/>
                    <a:lstStyle/>
                    <a:p>
                      <a:pPr algn="ctr"/>
                      <a:r>
                        <a:rPr lang="en-US" altLang="zh-TW" sz="2000" dirty="0"/>
                        <a:t>1.75</a:t>
                      </a:r>
                      <a:endParaRPr lang="zh-TW" altLang="en-US" sz="2000" dirty="0"/>
                    </a:p>
                  </a:txBody>
                  <a:tcPr/>
                </a:tc>
                <a:tc>
                  <a:txBody>
                    <a:bodyPr/>
                    <a:lstStyle/>
                    <a:p>
                      <a:pPr algn="ctr"/>
                      <a:r>
                        <a:rPr lang="en-US" altLang="zh-TW" sz="2000" dirty="0"/>
                        <a:t>8.56</a:t>
                      </a:r>
                      <a:endParaRPr lang="zh-TW" altLang="en-US" sz="2000" dirty="0"/>
                    </a:p>
                  </a:txBody>
                  <a:tcPr/>
                </a:tc>
                <a:extLst>
                  <a:ext uri="{0D108BD9-81ED-4DB2-BD59-A6C34878D82A}">
                    <a16:rowId xmlns:a16="http://schemas.microsoft.com/office/drawing/2014/main" val="3743327948"/>
                  </a:ext>
                </a:extLst>
              </a:tr>
              <a:tr h="370840">
                <a:tc>
                  <a:txBody>
                    <a:bodyPr/>
                    <a:lstStyle/>
                    <a:p>
                      <a:pPr algn="ctr"/>
                      <a:r>
                        <a:rPr lang="en-US" altLang="zh-TW" sz="2000" dirty="0"/>
                        <a:t>Lasso</a:t>
                      </a:r>
                      <a:endParaRPr lang="zh-TW" altLang="en-US" sz="2000" dirty="0"/>
                    </a:p>
                  </a:txBody>
                  <a:tcPr/>
                </a:tc>
                <a:tc>
                  <a:txBody>
                    <a:bodyPr/>
                    <a:lstStyle/>
                    <a:p>
                      <a:pPr algn="ctr"/>
                      <a:r>
                        <a:rPr lang="en-US" altLang="zh-TW" sz="2000" dirty="0"/>
                        <a:t>1.016</a:t>
                      </a:r>
                      <a:endParaRPr lang="zh-TW" altLang="en-US" sz="2000" dirty="0"/>
                    </a:p>
                  </a:txBody>
                  <a:tcPr/>
                </a:tc>
                <a:tc>
                  <a:txBody>
                    <a:bodyPr/>
                    <a:lstStyle/>
                    <a:p>
                      <a:pPr algn="ctr"/>
                      <a:r>
                        <a:rPr lang="en-US" altLang="zh-TW" sz="2000" dirty="0"/>
                        <a:t>2.01</a:t>
                      </a:r>
                      <a:endParaRPr lang="zh-TW" altLang="en-US" sz="2000" dirty="0"/>
                    </a:p>
                  </a:txBody>
                  <a:tcPr/>
                </a:tc>
                <a:tc>
                  <a:txBody>
                    <a:bodyPr/>
                    <a:lstStyle/>
                    <a:p>
                      <a:pPr algn="ctr"/>
                      <a:r>
                        <a:rPr lang="en-US" altLang="zh-TW" sz="2000" dirty="0"/>
                        <a:t>4.79</a:t>
                      </a:r>
                      <a:endParaRPr lang="zh-TW" altLang="en-US" sz="2000" dirty="0"/>
                    </a:p>
                  </a:txBody>
                  <a:tcPr/>
                </a:tc>
                <a:tc>
                  <a:txBody>
                    <a:bodyPr/>
                    <a:lstStyle/>
                    <a:p>
                      <a:pPr algn="ctr"/>
                      <a:r>
                        <a:rPr lang="en-US" altLang="zh-TW" sz="2000" dirty="0"/>
                        <a:t>8.98</a:t>
                      </a:r>
                      <a:endParaRPr lang="zh-TW" altLang="en-US" sz="2000" dirty="0"/>
                    </a:p>
                  </a:txBody>
                  <a:tcPr/>
                </a:tc>
                <a:extLst>
                  <a:ext uri="{0D108BD9-81ED-4DB2-BD59-A6C34878D82A}">
                    <a16:rowId xmlns:a16="http://schemas.microsoft.com/office/drawing/2014/main" val="1474971355"/>
                  </a:ext>
                </a:extLst>
              </a:tr>
              <a:tr h="397995">
                <a:tc>
                  <a:txBody>
                    <a:bodyPr/>
                    <a:lstStyle/>
                    <a:p>
                      <a:pPr algn="ctr"/>
                      <a:r>
                        <a:rPr lang="en-US" altLang="zh-TW" sz="2000" dirty="0" err="1"/>
                        <a:t>Forward+local</a:t>
                      </a:r>
                      <a:r>
                        <a:rPr lang="en-US" altLang="zh-TW" sz="2000" dirty="0"/>
                        <a:t> model</a:t>
                      </a:r>
                      <a:endParaRPr lang="zh-TW" altLang="en-US" sz="2000" dirty="0"/>
                    </a:p>
                  </a:txBody>
                  <a:tcPr/>
                </a:tc>
                <a:tc>
                  <a:txBody>
                    <a:bodyPr/>
                    <a:lstStyle/>
                    <a:p>
                      <a:pPr algn="ctr"/>
                      <a:r>
                        <a:rPr lang="en-US" altLang="zh-TW" sz="2000" dirty="0"/>
                        <a:t>0.58</a:t>
                      </a:r>
                      <a:endParaRPr lang="zh-TW" altLang="en-US" sz="2000" dirty="0"/>
                    </a:p>
                  </a:txBody>
                  <a:tcPr/>
                </a:tc>
                <a:tc>
                  <a:txBody>
                    <a:bodyPr/>
                    <a:lstStyle/>
                    <a:p>
                      <a:pPr algn="ctr"/>
                      <a:r>
                        <a:rPr lang="en-US" altLang="zh-TW" sz="2000" dirty="0"/>
                        <a:t>0.51</a:t>
                      </a:r>
                      <a:endParaRPr lang="zh-TW" altLang="en-US" sz="2000" dirty="0"/>
                    </a:p>
                  </a:txBody>
                  <a:tcPr/>
                </a:tc>
                <a:tc>
                  <a:txBody>
                    <a:bodyPr/>
                    <a:lstStyle/>
                    <a:p>
                      <a:pPr algn="ctr"/>
                      <a:r>
                        <a:rPr lang="en-US" altLang="zh-TW" sz="2000" dirty="0"/>
                        <a:t>1.23</a:t>
                      </a:r>
                      <a:endParaRPr lang="zh-TW" altLang="en-US" sz="2000" dirty="0"/>
                    </a:p>
                  </a:txBody>
                  <a:tcPr/>
                </a:tc>
                <a:tc>
                  <a:txBody>
                    <a:bodyPr/>
                    <a:lstStyle/>
                    <a:p>
                      <a:pPr algn="ctr"/>
                      <a:r>
                        <a:rPr lang="en-US" altLang="zh-TW" sz="2000" dirty="0"/>
                        <a:t>6.23</a:t>
                      </a:r>
                      <a:endParaRPr lang="zh-TW" altLang="en-US" sz="2000" dirty="0"/>
                    </a:p>
                  </a:txBody>
                  <a:tcPr/>
                </a:tc>
                <a:extLst>
                  <a:ext uri="{0D108BD9-81ED-4DB2-BD59-A6C34878D82A}">
                    <a16:rowId xmlns:a16="http://schemas.microsoft.com/office/drawing/2014/main" val="16989567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t>Forward</a:t>
                      </a:r>
                      <a:endParaRPr lang="zh-TW" altLang="en-US" sz="2000" dirty="0"/>
                    </a:p>
                  </a:txBody>
                  <a:tcPr/>
                </a:tc>
                <a:tc>
                  <a:txBody>
                    <a:bodyPr/>
                    <a:lstStyle/>
                    <a:p>
                      <a:pPr algn="ctr"/>
                      <a:r>
                        <a:rPr lang="en-US" altLang="zh-TW" sz="2000" dirty="0"/>
                        <a:t>0.54</a:t>
                      </a:r>
                      <a:endParaRPr lang="zh-TW" altLang="en-US" sz="2000" dirty="0"/>
                    </a:p>
                  </a:txBody>
                  <a:tcPr/>
                </a:tc>
                <a:tc>
                  <a:txBody>
                    <a:bodyPr/>
                    <a:lstStyle/>
                    <a:p>
                      <a:pPr algn="ctr"/>
                      <a:r>
                        <a:rPr lang="en-US" altLang="zh-TW" sz="2000" dirty="0"/>
                        <a:t>1.28</a:t>
                      </a:r>
                      <a:endParaRPr lang="zh-TW" altLang="en-US" sz="2000" dirty="0"/>
                    </a:p>
                  </a:txBody>
                  <a:tcPr/>
                </a:tc>
                <a:tc>
                  <a:txBody>
                    <a:bodyPr/>
                    <a:lstStyle/>
                    <a:p>
                      <a:pPr algn="ctr"/>
                      <a:r>
                        <a:rPr lang="en-US" altLang="zh-TW" sz="2000" dirty="0"/>
                        <a:t>4.46</a:t>
                      </a:r>
                      <a:endParaRPr lang="zh-TW" altLang="en-US" sz="2000" dirty="0"/>
                    </a:p>
                  </a:txBody>
                  <a:tcPr/>
                </a:tc>
                <a:tc>
                  <a:txBody>
                    <a:bodyPr/>
                    <a:lstStyle/>
                    <a:p>
                      <a:pPr algn="ctr"/>
                      <a:r>
                        <a:rPr lang="en-US" altLang="zh-TW" sz="2000" dirty="0"/>
                        <a:t>9.68</a:t>
                      </a:r>
                      <a:endParaRPr lang="zh-TW" altLang="en-US" sz="2000" dirty="0"/>
                    </a:p>
                  </a:txBody>
                  <a:tcPr/>
                </a:tc>
                <a:extLst>
                  <a:ext uri="{0D108BD9-81ED-4DB2-BD59-A6C34878D82A}">
                    <a16:rowId xmlns:a16="http://schemas.microsoft.com/office/drawing/2014/main" val="3858066296"/>
                  </a:ext>
                </a:extLst>
              </a:tr>
              <a:tr h="370840">
                <a:tc>
                  <a:txBody>
                    <a:bodyPr/>
                    <a:lstStyle/>
                    <a:p>
                      <a:pPr algn="ctr"/>
                      <a:r>
                        <a:rPr lang="en-US" altLang="zh-TW" sz="2000" dirty="0"/>
                        <a:t>Tree+ local model</a:t>
                      </a:r>
                      <a:endParaRPr lang="zh-TW" altLang="en-US" sz="2000" dirty="0"/>
                    </a:p>
                  </a:txBody>
                  <a:tcPr/>
                </a:tc>
                <a:tc>
                  <a:txBody>
                    <a:bodyPr/>
                    <a:lstStyle/>
                    <a:p>
                      <a:pPr algn="ctr"/>
                      <a:r>
                        <a:rPr lang="en-US" altLang="zh-TW" sz="2000" dirty="0"/>
                        <a:t>8.51</a:t>
                      </a:r>
                      <a:endParaRPr lang="zh-TW" altLang="en-US" sz="2000" dirty="0"/>
                    </a:p>
                  </a:txBody>
                  <a:tcPr/>
                </a:tc>
                <a:tc>
                  <a:txBody>
                    <a:bodyPr/>
                    <a:lstStyle/>
                    <a:p>
                      <a:pPr algn="ctr"/>
                      <a:r>
                        <a:rPr lang="en-US" altLang="zh-TW" sz="2000" dirty="0"/>
                        <a:t>10.9</a:t>
                      </a:r>
                      <a:endParaRPr lang="zh-TW" altLang="en-US" sz="2000" dirty="0"/>
                    </a:p>
                  </a:txBody>
                  <a:tcPr/>
                </a:tc>
                <a:tc>
                  <a:txBody>
                    <a:bodyPr/>
                    <a:lstStyle/>
                    <a:p>
                      <a:pPr algn="ctr"/>
                      <a:r>
                        <a:rPr lang="en-US" altLang="zh-TW" sz="2000" dirty="0"/>
                        <a:t>13.32</a:t>
                      </a:r>
                      <a:endParaRPr lang="zh-TW" altLang="en-US" sz="2000" dirty="0"/>
                    </a:p>
                  </a:txBody>
                  <a:tcPr/>
                </a:tc>
                <a:tc>
                  <a:txBody>
                    <a:bodyPr/>
                    <a:lstStyle/>
                    <a:p>
                      <a:pPr algn="ctr"/>
                      <a:r>
                        <a:rPr lang="en-US" altLang="zh-TW" sz="2000" dirty="0"/>
                        <a:t>16.18</a:t>
                      </a:r>
                      <a:endParaRPr lang="zh-TW" altLang="en-US" sz="2000" dirty="0"/>
                    </a:p>
                  </a:txBody>
                  <a:tcPr/>
                </a:tc>
                <a:extLst>
                  <a:ext uri="{0D108BD9-81ED-4DB2-BD59-A6C34878D82A}">
                    <a16:rowId xmlns:a16="http://schemas.microsoft.com/office/drawing/2014/main" val="392804427"/>
                  </a:ext>
                </a:extLst>
              </a:tr>
              <a:tr h="370840">
                <a:tc>
                  <a:txBody>
                    <a:bodyPr/>
                    <a:lstStyle/>
                    <a:p>
                      <a:pPr algn="ctr"/>
                      <a:r>
                        <a:rPr lang="en-US" altLang="zh-TW" sz="2000" dirty="0"/>
                        <a:t>Tree</a:t>
                      </a:r>
                      <a:endParaRPr lang="zh-TW" altLang="en-US" sz="2000" dirty="0"/>
                    </a:p>
                  </a:txBody>
                  <a:tcPr/>
                </a:tc>
                <a:tc>
                  <a:txBody>
                    <a:bodyPr/>
                    <a:lstStyle/>
                    <a:p>
                      <a:pPr algn="ctr"/>
                      <a:r>
                        <a:rPr lang="en-US" altLang="zh-TW" sz="2000" dirty="0"/>
                        <a:t>2.61</a:t>
                      </a:r>
                      <a:endParaRPr lang="zh-TW" altLang="en-US" sz="2000" dirty="0"/>
                    </a:p>
                  </a:txBody>
                  <a:tcPr/>
                </a:tc>
                <a:tc>
                  <a:txBody>
                    <a:bodyPr/>
                    <a:lstStyle/>
                    <a:p>
                      <a:pPr algn="ctr"/>
                      <a:r>
                        <a:rPr lang="en-US" altLang="zh-TW" sz="2000" dirty="0"/>
                        <a:t>4.52</a:t>
                      </a:r>
                      <a:endParaRPr lang="zh-TW" altLang="en-US" sz="2000" dirty="0"/>
                    </a:p>
                  </a:txBody>
                  <a:tcPr/>
                </a:tc>
                <a:tc>
                  <a:txBody>
                    <a:bodyPr/>
                    <a:lstStyle/>
                    <a:p>
                      <a:pPr algn="ctr"/>
                      <a:r>
                        <a:rPr lang="en-US" altLang="zh-TW" sz="2000" dirty="0"/>
                        <a:t>10.38</a:t>
                      </a:r>
                      <a:endParaRPr lang="zh-TW" altLang="en-US" sz="2000" dirty="0"/>
                    </a:p>
                  </a:txBody>
                  <a:tcPr/>
                </a:tc>
                <a:tc>
                  <a:txBody>
                    <a:bodyPr/>
                    <a:lstStyle/>
                    <a:p>
                      <a:pPr algn="ctr"/>
                      <a:r>
                        <a:rPr lang="en-US" altLang="zh-TW" sz="2000" dirty="0"/>
                        <a:t>20.90</a:t>
                      </a:r>
                      <a:endParaRPr lang="zh-TW" altLang="en-US" sz="2000" dirty="0"/>
                    </a:p>
                  </a:txBody>
                  <a:tcPr/>
                </a:tc>
                <a:extLst>
                  <a:ext uri="{0D108BD9-81ED-4DB2-BD59-A6C34878D82A}">
                    <a16:rowId xmlns:a16="http://schemas.microsoft.com/office/drawing/2014/main" val="1516512690"/>
                  </a:ext>
                </a:extLst>
              </a:tr>
              <a:tr h="370840">
                <a:tc>
                  <a:txBody>
                    <a:bodyPr/>
                    <a:lstStyle/>
                    <a:p>
                      <a:pPr algn="ctr"/>
                      <a:r>
                        <a:rPr lang="en-US" altLang="zh-TW" sz="2000" dirty="0"/>
                        <a:t>RF+ local model</a:t>
                      </a:r>
                      <a:endParaRPr lang="zh-TW" altLang="en-US" sz="2000" dirty="0"/>
                    </a:p>
                  </a:txBody>
                  <a:tcPr/>
                </a:tc>
                <a:tc>
                  <a:txBody>
                    <a:bodyPr/>
                    <a:lstStyle/>
                    <a:p>
                      <a:pPr algn="ctr"/>
                      <a:r>
                        <a:rPr lang="en-US" altLang="zh-TW" sz="2000" dirty="0"/>
                        <a:t>8.71</a:t>
                      </a:r>
                      <a:endParaRPr lang="zh-TW" altLang="en-US" sz="2000" dirty="0"/>
                    </a:p>
                  </a:txBody>
                  <a:tcPr/>
                </a:tc>
                <a:tc>
                  <a:txBody>
                    <a:bodyPr/>
                    <a:lstStyle/>
                    <a:p>
                      <a:pPr algn="ctr"/>
                      <a:r>
                        <a:rPr lang="en-US" altLang="zh-TW" sz="2000" dirty="0"/>
                        <a:t>10.96</a:t>
                      </a:r>
                      <a:endParaRPr lang="zh-TW" altLang="en-US" sz="2000" dirty="0"/>
                    </a:p>
                  </a:txBody>
                  <a:tcPr/>
                </a:tc>
                <a:tc>
                  <a:txBody>
                    <a:bodyPr/>
                    <a:lstStyle/>
                    <a:p>
                      <a:pPr algn="ctr"/>
                      <a:r>
                        <a:rPr lang="en-US" altLang="zh-TW" sz="2000" dirty="0"/>
                        <a:t>14.85</a:t>
                      </a:r>
                      <a:endParaRPr lang="zh-TW" altLang="en-US" sz="2000" dirty="0"/>
                    </a:p>
                  </a:txBody>
                  <a:tcPr/>
                </a:tc>
                <a:tc>
                  <a:txBody>
                    <a:bodyPr/>
                    <a:lstStyle/>
                    <a:p>
                      <a:pPr algn="ctr"/>
                      <a:r>
                        <a:rPr lang="en-US" altLang="zh-TW" sz="2000" dirty="0"/>
                        <a:t>10.11</a:t>
                      </a:r>
                      <a:endParaRPr lang="zh-TW" altLang="en-US" sz="2000" dirty="0"/>
                    </a:p>
                  </a:txBody>
                  <a:tcPr/>
                </a:tc>
                <a:extLst>
                  <a:ext uri="{0D108BD9-81ED-4DB2-BD59-A6C34878D82A}">
                    <a16:rowId xmlns:a16="http://schemas.microsoft.com/office/drawing/2014/main" val="3996805958"/>
                  </a:ext>
                </a:extLst>
              </a:tr>
              <a:tr h="370840">
                <a:tc>
                  <a:txBody>
                    <a:bodyPr/>
                    <a:lstStyle/>
                    <a:p>
                      <a:pPr algn="ctr"/>
                      <a:r>
                        <a:rPr lang="en-US" altLang="zh-TW" sz="2000" dirty="0"/>
                        <a:t>RF</a:t>
                      </a:r>
                      <a:endParaRPr lang="zh-TW" altLang="en-US" sz="2000" dirty="0"/>
                    </a:p>
                  </a:txBody>
                  <a:tcPr/>
                </a:tc>
                <a:tc>
                  <a:txBody>
                    <a:bodyPr/>
                    <a:lstStyle/>
                    <a:p>
                      <a:pPr algn="ctr"/>
                      <a:r>
                        <a:rPr lang="en-US" altLang="zh-TW" sz="2000" dirty="0"/>
                        <a:t>1.26</a:t>
                      </a:r>
                      <a:endParaRPr lang="zh-TW" altLang="en-US" sz="2000" dirty="0"/>
                    </a:p>
                  </a:txBody>
                  <a:tcPr/>
                </a:tc>
                <a:tc>
                  <a:txBody>
                    <a:bodyPr/>
                    <a:lstStyle/>
                    <a:p>
                      <a:pPr algn="ctr"/>
                      <a:r>
                        <a:rPr lang="en-US" altLang="zh-TW" sz="2000" dirty="0"/>
                        <a:t>3.36</a:t>
                      </a:r>
                      <a:endParaRPr lang="zh-TW" altLang="en-US" sz="2000" dirty="0"/>
                    </a:p>
                  </a:txBody>
                  <a:tcPr/>
                </a:tc>
                <a:tc>
                  <a:txBody>
                    <a:bodyPr/>
                    <a:lstStyle/>
                    <a:p>
                      <a:pPr algn="ctr"/>
                      <a:r>
                        <a:rPr lang="en-US" altLang="zh-TW" sz="2000" dirty="0"/>
                        <a:t>5.22</a:t>
                      </a:r>
                      <a:endParaRPr lang="zh-TW" altLang="en-US" sz="2000" dirty="0"/>
                    </a:p>
                  </a:txBody>
                  <a:tcPr/>
                </a:tc>
                <a:tc>
                  <a:txBody>
                    <a:bodyPr/>
                    <a:lstStyle/>
                    <a:p>
                      <a:pPr algn="ctr"/>
                      <a:r>
                        <a:rPr lang="en-US" altLang="zh-TW" sz="2000" dirty="0"/>
                        <a:t>19.74</a:t>
                      </a:r>
                      <a:endParaRPr lang="zh-TW" altLang="en-US" sz="2000" dirty="0"/>
                    </a:p>
                  </a:txBody>
                  <a:tcPr/>
                </a:tc>
                <a:extLst>
                  <a:ext uri="{0D108BD9-81ED-4DB2-BD59-A6C34878D82A}">
                    <a16:rowId xmlns:a16="http://schemas.microsoft.com/office/drawing/2014/main" val="4042393968"/>
                  </a:ext>
                </a:extLst>
              </a:tr>
              <a:tr h="370840">
                <a:tc>
                  <a:txBody>
                    <a:bodyPr/>
                    <a:lstStyle/>
                    <a:p>
                      <a:pPr algn="ctr"/>
                      <a:r>
                        <a:rPr lang="en-US" altLang="zh-TW" sz="2000" dirty="0"/>
                        <a:t>Arima</a:t>
                      </a:r>
                      <a:endParaRPr lang="zh-TW" altLang="en-US" sz="2000" dirty="0"/>
                    </a:p>
                  </a:txBody>
                  <a:tcPr/>
                </a:tc>
                <a:tc>
                  <a:txBody>
                    <a:bodyPr/>
                    <a:lstStyle/>
                    <a:p>
                      <a:pPr algn="ctr"/>
                      <a:r>
                        <a:rPr lang="en-US" altLang="zh-TW" sz="2000" dirty="0"/>
                        <a:t>0.88</a:t>
                      </a:r>
                      <a:endParaRPr lang="zh-TW" altLang="en-US" sz="2000" dirty="0"/>
                    </a:p>
                  </a:txBody>
                  <a:tcPr/>
                </a:tc>
                <a:tc>
                  <a:txBody>
                    <a:bodyPr/>
                    <a:lstStyle/>
                    <a:p>
                      <a:pPr algn="ctr"/>
                      <a:r>
                        <a:rPr lang="en-US" altLang="zh-TW" sz="2000" dirty="0"/>
                        <a:t>0.95</a:t>
                      </a:r>
                      <a:endParaRPr lang="zh-TW" altLang="en-US" sz="2000" dirty="0"/>
                    </a:p>
                  </a:txBody>
                  <a:tcPr/>
                </a:tc>
                <a:tc>
                  <a:txBody>
                    <a:bodyPr/>
                    <a:lstStyle/>
                    <a:p>
                      <a:pPr algn="ctr"/>
                      <a:r>
                        <a:rPr lang="en-US" altLang="zh-TW" sz="2000" dirty="0"/>
                        <a:t>2.76</a:t>
                      </a:r>
                      <a:endParaRPr lang="zh-TW" altLang="en-US" sz="2000" dirty="0"/>
                    </a:p>
                  </a:txBody>
                  <a:tcPr/>
                </a:tc>
                <a:tc>
                  <a:txBody>
                    <a:bodyPr/>
                    <a:lstStyle/>
                    <a:p>
                      <a:pPr algn="ctr"/>
                      <a:r>
                        <a:rPr lang="en-US" altLang="zh-TW" sz="2000" dirty="0"/>
                        <a:t>10.18</a:t>
                      </a:r>
                      <a:endParaRPr lang="zh-TW" altLang="en-US" sz="2000" dirty="0"/>
                    </a:p>
                  </a:txBody>
                  <a:tcPr/>
                </a:tc>
                <a:extLst>
                  <a:ext uri="{0D108BD9-81ED-4DB2-BD59-A6C34878D82A}">
                    <a16:rowId xmlns:a16="http://schemas.microsoft.com/office/drawing/2014/main" val="2636514768"/>
                  </a:ext>
                </a:extLst>
              </a:tr>
            </a:tbl>
          </a:graphicData>
        </a:graphic>
      </p:graphicFrame>
      <p:sp>
        <p:nvSpPr>
          <p:cNvPr id="17" name="矩形 16">
            <a:extLst>
              <a:ext uri="{FF2B5EF4-FFF2-40B4-BE49-F238E27FC236}">
                <a16:creationId xmlns:a16="http://schemas.microsoft.com/office/drawing/2014/main" id="{4CC8342F-9F98-15A3-56CC-0E6B494ADB5C}"/>
              </a:ext>
            </a:extLst>
          </p:cNvPr>
          <p:cNvSpPr/>
          <p:nvPr/>
        </p:nvSpPr>
        <p:spPr>
          <a:xfrm>
            <a:off x="838200" y="1506022"/>
            <a:ext cx="7569200" cy="369332"/>
          </a:xfrm>
          <a:prstGeom prst="rect">
            <a:avLst/>
          </a:prstGeom>
        </p:spPr>
        <p:txBody>
          <a:bodyPr wrap="square">
            <a:spAutoFit/>
          </a:bodyPr>
          <a:lstStyle/>
          <a:p>
            <a:r>
              <a:rPr kumimoji="1" lang="zh-TW" altLang="en-US" dirty="0"/>
              <a:t>當</a:t>
            </a:r>
            <a:r>
              <a:rPr kumimoji="1" lang="en-US" altLang="zh-TW" dirty="0"/>
              <a:t>time lag=1~10</a:t>
            </a:r>
            <a:r>
              <a:rPr kumimoji="1" lang="zh-TW" altLang="en-US" dirty="0"/>
              <a:t>，預測各種模型的</a:t>
            </a:r>
            <a:r>
              <a:rPr kumimoji="1" lang="en-US" altLang="zh-TW" dirty="0"/>
              <a:t>MAPE(%)</a:t>
            </a:r>
            <a:r>
              <a:rPr kumimoji="1" lang="zh-TW" altLang="en-US" dirty="0"/>
              <a:t> ，</a:t>
            </a:r>
            <a:r>
              <a:rPr kumimoji="1" lang="en-US" altLang="zh-TW" dirty="0"/>
              <a:t>t</a:t>
            </a:r>
            <a:r>
              <a:rPr kumimoji="1" lang="zh-TW" altLang="en-US" dirty="0"/>
              <a:t>為往後預測多久時間</a:t>
            </a:r>
          </a:p>
        </p:txBody>
      </p:sp>
    </p:spTree>
    <p:extLst>
      <p:ext uri="{BB962C8B-B14F-4D97-AF65-F5344CB8AC3E}">
        <p14:creationId xmlns:p14="http://schemas.microsoft.com/office/powerpoint/2010/main" val="26181010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5D938-A520-02E1-9B47-05A3F0034E1A}"/>
              </a:ext>
            </a:extLst>
          </p:cNvPr>
          <p:cNvSpPr>
            <a:spLocks noGrp="1"/>
          </p:cNvSpPr>
          <p:nvPr>
            <p:ph type="title"/>
          </p:nvPr>
        </p:nvSpPr>
        <p:spPr/>
        <p:txBody>
          <a:bodyPr/>
          <a:lstStyle/>
          <a:p>
            <a:r>
              <a:rPr kumimoji="1" lang="zh-TW" altLang="en-US" dirty="0"/>
              <a:t>預測</a:t>
            </a:r>
            <a:r>
              <a:rPr kumimoji="1" lang="en-US" altLang="zh-TW" dirty="0"/>
              <a:t>t+1...t+100</a:t>
            </a:r>
            <a:r>
              <a:rPr kumimoji="1" lang="zh-TW" altLang="en-US" dirty="0"/>
              <a:t>資料</a:t>
            </a:r>
          </a:p>
        </p:txBody>
      </p:sp>
      <p:sp>
        <p:nvSpPr>
          <p:cNvPr id="8" name="矩形 7">
            <a:extLst>
              <a:ext uri="{FF2B5EF4-FFF2-40B4-BE49-F238E27FC236}">
                <a16:creationId xmlns:a16="http://schemas.microsoft.com/office/drawing/2014/main" id="{299BF8D6-DD5B-0B41-D652-D7A07A3F6B55}"/>
              </a:ext>
            </a:extLst>
          </p:cNvPr>
          <p:cNvSpPr/>
          <p:nvPr/>
        </p:nvSpPr>
        <p:spPr>
          <a:xfrm>
            <a:off x="838200" y="6166365"/>
            <a:ext cx="9387625" cy="369332"/>
          </a:xfrm>
          <a:prstGeom prst="rect">
            <a:avLst/>
          </a:prstGeom>
        </p:spPr>
        <p:txBody>
          <a:bodyPr wrap="square">
            <a:spAutoFit/>
          </a:bodyPr>
          <a:lstStyle/>
          <a:p>
            <a:endParaRPr kumimoji="1" lang="zh-TW" altLang="en-US" dirty="0"/>
          </a:p>
        </p:txBody>
      </p:sp>
      <p:sp>
        <p:nvSpPr>
          <p:cNvPr id="6" name="內容版面配置區 2">
            <a:extLst>
              <a:ext uri="{FF2B5EF4-FFF2-40B4-BE49-F238E27FC236}">
                <a16:creationId xmlns:a16="http://schemas.microsoft.com/office/drawing/2014/main" id="{CEFABAAE-22A9-A69F-1A8C-1EF03EF90BEB}"/>
              </a:ext>
            </a:extLst>
          </p:cNvPr>
          <p:cNvSpPr>
            <a:spLocks noGrp="1"/>
          </p:cNvSpPr>
          <p:nvPr>
            <p:ph idx="1"/>
          </p:nvPr>
        </p:nvSpPr>
        <p:spPr>
          <a:xfrm>
            <a:off x="838200" y="1690688"/>
            <a:ext cx="10515600" cy="3862483"/>
          </a:xfrm>
        </p:spPr>
        <p:txBody>
          <a:bodyPr>
            <a:normAutofit/>
          </a:bodyPr>
          <a:lstStyle/>
          <a:p>
            <a:r>
              <a:rPr kumimoji="1" lang="en-US" altLang="zh-TW" dirty="0"/>
              <a:t>Local Model </a:t>
            </a:r>
            <a:r>
              <a:rPr kumimoji="1" lang="zh-TW" altLang="en-US" dirty="0"/>
              <a:t>之後還要再調整，</a:t>
            </a:r>
            <a:r>
              <a:rPr kumimoji="1" lang="en-US" altLang="zh-TW" dirty="0"/>
              <a:t>tree</a:t>
            </a:r>
            <a:r>
              <a:rPr kumimoji="1" lang="zh-TW" altLang="en-US" dirty="0"/>
              <a:t>跟</a:t>
            </a:r>
            <a:r>
              <a:rPr kumimoji="1" lang="en-US" altLang="zh-TW" dirty="0"/>
              <a:t>Random Forest</a:t>
            </a:r>
            <a:r>
              <a:rPr kumimoji="1" lang="zh-TW" altLang="en-US" dirty="0"/>
              <a:t>預測結果沒有很好</a:t>
            </a:r>
            <a:endParaRPr kumimoji="1" lang="en-US" altLang="zh-TW" dirty="0"/>
          </a:p>
          <a:p>
            <a:r>
              <a:rPr kumimoji="1" lang="zh-TW" altLang="en-US" dirty="0"/>
              <a:t>簡單的方法 </a:t>
            </a:r>
            <a:r>
              <a:rPr kumimoji="1" lang="en-US" altLang="zh-TW" dirty="0"/>
              <a:t>Forward Lasso</a:t>
            </a:r>
            <a:r>
              <a:rPr kumimoji="1" lang="zh-TW" altLang="en-US" dirty="0"/>
              <a:t>均有不錯的估計結果</a:t>
            </a:r>
            <a:endParaRPr kumimoji="1" lang="en-US" altLang="zh-TW" dirty="0"/>
          </a:p>
          <a:p>
            <a:r>
              <a:rPr kumimoji="1" lang="zh-TW" altLang="en-US" dirty="0"/>
              <a:t>我們所建立的模型只能估計短時間的變化（</a:t>
            </a:r>
            <a:r>
              <a:rPr kumimoji="1" lang="en-US" altLang="zh-TW" dirty="0"/>
              <a:t>10~30</a:t>
            </a:r>
            <a:r>
              <a:rPr kumimoji="1" lang="zh-TW" altLang="en-US" dirty="0"/>
              <a:t>分鐘），對於長時間的變化預估較不準確</a:t>
            </a:r>
            <a:endParaRPr kumimoji="1" lang="en-US" altLang="zh-TW" dirty="0"/>
          </a:p>
        </p:txBody>
      </p:sp>
    </p:spTree>
    <p:extLst>
      <p:ext uri="{BB962C8B-B14F-4D97-AF65-F5344CB8AC3E}">
        <p14:creationId xmlns:p14="http://schemas.microsoft.com/office/powerpoint/2010/main" val="3751503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57DFCC-7423-478B-8542-47B6D467A70C}"/>
              </a:ext>
            </a:extLst>
          </p:cNvPr>
          <p:cNvSpPr txBox="1"/>
          <p:nvPr/>
        </p:nvSpPr>
        <p:spPr>
          <a:xfrm>
            <a:off x="3047223" y="3044279"/>
            <a:ext cx="6097554" cy="769441"/>
          </a:xfrm>
          <a:prstGeom prst="rect">
            <a:avLst/>
          </a:prstGeom>
          <a:noFill/>
        </p:spPr>
        <p:txBody>
          <a:bodyPr wrap="square">
            <a:spAutoFit/>
          </a:bodyPr>
          <a:lstStyle/>
          <a:p>
            <a:pPr algn="ctr"/>
            <a:r>
              <a:rPr lang="zh-TW" altLang="en-US" sz="4400" dirty="0">
                <a:latin typeface="微軟正黑體" panose="020B0604030504040204" pitchFamily="34" charset="-120"/>
                <a:ea typeface="微軟正黑體" panose="020B0604030504040204" pitchFamily="34" charset="-120"/>
              </a:rPr>
              <a:t>會議記錄</a:t>
            </a:r>
          </a:p>
        </p:txBody>
      </p:sp>
      <p:sp>
        <p:nvSpPr>
          <p:cNvPr id="2" name="投影片編號版面配置區 1">
            <a:extLst>
              <a:ext uri="{FF2B5EF4-FFF2-40B4-BE49-F238E27FC236}">
                <a16:creationId xmlns:a16="http://schemas.microsoft.com/office/drawing/2014/main" id="{523E5F48-DA16-13FA-9044-B92F30C3FCF6}"/>
              </a:ext>
            </a:extLst>
          </p:cNvPr>
          <p:cNvSpPr>
            <a:spLocks noGrp="1"/>
          </p:cNvSpPr>
          <p:nvPr>
            <p:ph type="sldNum" sz="quarter" idx="12"/>
          </p:nvPr>
        </p:nvSpPr>
        <p:spPr/>
        <p:txBody>
          <a:bodyPr/>
          <a:lstStyle/>
          <a:p>
            <a:fld id="{C3836E5B-D4B7-FA44-A0C9-2630295C2636}" type="slidenum">
              <a:rPr kumimoji="1" lang="zh-TW" altLang="en-US" smtClean="0"/>
              <a:t>194</a:t>
            </a:fld>
            <a:endParaRPr kumimoji="1" lang="zh-TW" altLang="en-US"/>
          </a:p>
        </p:txBody>
      </p:sp>
    </p:spTree>
    <p:extLst>
      <p:ext uri="{BB962C8B-B14F-4D97-AF65-F5344CB8AC3E}">
        <p14:creationId xmlns:p14="http://schemas.microsoft.com/office/powerpoint/2010/main" val="24961174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第一次討論會議記錄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195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t>時間：</a:t>
            </a:r>
            <a:r>
              <a:rPr lang="en-US" altLang="zh-TW" sz="2000" dirty="0"/>
              <a:t>2022/3/8  20:30~22:30      </a:t>
            </a:r>
            <a:r>
              <a:rPr lang="zh-TW" altLang="zh-TW" sz="2000" dirty="0"/>
              <a:t>地點：</a:t>
            </a:r>
            <a:r>
              <a:rPr lang="en-US" altLang="zh-TW" sz="2000" dirty="0"/>
              <a:t>Google meet</a:t>
            </a:r>
            <a:r>
              <a:rPr lang="zh-TW" altLang="en-US" sz="2000" dirty="0"/>
              <a:t>會議室</a:t>
            </a:r>
            <a:endParaRPr lang="en-US" altLang="zh-TW" sz="2000" dirty="0"/>
          </a:p>
          <a:p>
            <a:pPr marL="0" indent="0">
              <a:buNone/>
            </a:pPr>
            <a:r>
              <a:rPr lang="zh-TW" altLang="en-US" sz="2000" dirty="0"/>
              <a:t>出席人員 ：</a:t>
            </a:r>
            <a:r>
              <a:rPr lang="zh-TW" altLang="zh-TW" sz="2000" dirty="0"/>
              <a:t>鄭力綱、廖翊廷、李若瑜、陳冠霖、郭庭維、游靜娟</a:t>
            </a:r>
            <a:endParaRPr lang="en-US" altLang="zh-TW" sz="2000" dirty="0"/>
          </a:p>
          <a:p>
            <a:pPr marL="0" indent="0">
              <a:buNone/>
            </a:pPr>
            <a:r>
              <a:rPr lang="zh-TW" altLang="en-US" sz="2000" dirty="0"/>
              <a:t>記錄者：</a:t>
            </a:r>
            <a:r>
              <a:rPr lang="zh-TW" altLang="zh-TW" sz="2000" dirty="0"/>
              <a:t>廖翊廷</a:t>
            </a:r>
            <a:endParaRPr lang="en-US" altLang="zh-TW" sz="2000" dirty="0"/>
          </a:p>
          <a:p>
            <a:pPr marL="0" indent="0">
              <a:buNone/>
            </a:pPr>
            <a:r>
              <a:rPr lang="zh-TW" altLang="en-US" sz="2000" dirty="0"/>
              <a:t>討論項目</a:t>
            </a:r>
            <a:r>
              <a:rPr lang="zh-TW" altLang="zh-TW" sz="2000" dirty="0"/>
              <a:t> </a:t>
            </a:r>
            <a:r>
              <a:rPr lang="zh-TW" altLang="en-US" sz="2000" dirty="0"/>
              <a:t>：</a:t>
            </a:r>
            <a:endParaRPr lang="zh-TW" altLang="zh-TW" sz="2000" dirty="0"/>
          </a:p>
          <a:p>
            <a:pPr marL="457200" lvl="0" indent="-457200">
              <a:lnSpc>
                <a:spcPct val="120000"/>
              </a:lnSpc>
              <a:buAutoNum type="arabicPeriod"/>
            </a:pPr>
            <a:r>
              <a:rPr lang="zh-TW" altLang="zh-TW" sz="2000" dirty="0"/>
              <a:t>各自講解自己找的</a:t>
            </a:r>
            <a:r>
              <a:rPr lang="en-US" altLang="zh-TW" sz="2000" dirty="0"/>
              <a:t>paper</a:t>
            </a:r>
            <a:r>
              <a:rPr lang="zh-TW" altLang="zh-TW" sz="2000" dirty="0"/>
              <a:t>主題與大致上內容，大家討論並評估可行性以及</a:t>
            </a:r>
            <a:r>
              <a:rPr lang="en-US" altLang="zh-TW" sz="2000" dirty="0"/>
              <a:t>paper</a:t>
            </a:r>
            <a:r>
              <a:rPr lang="zh-TW" altLang="zh-TW" sz="2000" dirty="0"/>
              <a:t>方向是否吻合老師的要求</a:t>
            </a:r>
            <a:r>
              <a:rPr lang="zh-TW" altLang="en-US" sz="2000" dirty="0"/>
              <a:t>。</a:t>
            </a:r>
            <a:endParaRPr lang="en-US" altLang="zh-TW" sz="2000" dirty="0"/>
          </a:p>
          <a:p>
            <a:pPr marL="457200" lvl="0" indent="-457200">
              <a:lnSpc>
                <a:spcPct val="120000"/>
              </a:lnSpc>
              <a:buAutoNum type="arabicPeriod"/>
            </a:pPr>
            <a:r>
              <a:rPr lang="zh-TW" altLang="zh-TW" sz="2000" dirty="0"/>
              <a:t>怎麼把老師給的</a:t>
            </a:r>
            <a:r>
              <a:rPr lang="en-US" altLang="zh-TW" sz="2000" dirty="0"/>
              <a:t>data</a:t>
            </a:r>
            <a:r>
              <a:rPr lang="zh-TW" altLang="zh-TW" sz="2000" dirty="0"/>
              <a:t>整理成方便存取的樣子</a:t>
            </a:r>
            <a:r>
              <a:rPr lang="zh-TW" altLang="en-US" sz="2000" dirty="0"/>
              <a:t>，整理完並存至</a:t>
            </a:r>
            <a:r>
              <a:rPr lang="en-US" altLang="zh-TW" sz="2000" dirty="0"/>
              <a:t>Git Hub</a:t>
            </a:r>
            <a:r>
              <a:rPr lang="zh-TW" altLang="en-US" sz="2000" dirty="0"/>
              <a:t>。</a:t>
            </a:r>
            <a:endParaRPr lang="en-US" altLang="zh-TW" sz="2000" dirty="0"/>
          </a:p>
          <a:p>
            <a:pPr marL="457200" lvl="0" indent="-457200">
              <a:lnSpc>
                <a:spcPct val="120000"/>
              </a:lnSpc>
              <a:buAutoNum type="arabicPeriod"/>
            </a:pPr>
            <a:r>
              <a:rPr lang="zh-TW" altLang="zh-TW" sz="2000" dirty="0"/>
              <a:t>研究</a:t>
            </a:r>
            <a:r>
              <a:rPr lang="en-US" altLang="zh-TW" sz="2000" dirty="0"/>
              <a:t>data</a:t>
            </a:r>
            <a:r>
              <a:rPr lang="zh-TW" altLang="zh-TW" sz="2000" dirty="0"/>
              <a:t>裡</a:t>
            </a:r>
            <a:r>
              <a:rPr lang="en-US" altLang="zh-TW" sz="2000" dirty="0"/>
              <a:t>cog</a:t>
            </a:r>
            <a:r>
              <a:rPr lang="zh-TW" altLang="zh-TW" sz="2000" dirty="0"/>
              <a:t>用戶的那頁的資料代表什麼</a:t>
            </a:r>
            <a:r>
              <a:rPr lang="zh-TW" altLang="en-US" sz="2000" dirty="0"/>
              <a:t>。</a:t>
            </a:r>
            <a:endParaRPr lang="en-US" altLang="zh-TW" sz="2000" dirty="0"/>
          </a:p>
          <a:p>
            <a:pPr marL="457200" lvl="0" indent="-457200">
              <a:lnSpc>
                <a:spcPct val="120000"/>
              </a:lnSpc>
              <a:buAutoNum type="arabicPeriod"/>
            </a:pPr>
            <a:r>
              <a:rPr lang="zh-TW" altLang="zh-TW" sz="2000" dirty="0"/>
              <a:t>討論如何處理遺失值</a:t>
            </a:r>
            <a:r>
              <a:rPr lang="en-US" altLang="zh-TW" sz="2000" dirty="0"/>
              <a:t> </a:t>
            </a:r>
            <a:r>
              <a:rPr lang="zh-TW" altLang="en-US" sz="2000" dirty="0"/>
              <a:t>，</a:t>
            </a:r>
            <a:r>
              <a:rPr lang="zh-TW" altLang="zh-TW" sz="2000" dirty="0"/>
              <a:t>屏除該筆資料、用該預測因子的</a:t>
            </a:r>
            <a:r>
              <a:rPr lang="en-US" altLang="zh-TW" sz="2000" dirty="0"/>
              <a:t>mean</a:t>
            </a:r>
            <a:r>
              <a:rPr lang="zh-TW" altLang="zh-TW" sz="2000" dirty="0"/>
              <a:t>去估</a:t>
            </a:r>
            <a:r>
              <a:rPr lang="zh-TW" altLang="en-US" sz="2000" dirty="0"/>
              <a:t>。</a:t>
            </a:r>
            <a:endParaRPr lang="en-US" altLang="zh-TW" sz="2000" dirty="0"/>
          </a:p>
          <a:p>
            <a:pPr marL="457200" lvl="0" indent="-457200">
              <a:lnSpc>
                <a:spcPct val="120000"/>
              </a:lnSpc>
              <a:buAutoNum type="arabicPeriod"/>
            </a:pPr>
            <a:r>
              <a:rPr lang="zh-TW" altLang="zh-TW" sz="2000" dirty="0"/>
              <a:t>約定好下次開會</a:t>
            </a:r>
            <a:r>
              <a:rPr lang="zh-TW" altLang="en-US" sz="2000" dirty="0"/>
              <a:t>於</a:t>
            </a:r>
            <a:r>
              <a:rPr lang="en-US" altLang="zh-TW" sz="2000" dirty="0"/>
              <a:t>3/12 10:00</a:t>
            </a:r>
            <a:r>
              <a:rPr lang="zh-TW" altLang="en-US" sz="2000" dirty="0"/>
              <a:t>在</a:t>
            </a:r>
            <a:r>
              <a:rPr lang="zh-TW" altLang="zh-TW" sz="2000" dirty="0"/>
              <a:t>總圖</a:t>
            </a:r>
            <a:r>
              <a:rPr lang="zh-TW" altLang="en-US" sz="2000" dirty="0"/>
              <a:t>討論室。</a:t>
            </a:r>
            <a:endParaRPr lang="zh-TW" altLang="zh-TW" sz="2000" dirty="0"/>
          </a:p>
          <a:p>
            <a:endParaRPr lang="zh-TW" altLang="en-US" dirty="0"/>
          </a:p>
        </p:txBody>
      </p:sp>
    </p:spTree>
    <p:extLst>
      <p:ext uri="{BB962C8B-B14F-4D97-AF65-F5344CB8AC3E}">
        <p14:creationId xmlns:p14="http://schemas.microsoft.com/office/powerpoint/2010/main" val="12923080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第二次討論會議記錄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196</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2022/3/12  10:00~14:00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陳冠霖</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zh-TW" sz="2000" kern="100" dirty="0">
                <a:effectLst/>
                <a:latin typeface="+mn-ea"/>
                <a:cs typeface="Times New Roman" panose="02020603050405020304" pitchFamily="18" charset="0"/>
              </a:rPr>
              <a:t>講述各自的資料分析及繪圖</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討論如何解讀資料以及是否需特別探討特殊情況。</a:t>
            </a:r>
            <a:endParaRPr lang="en-US" altLang="zh-TW" sz="2000" dirty="0">
              <a:latin typeface="+mn-ea"/>
            </a:endParaRPr>
          </a:p>
          <a:p>
            <a:pPr marL="457200" lvl="0" indent="-457200">
              <a:lnSpc>
                <a:spcPct val="120000"/>
              </a:lnSpc>
              <a:buAutoNum type="arabicPeriod"/>
            </a:pPr>
            <a:r>
              <a:rPr lang="zh-TW" altLang="zh-TW" sz="2000" dirty="0">
                <a:effectLst/>
                <a:latin typeface="+mn-ea"/>
                <a:cs typeface="Times New Roman" panose="02020603050405020304" pitchFamily="18" charset="0"/>
              </a:rPr>
              <a:t>討論繪圖重點</a:t>
            </a:r>
            <a:r>
              <a:rPr lang="zh-TW" altLang="en-US" sz="2000" dirty="0">
                <a:latin typeface="+mn-ea"/>
                <a:cs typeface="Times New Roman" panose="02020603050405020304" pitchFamily="18" charset="0"/>
              </a:rPr>
              <a:t>，包括需要繪製那些圖形以及使用哪些資料</a:t>
            </a:r>
            <a:r>
              <a:rPr lang="zh-TW" altLang="en-US" sz="2000" dirty="0">
                <a:latin typeface="+mn-ea"/>
              </a:rPr>
              <a:t>。</a:t>
            </a:r>
            <a:endParaRPr lang="en-US" altLang="zh-TW" sz="2000" dirty="0">
              <a:latin typeface="+mn-ea"/>
            </a:endParaRPr>
          </a:p>
          <a:p>
            <a:pPr marL="457200" lvl="0" indent="-457200">
              <a:lnSpc>
                <a:spcPct val="120000"/>
              </a:lnSpc>
              <a:buAutoNum type="arabicPeriod"/>
            </a:pPr>
            <a:r>
              <a:rPr lang="zh-TW" altLang="zh-TW" sz="2000" dirty="0">
                <a:latin typeface="+mn-ea"/>
              </a:rPr>
              <a:t>討論</a:t>
            </a:r>
            <a:r>
              <a:rPr lang="zh-TW" altLang="en-US" sz="2000" dirty="0">
                <a:latin typeface="+mn-ea"/>
              </a:rPr>
              <a:t>書面報告內容。</a:t>
            </a:r>
            <a:endParaRPr lang="en-US" altLang="zh-TW" sz="2000" dirty="0">
              <a:latin typeface="+mn-ea"/>
            </a:endParaRPr>
          </a:p>
        </p:txBody>
      </p:sp>
    </p:spTree>
    <p:extLst>
      <p:ext uri="{BB962C8B-B14F-4D97-AF65-F5344CB8AC3E}">
        <p14:creationId xmlns:p14="http://schemas.microsoft.com/office/powerpoint/2010/main" val="1516972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197</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2022/03/26</a:t>
            </a:r>
            <a:r>
              <a:rPr lang="zh-TW" altLang="zh-TW" sz="2000" dirty="0"/>
              <a:t>（六）</a:t>
            </a:r>
            <a:r>
              <a:rPr lang="en-US" altLang="zh-TW" sz="2000" dirty="0"/>
              <a:t>09:30~13:30</a:t>
            </a:r>
            <a:r>
              <a:rPr lang="zh-TW" altLang="en-US" sz="2400" dirty="0"/>
              <a:t>  </a:t>
            </a:r>
            <a:r>
              <a:rPr lang="zh-TW" altLang="zh-TW" sz="2000" dirty="0">
                <a:latin typeface="+mn-ea"/>
              </a:rPr>
              <a:t>地點：</a:t>
            </a:r>
            <a:r>
              <a:rPr lang="zh-TW" altLang="zh-TW" sz="2000" dirty="0">
                <a:effectLst/>
                <a:latin typeface="+mn-ea"/>
                <a:cs typeface="Times New Roman" panose="02020603050405020304" pitchFamily="18" charset="0"/>
              </a:rPr>
              <a:t>圖書館</a:t>
            </a:r>
            <a:r>
              <a:rPr lang="en-US" altLang="zh-TW" sz="2000" dirty="0">
                <a:effectLst/>
                <a:latin typeface="+mn-ea"/>
                <a:cs typeface="Times New Roman" panose="02020603050405020304" pitchFamily="18" charset="0"/>
              </a:rPr>
              <a:t>332</a:t>
            </a:r>
            <a:r>
              <a:rPr lang="zh-TW" altLang="zh-TW" sz="2000" dirty="0">
                <a:effectLst/>
                <a:latin typeface="+mn-ea"/>
                <a:cs typeface="Times New Roman" panose="02020603050405020304" pitchFamily="18" charset="0"/>
              </a:rPr>
              <a:t>討論室</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游靜娟</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討論兩篇老師指定論文內所使用模型及演算法。</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老師上次書面報告給的回饋。</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latin typeface="+mn-ea"/>
              </a:rPr>
              <a:t>工作分配，把上次報告不足的部分進行修正。</a:t>
            </a:r>
            <a:endParaRPr lang="en-US" altLang="zh-TW" sz="2000" dirty="0">
              <a:latin typeface="+mn-ea"/>
            </a:endParaRPr>
          </a:p>
        </p:txBody>
      </p:sp>
    </p:spTree>
    <p:extLst>
      <p:ext uri="{BB962C8B-B14F-4D97-AF65-F5344CB8AC3E}">
        <p14:creationId xmlns:p14="http://schemas.microsoft.com/office/powerpoint/2010/main" val="37330379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第三次討論會議記錄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198</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：畫出</a:t>
            </a:r>
            <a:r>
              <a:rPr lang="en-US" altLang="zh-TW" sz="2400" dirty="0">
                <a:latin typeface="+mn-ea"/>
              </a:rPr>
              <a:t>Holder </a:t>
            </a:r>
            <a:r>
              <a:rPr lang="zh-TW" altLang="en-US" sz="2400" dirty="0">
                <a:latin typeface="+mn-ea"/>
              </a:rPr>
              <a:t>壓力、溫度、液位，</a:t>
            </a:r>
            <a:r>
              <a:rPr lang="en-US" altLang="zh-TW" sz="2400" dirty="0">
                <a:latin typeface="+mn-ea"/>
              </a:rPr>
              <a:t>COG</a:t>
            </a:r>
            <a:r>
              <a:rPr lang="zh-TW" altLang="en-US" sz="2400" dirty="0">
                <a:latin typeface="+mn-ea"/>
              </a:rPr>
              <a:t>生產的時間序列圖。</a:t>
            </a:r>
            <a:endParaRPr lang="en-US" altLang="zh-TW" sz="2400" dirty="0">
              <a:latin typeface="+mn-ea"/>
            </a:endParaRPr>
          </a:p>
          <a:p>
            <a:pPr marL="0" indent="0">
              <a:lnSpc>
                <a:spcPct val="150000"/>
              </a:lnSpc>
              <a:buNone/>
            </a:pPr>
            <a:r>
              <a:rPr lang="zh-TW" altLang="zh-TW" sz="2400" dirty="0"/>
              <a:t>廖翊廷</a:t>
            </a:r>
            <a:r>
              <a:rPr lang="zh-TW" altLang="en-US" sz="2400" dirty="0"/>
              <a:t>：嘗試處理下游工廠資料的遺失值。</a:t>
            </a:r>
            <a:endParaRPr lang="en-US" altLang="zh-TW" sz="2400" dirty="0"/>
          </a:p>
          <a:p>
            <a:pPr marL="0" indent="0">
              <a:lnSpc>
                <a:spcPct val="150000"/>
              </a:lnSpc>
              <a:buNone/>
            </a:pPr>
            <a:r>
              <a:rPr lang="zh-TW" altLang="zh-TW" sz="2400" dirty="0">
                <a:latin typeface="+mn-ea"/>
              </a:rPr>
              <a:t>李若瑜</a:t>
            </a:r>
            <a:r>
              <a:rPr lang="zh-TW" altLang="en-US" sz="2400" dirty="0">
                <a:latin typeface="+mn-ea"/>
              </a:rPr>
              <a:t>：偏度、峰度圖，將散佈圖中線性相關度高的變數延伸討論。</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：畫出</a:t>
            </a:r>
            <a:r>
              <a:rPr lang="zh-TW" altLang="en-US" sz="2400" dirty="0"/>
              <a:t>下游工廠使用能源的時間序列圖。</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latin typeface="+mn-ea"/>
              </a:rPr>
              <a:t>ARIMA regression model</a:t>
            </a:r>
            <a:r>
              <a:rPr lang="zh-TW" altLang="en-US" sz="2400" dirty="0">
                <a:latin typeface="+mn-ea"/>
              </a:rPr>
              <a:t>。</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63964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199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t>2022/04/05</a:t>
            </a:r>
            <a:r>
              <a:rPr lang="zh-TW" altLang="zh-TW" sz="2000" dirty="0"/>
              <a:t>（六）</a:t>
            </a:r>
            <a:r>
              <a:rPr lang="en-US" altLang="zh-TW" sz="2000" dirty="0"/>
              <a:t>14:00~17:00</a:t>
            </a:r>
            <a:r>
              <a:rPr lang="zh-TW" altLang="en-US" sz="2000" dirty="0"/>
              <a:t>  </a:t>
            </a:r>
            <a:r>
              <a:rPr lang="zh-TW" altLang="zh-TW" sz="2000" dirty="0">
                <a:latin typeface="+mn-ea"/>
              </a:rPr>
              <a:t>地點：</a:t>
            </a:r>
            <a:r>
              <a:rPr lang="en-US" altLang="zh-TW" sz="2000" dirty="0">
                <a:effectLst/>
                <a:latin typeface="+mn-ea"/>
                <a:cs typeface="Times New Roman" panose="02020603050405020304" pitchFamily="18" charset="0"/>
              </a:rPr>
              <a:t>Google meet</a:t>
            </a:r>
          </a:p>
          <a:p>
            <a:pPr marL="0" indent="0">
              <a:buNone/>
            </a:pPr>
            <a:r>
              <a:rPr lang="zh-TW" altLang="en-US" sz="2000" dirty="0">
                <a:latin typeface="+mn-ea"/>
              </a:rPr>
              <a:t>出席人員 ：</a:t>
            </a:r>
            <a:r>
              <a:rPr lang="zh-TW" altLang="zh-TW" sz="2000" dirty="0">
                <a:latin typeface="+mn-ea"/>
              </a:rPr>
              <a:t>鄭力綱、</a:t>
            </a:r>
            <a:r>
              <a:rPr lang="zh-TW" altLang="zh-TW" sz="2000" dirty="0"/>
              <a:t>廖翊廷、</a:t>
            </a:r>
            <a:r>
              <a:rPr lang="zh-TW" altLang="zh-TW" sz="2000" dirty="0">
                <a:latin typeface="+mn-ea"/>
              </a:rPr>
              <a:t>李若瑜、陳冠霖、郭庭維、游靜娟</a:t>
            </a:r>
            <a:endParaRPr lang="en-US" altLang="zh-TW" sz="2000" dirty="0">
              <a:latin typeface="+mn-ea"/>
            </a:endParaRPr>
          </a:p>
          <a:p>
            <a:pPr marL="0" indent="0">
              <a:buNone/>
            </a:pPr>
            <a:r>
              <a:rPr lang="zh-TW" altLang="en-US" sz="2000" dirty="0"/>
              <a:t>記錄者：</a:t>
            </a:r>
            <a:r>
              <a:rPr lang="zh-TW" altLang="zh-TW" sz="2000" dirty="0">
                <a:latin typeface="+mn-ea"/>
              </a:rPr>
              <a:t>李若瑜</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en-US" altLang="zh-TW" sz="2000" dirty="0">
                <a:latin typeface="+mn-ea"/>
              </a:rPr>
              <a:t>ARIMA</a:t>
            </a:r>
            <a:r>
              <a:rPr lang="zh-TW" altLang="en-US" sz="2000" dirty="0">
                <a:latin typeface="+mn-ea"/>
              </a:rPr>
              <a:t>預估結果以及各變數時間序列圖性質，</a:t>
            </a:r>
            <a:r>
              <a:rPr lang="zh-TW" altLang="zh-TW" sz="2000" dirty="0"/>
              <a:t>探討之後可以修改的方向 </a:t>
            </a:r>
            <a:r>
              <a:rPr lang="zh-TW" altLang="en-US" sz="2000" dirty="0">
                <a:latin typeface="+mn-ea"/>
              </a:rPr>
              <a:t>。</a:t>
            </a:r>
            <a:endParaRPr lang="en-US" altLang="zh-TW" sz="2000" dirty="0">
              <a:latin typeface="+mn-ea"/>
            </a:endParaRPr>
          </a:p>
          <a:p>
            <a:pPr marL="457200" indent="-457200">
              <a:lnSpc>
                <a:spcPct val="120000"/>
              </a:lnSpc>
              <a:buFont typeface="Arial" panose="020B0604020202020204" pitchFamily="34" charset="0"/>
              <a:buAutoNum type="arabicPeriod"/>
            </a:pPr>
            <a:r>
              <a:rPr lang="zh-TW" altLang="en-US" sz="2000" dirty="0">
                <a:effectLst/>
                <a:latin typeface="+mn-ea"/>
                <a:cs typeface="Times New Roman" panose="02020603050405020304" pitchFamily="18" charset="0"/>
              </a:rPr>
              <a:t>更進一步討論文中困難的部分</a:t>
            </a:r>
            <a:r>
              <a:rPr lang="zh-TW" altLang="en-US" sz="2000" dirty="0">
                <a:latin typeface="+mn-ea"/>
              </a:rPr>
              <a:t>。</a:t>
            </a:r>
            <a:br>
              <a:rPr lang="en-US" altLang="zh-TW" sz="2000" dirty="0">
                <a:latin typeface="+mn-ea"/>
              </a:rPr>
            </a:br>
            <a:r>
              <a:rPr lang="en-US" altLang="zh-TW" sz="2000" dirty="0" err="1">
                <a:latin typeface="+mn-ea"/>
              </a:rPr>
              <a:t>a.KNN</a:t>
            </a:r>
            <a:r>
              <a:rPr lang="zh-TW" altLang="zh-TW" sz="2000" dirty="0"/>
              <a:t>在門檻值的運用以及定義</a:t>
            </a:r>
            <a:r>
              <a:rPr lang="en-US" altLang="zh-TW" sz="2000" dirty="0"/>
              <a:t>(KNN</a:t>
            </a:r>
            <a:r>
              <a:rPr lang="zh-TW" altLang="zh-TW" sz="2000" dirty="0"/>
              <a:t>如何用在算相似</a:t>
            </a:r>
            <a:r>
              <a:rPr lang="en-US" altLang="zh-TW" sz="2000" dirty="0"/>
              <a:t>pattern)</a:t>
            </a:r>
            <a:r>
              <a:rPr lang="zh-TW" altLang="en-US" sz="2000" dirty="0"/>
              <a:t>。</a:t>
            </a:r>
            <a:br>
              <a:rPr lang="en-US" altLang="zh-TW" sz="2000" dirty="0"/>
            </a:br>
            <a:r>
              <a:rPr lang="en-US" altLang="zh-TW" sz="2000" dirty="0"/>
              <a:t>b.</a:t>
            </a:r>
            <a:r>
              <a:rPr lang="zh-TW" altLang="zh-TW" sz="2000" dirty="0"/>
              <a:t>尋找</a:t>
            </a:r>
            <a:r>
              <a:rPr lang="en-US" altLang="zh-TW" sz="2000" dirty="0"/>
              <a:t>PLS, SVR, CART</a:t>
            </a:r>
            <a:r>
              <a:rPr lang="zh-TW" altLang="zh-TW" sz="2000" dirty="0"/>
              <a:t>的程式碼</a:t>
            </a:r>
            <a:r>
              <a:rPr lang="zh-TW" altLang="en-US" sz="2000" dirty="0"/>
              <a:t>。</a:t>
            </a:r>
            <a:endParaRPr lang="en-US" altLang="zh-TW" sz="1600" dirty="0">
              <a:latin typeface="+mn-ea"/>
            </a:endParaRPr>
          </a:p>
        </p:txBody>
      </p:sp>
    </p:spTree>
    <p:extLst>
      <p:ext uri="{BB962C8B-B14F-4D97-AF65-F5344CB8AC3E}">
        <p14:creationId xmlns:p14="http://schemas.microsoft.com/office/powerpoint/2010/main" val="525673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a:xfrm>
            <a:off x="89814" y="-105508"/>
            <a:ext cx="10515600" cy="1325563"/>
          </a:xfrm>
        </p:spPr>
        <p:txBody>
          <a:bodyPr/>
          <a:lstStyle/>
          <a:p>
            <a:r>
              <a:rPr kumimoji="1" lang="zh-TW" altLang="en-US" dirty="0"/>
              <a:t>目錄</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a:xfrm>
            <a:off x="453419" y="934936"/>
            <a:ext cx="13280922" cy="5898740"/>
          </a:xfrm>
        </p:spPr>
        <p:txBody>
          <a:bodyPr>
            <a:normAutofit/>
          </a:bodyPr>
          <a:lstStyle/>
          <a:p>
            <a:pPr marL="514350" indent="-514350">
              <a:lnSpc>
                <a:spcPct val="200000"/>
              </a:lnSpc>
              <a:buFont typeface="+mj-lt"/>
              <a:buAutoNum type="arabicPeriod"/>
            </a:pPr>
            <a:r>
              <a:rPr kumimoji="1" lang="zh-TW" altLang="en-US" dirty="0"/>
              <a:t>問題描述、資料資訊</a:t>
            </a:r>
            <a:r>
              <a:rPr kumimoji="1" lang="en-US" altLang="zh-TW" dirty="0"/>
              <a:t> ----------------------------------- p.4</a:t>
            </a:r>
          </a:p>
          <a:p>
            <a:pPr marL="514350" indent="-514350">
              <a:lnSpc>
                <a:spcPct val="200000"/>
              </a:lnSpc>
              <a:buFont typeface="+mj-lt"/>
              <a:buAutoNum type="arabicPeriod"/>
            </a:pPr>
            <a:r>
              <a:rPr kumimoji="1" lang="zh-TW" altLang="en-US" dirty="0"/>
              <a:t>新增變數</a:t>
            </a:r>
            <a:r>
              <a:rPr kumimoji="1" lang="en-US" altLang="zh-TW" dirty="0"/>
              <a:t>-----------------------------------p.6</a:t>
            </a:r>
          </a:p>
          <a:p>
            <a:pPr marL="514350" indent="-514350">
              <a:lnSpc>
                <a:spcPct val="200000"/>
              </a:lnSpc>
              <a:buFont typeface="+mj-lt"/>
              <a:buAutoNum type="arabicPeriod"/>
            </a:pPr>
            <a:r>
              <a:rPr kumimoji="1" lang="zh-TW" altLang="en-US" dirty="0"/>
              <a:t>相關論文討論</a:t>
            </a:r>
            <a:r>
              <a:rPr kumimoji="1" lang="en-US" altLang="zh-TW" dirty="0"/>
              <a:t> --------------------------------------------</a:t>
            </a:r>
            <a:r>
              <a:rPr kumimoji="1" lang="zh-TW" altLang="en-US" dirty="0"/>
              <a:t> </a:t>
            </a:r>
            <a:r>
              <a:rPr kumimoji="1" lang="en-US" altLang="zh-TW" dirty="0"/>
              <a:t>p.13</a:t>
            </a:r>
          </a:p>
          <a:p>
            <a:pPr marL="971550" lvl="1" indent="-514350">
              <a:lnSpc>
                <a:spcPct val="100000"/>
              </a:lnSpc>
              <a:buFont typeface="+mj-lt"/>
              <a:buAutoNum type="arabicPeriod"/>
            </a:pPr>
            <a:r>
              <a:rPr kumimoji="1" lang="zh-TW" altLang="en-US" sz="2300" dirty="0"/>
              <a:t>關鍵文獻回顧</a:t>
            </a:r>
            <a:r>
              <a:rPr kumimoji="1" lang="en-US" altLang="zh-TW" sz="2300" dirty="0"/>
              <a:t>-</a:t>
            </a:r>
            <a:r>
              <a:rPr kumimoji="1" lang="zh-TW" altLang="en-US" sz="2300" dirty="0"/>
              <a:t>莊雅筑等人</a:t>
            </a:r>
            <a:r>
              <a:rPr kumimoji="1" lang="en-US" altLang="zh-TW" sz="2300" dirty="0"/>
              <a:t>_2018---------------------- p.14</a:t>
            </a:r>
          </a:p>
          <a:p>
            <a:pPr marL="971550" lvl="1" indent="-514350">
              <a:lnSpc>
                <a:spcPct val="100000"/>
              </a:lnSpc>
              <a:buFont typeface="+mj-lt"/>
              <a:buAutoNum type="arabicPeriod"/>
            </a:pPr>
            <a:r>
              <a:rPr kumimoji="1" lang="zh-TW" altLang="en-US" sz="2300" dirty="0"/>
              <a:t> 關鍵文獻回顧</a:t>
            </a:r>
            <a:r>
              <a:rPr kumimoji="1" lang="en-US" altLang="zh-TW" sz="2300" dirty="0"/>
              <a:t>- Pena_etal_2019----------------------  p.32</a:t>
            </a:r>
          </a:p>
          <a:p>
            <a:pPr marL="971550" lvl="1" indent="-514350">
              <a:lnSpc>
                <a:spcPct val="100000"/>
              </a:lnSpc>
              <a:buFont typeface="+mj-lt"/>
              <a:buAutoNum type="arabicPeriod"/>
            </a:pPr>
            <a:r>
              <a:rPr kumimoji="1" lang="zh-TW" altLang="en-US" sz="2300" dirty="0"/>
              <a:t> 各自閱讀論文探討</a:t>
            </a:r>
            <a:r>
              <a:rPr kumimoji="1" lang="en-US" altLang="zh-TW" sz="2300" dirty="0"/>
              <a:t>----------------------------------------  p.50</a:t>
            </a:r>
            <a:endParaRPr kumimoji="1" lang="en-US" altLang="zh-TW" dirty="0"/>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2</a:t>
            </a:fld>
            <a:endParaRPr kumimoji="1" lang="zh-TW" altLang="en-US"/>
          </a:p>
        </p:txBody>
      </p:sp>
    </p:spTree>
    <p:extLst>
      <p:ext uri="{BB962C8B-B14F-4D97-AF65-F5344CB8AC3E}">
        <p14:creationId xmlns:p14="http://schemas.microsoft.com/office/powerpoint/2010/main" val="7450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加入門檻值之結果</a:t>
            </a:r>
          </a:p>
        </p:txBody>
      </p:sp>
      <p:grpSp>
        <p:nvGrpSpPr>
          <p:cNvPr id="17" name="群組 16">
            <a:extLst>
              <a:ext uri="{FF2B5EF4-FFF2-40B4-BE49-F238E27FC236}">
                <a16:creationId xmlns:a16="http://schemas.microsoft.com/office/drawing/2014/main" id="{C9D8749E-82C7-445A-ADE4-17755D6F50F8}"/>
              </a:ext>
            </a:extLst>
          </p:cNvPr>
          <p:cNvGrpSpPr/>
          <p:nvPr/>
        </p:nvGrpSpPr>
        <p:grpSpPr>
          <a:xfrm>
            <a:off x="748742" y="1308443"/>
            <a:ext cx="10694516" cy="2292008"/>
            <a:chOff x="748743" y="1664043"/>
            <a:chExt cx="10694516" cy="2292008"/>
          </a:xfrm>
        </p:grpSpPr>
        <p:grpSp>
          <p:nvGrpSpPr>
            <p:cNvPr id="16" name="群組 15">
              <a:extLst>
                <a:ext uri="{FF2B5EF4-FFF2-40B4-BE49-F238E27FC236}">
                  <a16:creationId xmlns:a16="http://schemas.microsoft.com/office/drawing/2014/main" id="{652FA2AE-A378-42BE-9C1F-194ABAD1B8DC}"/>
                </a:ext>
              </a:extLst>
            </p:cNvPr>
            <p:cNvGrpSpPr/>
            <p:nvPr/>
          </p:nvGrpSpPr>
          <p:grpSpPr>
            <a:xfrm>
              <a:off x="748743" y="1672051"/>
              <a:ext cx="3420209" cy="2283999"/>
              <a:chOff x="748742" y="1672049"/>
              <a:chExt cx="4343869" cy="2654786"/>
            </a:xfrm>
          </p:grpSpPr>
          <p:pic>
            <p:nvPicPr>
              <p:cNvPr id="12" name="圖片 11">
                <a:extLst>
                  <a:ext uri="{FF2B5EF4-FFF2-40B4-BE49-F238E27FC236}">
                    <a16:creationId xmlns:a16="http://schemas.microsoft.com/office/drawing/2014/main" id="{89F09788-2256-47EC-BE9D-3C0A262E0407}"/>
                  </a:ext>
                </a:extLst>
              </p:cNvPr>
              <p:cNvPicPr>
                <a:picLocks noChangeAspect="1"/>
              </p:cNvPicPr>
              <p:nvPr/>
            </p:nvPicPr>
            <p:blipFill>
              <a:blip r:embed="rId3"/>
              <a:stretch>
                <a:fillRect/>
              </a:stretch>
            </p:blipFill>
            <p:spPr>
              <a:xfrm>
                <a:off x="748742" y="2072160"/>
                <a:ext cx="4343869" cy="2254675"/>
              </a:xfrm>
              <a:prstGeom prst="rect">
                <a:avLst/>
              </a:prstGeom>
            </p:spPr>
          </p:pic>
          <p:sp>
            <p:nvSpPr>
              <p:cNvPr id="15" name="文字方塊 14">
                <a:extLst>
                  <a:ext uri="{FF2B5EF4-FFF2-40B4-BE49-F238E27FC236}">
                    <a16:creationId xmlns:a16="http://schemas.microsoft.com/office/drawing/2014/main" id="{2F72309E-41C1-4F0D-8DD0-4F05D715F0AC}"/>
                  </a:ext>
                </a:extLst>
              </p:cNvPr>
              <p:cNvSpPr txBox="1"/>
              <p:nvPr/>
            </p:nvSpPr>
            <p:spPr>
              <a:xfrm>
                <a:off x="1972158" y="1672049"/>
                <a:ext cx="1897036" cy="446446"/>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0.8</a:t>
                </a:r>
                <a:endParaRPr lang="zh-TW" altLang="en-US" sz="2000" dirty="0">
                  <a:latin typeface="微軟正黑體" panose="020B0604030504040204" pitchFamily="34" charset="-120"/>
                  <a:ea typeface="微軟正黑體" panose="020B0604030504040204" pitchFamily="34" charset="-120"/>
                </a:endParaRPr>
              </a:p>
            </p:txBody>
          </p:sp>
        </p:grpSp>
        <p:grpSp>
          <p:nvGrpSpPr>
            <p:cNvPr id="44" name="群組 43">
              <a:extLst>
                <a:ext uri="{FF2B5EF4-FFF2-40B4-BE49-F238E27FC236}">
                  <a16:creationId xmlns:a16="http://schemas.microsoft.com/office/drawing/2014/main" id="{39138B07-B980-4D8B-B3B3-3221E361157B}"/>
                </a:ext>
              </a:extLst>
            </p:cNvPr>
            <p:cNvGrpSpPr/>
            <p:nvPr/>
          </p:nvGrpSpPr>
          <p:grpSpPr>
            <a:xfrm>
              <a:off x="4385895" y="1672051"/>
              <a:ext cx="3420209" cy="2284000"/>
              <a:chOff x="748742" y="1672049"/>
              <a:chExt cx="4343869" cy="2654787"/>
            </a:xfrm>
          </p:grpSpPr>
          <p:pic>
            <p:nvPicPr>
              <p:cNvPr id="45" name="圖片 44">
                <a:extLst>
                  <a:ext uri="{FF2B5EF4-FFF2-40B4-BE49-F238E27FC236}">
                    <a16:creationId xmlns:a16="http://schemas.microsoft.com/office/drawing/2014/main" id="{3AA49EC2-0E7B-4776-9788-FC422D58A0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8742" y="2072161"/>
                <a:ext cx="4343869" cy="2254675"/>
              </a:xfrm>
              <a:prstGeom prst="rect">
                <a:avLst/>
              </a:prstGeom>
            </p:spPr>
          </p:pic>
          <p:sp>
            <p:nvSpPr>
              <p:cNvPr id="46" name="文字方塊 45">
                <a:extLst>
                  <a:ext uri="{FF2B5EF4-FFF2-40B4-BE49-F238E27FC236}">
                    <a16:creationId xmlns:a16="http://schemas.microsoft.com/office/drawing/2014/main" id="{A029C5D3-50C2-4013-AC60-554B070BDC71}"/>
                  </a:ext>
                </a:extLst>
              </p:cNvPr>
              <p:cNvSpPr txBox="1"/>
              <p:nvPr/>
            </p:nvSpPr>
            <p:spPr>
              <a:xfrm>
                <a:off x="1972159" y="1672049"/>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0.5</a:t>
                </a:r>
                <a:endParaRPr lang="zh-TW" altLang="en-US" sz="2000" dirty="0">
                  <a:latin typeface="微軟正黑體" panose="020B0604030504040204" pitchFamily="34" charset="-120"/>
                  <a:ea typeface="微軟正黑體" panose="020B0604030504040204" pitchFamily="34" charset="-120"/>
                </a:endParaRPr>
              </a:p>
            </p:txBody>
          </p:sp>
        </p:grpSp>
        <p:grpSp>
          <p:nvGrpSpPr>
            <p:cNvPr id="47" name="群組 46">
              <a:extLst>
                <a:ext uri="{FF2B5EF4-FFF2-40B4-BE49-F238E27FC236}">
                  <a16:creationId xmlns:a16="http://schemas.microsoft.com/office/drawing/2014/main" id="{5249CAFC-68A3-452B-8CB0-53635A13D185}"/>
                </a:ext>
              </a:extLst>
            </p:cNvPr>
            <p:cNvGrpSpPr/>
            <p:nvPr/>
          </p:nvGrpSpPr>
          <p:grpSpPr>
            <a:xfrm>
              <a:off x="8023050" y="1664043"/>
              <a:ext cx="3420209" cy="2292007"/>
              <a:chOff x="748742" y="1662740"/>
              <a:chExt cx="4343869" cy="2664094"/>
            </a:xfrm>
          </p:grpSpPr>
          <p:pic>
            <p:nvPicPr>
              <p:cNvPr id="48" name="圖片 47">
                <a:extLst>
                  <a:ext uri="{FF2B5EF4-FFF2-40B4-BE49-F238E27FC236}">
                    <a16:creationId xmlns:a16="http://schemas.microsoft.com/office/drawing/2014/main" id="{F9B96C6A-4399-4414-AA4D-E5F09DBDA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8742" y="2072161"/>
                <a:ext cx="4343869" cy="2254673"/>
              </a:xfrm>
              <a:prstGeom prst="rect">
                <a:avLst/>
              </a:prstGeom>
            </p:spPr>
          </p:pic>
          <p:sp>
            <p:nvSpPr>
              <p:cNvPr id="49" name="文字方塊 48">
                <a:extLst>
                  <a:ext uri="{FF2B5EF4-FFF2-40B4-BE49-F238E27FC236}">
                    <a16:creationId xmlns:a16="http://schemas.microsoft.com/office/drawing/2014/main" id="{8E6D6504-F33D-40D6-88AD-2C5A10608583}"/>
                  </a:ext>
                </a:extLst>
              </p:cNvPr>
              <p:cNvSpPr txBox="1"/>
              <p:nvPr/>
            </p:nvSpPr>
            <p:spPr>
              <a:xfrm>
                <a:off x="1972157" y="1662740"/>
                <a:ext cx="1897036" cy="465064"/>
              </a:xfrm>
              <a:prstGeom prst="rect">
                <a:avLst/>
              </a:prstGeom>
              <a:noFill/>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門檻值</a:t>
                </a:r>
                <a:r>
                  <a:rPr lang="en-US" altLang="zh-TW" sz="2000" dirty="0">
                    <a:latin typeface="微軟正黑體" panose="020B0604030504040204" pitchFamily="34" charset="-120"/>
                    <a:ea typeface="微軟正黑體" panose="020B0604030504040204" pitchFamily="34" charset="-120"/>
                  </a:rPr>
                  <a:t>0.2</a:t>
                </a:r>
                <a:endParaRPr lang="zh-TW" altLang="en-US" sz="2000" dirty="0">
                  <a:latin typeface="微軟正黑體" panose="020B0604030504040204" pitchFamily="34" charset="-120"/>
                  <a:ea typeface="微軟正黑體" panose="020B0604030504040204" pitchFamily="34" charset="-120"/>
                </a:endParaRPr>
              </a:p>
            </p:txBody>
          </p:sp>
        </p:grpSp>
      </p:gr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39" y="3952688"/>
            <a:ext cx="10694518" cy="228729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可以看到隨著門檻值的增加找到的</a:t>
            </a:r>
            <a:r>
              <a:rPr lang="en-US" altLang="zh-TW" sz="2000" dirty="0">
                <a:latin typeface="微軟正黑體" panose="020B0604030504040204" pitchFamily="34" charset="-120"/>
                <a:ea typeface="微軟正黑體" panose="020B0604030504040204" pitchFamily="34" charset="-120"/>
              </a:rPr>
              <a:t>pattern</a:t>
            </a:r>
            <a:r>
              <a:rPr lang="zh-TW" altLang="en-US" sz="2000" dirty="0">
                <a:latin typeface="微軟正黑體" panose="020B0604030504040204" pitchFamily="34" charset="-120"/>
                <a:ea typeface="微軟正黑體" panose="020B0604030504040204" pitchFamily="34" charset="-120"/>
              </a:rPr>
              <a:t>越分散。成功達到抽出某時間點下訓練資料集的目的，接下來將討論文不同預測模型下的預測情形。</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備註：</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文中並沒有說明之後選擇訓練模型資料時使用的門檻值，以及不同門檻值、距離計算方式對於後面預測準確率的影響，此部分可以做為小組日後實作時討論的方向。</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A8FE532-EE1A-AA1A-4DF7-E4E6EA9214D2}"/>
              </a:ext>
            </a:extLst>
          </p:cNvPr>
          <p:cNvSpPr>
            <a:spLocks noGrp="1"/>
          </p:cNvSpPr>
          <p:nvPr>
            <p:ph type="sldNum" sz="quarter" idx="12"/>
          </p:nvPr>
        </p:nvSpPr>
        <p:spPr/>
        <p:txBody>
          <a:bodyPr/>
          <a:lstStyle/>
          <a:p>
            <a:fld id="{C3836E5B-D4B7-FA44-A0C9-2630295C2636}" type="slidenum">
              <a:rPr kumimoji="1" lang="zh-TW" altLang="en-US" smtClean="0"/>
              <a:t>20</a:t>
            </a:fld>
            <a:endParaRPr kumimoji="1" lang="zh-TW" altLang="en-US"/>
          </a:p>
        </p:txBody>
      </p:sp>
    </p:spTree>
    <p:extLst>
      <p:ext uri="{BB962C8B-B14F-4D97-AF65-F5344CB8AC3E}">
        <p14:creationId xmlns:p14="http://schemas.microsoft.com/office/powerpoint/2010/main" val="34637967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第四次討論會議記錄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200</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：閱讀英文論文</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：閱讀英文論文</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39309574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第五次討論會議記錄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201</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2022/04/09  22:00~24:00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en-US" sz="2000" dirty="0">
                <a:latin typeface="+mn-ea"/>
              </a:rPr>
              <a:t>鄭力綱</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zh-TW" altLang="zh-TW" sz="2000" dirty="0">
                <a:latin typeface="+mn-ea"/>
              </a:rPr>
              <a:t>郭庭維</a:t>
            </a:r>
            <a:r>
              <a:rPr lang="zh-TW" altLang="en-US" sz="2000" dirty="0">
                <a:latin typeface="+mn-ea"/>
              </a:rPr>
              <a:t>、廖翊廷報告中文論文及論文中問題討論。</a:t>
            </a:r>
            <a:endParaRPr lang="en-US" altLang="zh-TW" sz="2000" dirty="0">
              <a:latin typeface="+mn-ea"/>
            </a:endParaRPr>
          </a:p>
          <a:p>
            <a:pPr marL="457200" indent="-457200">
              <a:buFont typeface="+mj-lt"/>
              <a:buAutoNum type="arabicPeriod"/>
            </a:pPr>
            <a:r>
              <a:rPr lang="zh-TW" altLang="en-US" sz="2000" dirty="0">
                <a:latin typeface="+mn-ea"/>
              </a:rPr>
              <a:t>討論模型分析方法，如何把上課教的分析法運用在這筆資料上。</a:t>
            </a:r>
            <a:endParaRPr lang="en-US" altLang="zh-TW" sz="2000" dirty="0">
              <a:latin typeface="+mn-ea"/>
            </a:endParaRPr>
          </a:p>
          <a:p>
            <a:pPr marL="457200" indent="-457200">
              <a:buFont typeface="+mj-lt"/>
              <a:buAutoNum type="arabicPeriod"/>
            </a:pPr>
            <a:r>
              <a:rPr lang="zh-TW" altLang="en-US" sz="2000" dirty="0">
                <a:latin typeface="+mn-ea"/>
              </a:rPr>
              <a:t>每人嘗試跑一種課堂上教過的模型並在下次會議報告結果</a:t>
            </a:r>
            <a:endParaRPr lang="en-US" altLang="zh-TW" sz="2000" dirty="0">
              <a:latin typeface="+mn-ea"/>
            </a:endParaRPr>
          </a:p>
        </p:txBody>
      </p:sp>
    </p:spTree>
    <p:extLst>
      <p:ext uri="{BB962C8B-B14F-4D97-AF65-F5344CB8AC3E}">
        <p14:creationId xmlns:p14="http://schemas.microsoft.com/office/powerpoint/2010/main" val="19977628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第五次討論會議記錄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202</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t>廖翊廷</a:t>
            </a:r>
            <a:r>
              <a:rPr lang="zh-TW" altLang="en-US" sz="2400" dirty="0"/>
              <a:t>：整理中文論文</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zh-TW" altLang="en-US" sz="2400" dirty="0"/>
              <a:t>整理中文論文、</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：嘗試</a:t>
            </a:r>
            <a:r>
              <a:rPr lang="en-US" altLang="zh-TW" sz="2400" dirty="0"/>
              <a:t>ARIMA</a:t>
            </a:r>
            <a:r>
              <a:rPr lang="zh-TW" altLang="en-US" sz="2400" dirty="0">
                <a:latin typeface="+mn-ea"/>
              </a:rPr>
              <a:t>分析資料</a:t>
            </a: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23718174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第六次討論會議記錄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203</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000" dirty="0">
                <a:latin typeface="+mn-ea"/>
              </a:rPr>
              <a:t>時間：</a:t>
            </a:r>
            <a:r>
              <a:rPr lang="en-US" altLang="zh-TW" sz="2000" dirty="0">
                <a:latin typeface="+mn-ea"/>
              </a:rPr>
              <a:t>2022/04/13  13:00~16:00      </a:t>
            </a:r>
            <a:r>
              <a:rPr lang="zh-TW" altLang="zh-TW" sz="2000" dirty="0">
                <a:latin typeface="+mn-ea"/>
              </a:rPr>
              <a:t>地點：</a:t>
            </a:r>
            <a:r>
              <a:rPr lang="en-US" altLang="zh-TW" sz="2000" dirty="0">
                <a:latin typeface="+mn-ea"/>
                <a:cs typeface="Times New Roman" panose="02020603050405020304" pitchFamily="18" charset="0"/>
              </a:rPr>
              <a:t>Google meet</a:t>
            </a:r>
            <a:endParaRPr lang="en-US" altLang="zh-TW" sz="2000" dirty="0">
              <a:latin typeface="+mn-ea"/>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t>記錄者：</a:t>
            </a:r>
            <a:r>
              <a:rPr lang="zh-TW" altLang="zh-TW" sz="2000" dirty="0">
                <a:latin typeface="+mn-ea"/>
              </a:rPr>
              <a:t>郭庭維</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 </a:t>
            </a:r>
            <a:r>
              <a:rPr lang="zh-TW" altLang="en-US" sz="2000" dirty="0">
                <a:latin typeface="+mn-ea"/>
              </a:rPr>
              <a:t>：</a:t>
            </a:r>
            <a:endParaRPr lang="en-US" altLang="zh-TW" sz="2000" dirty="0">
              <a:latin typeface="+mn-ea"/>
            </a:endParaRPr>
          </a:p>
          <a:p>
            <a:pPr marL="457200" indent="-457200">
              <a:buFont typeface="+mj-lt"/>
              <a:buAutoNum type="arabicPeriod"/>
            </a:pPr>
            <a:r>
              <a:rPr lang="en-US" altLang="zh-TW" sz="2000" dirty="0">
                <a:latin typeface="+mn-ea"/>
              </a:rPr>
              <a:t>Logistic regression</a:t>
            </a:r>
            <a:r>
              <a:rPr lang="zh-TW" altLang="en-US" sz="2000" dirty="0">
                <a:latin typeface="+mn-ea"/>
              </a:rPr>
              <a:t>的結果分析液位變化的結果，使用原資料的的其他變數解釋力不足，下次嘗試使用差分看是否會具備解釋力。</a:t>
            </a:r>
            <a:endParaRPr lang="en-US" altLang="zh-TW" sz="2000" dirty="0">
              <a:latin typeface="+mn-ea"/>
            </a:endParaRPr>
          </a:p>
          <a:p>
            <a:pPr marL="457200" indent="-457200">
              <a:buFont typeface="+mj-lt"/>
              <a:buAutoNum type="arabicPeriod"/>
            </a:pPr>
            <a:r>
              <a:rPr lang="en-US" altLang="zh-TW" sz="2000" dirty="0">
                <a:latin typeface="+mn-ea"/>
              </a:rPr>
              <a:t>SVM</a:t>
            </a:r>
            <a:r>
              <a:rPr lang="zh-TW" altLang="en-US" sz="2000" dirty="0">
                <a:latin typeface="+mn-ea"/>
              </a:rPr>
              <a:t>與</a:t>
            </a:r>
            <a:r>
              <a:rPr lang="en-US" altLang="zh-TW" sz="2000" dirty="0">
                <a:latin typeface="+mn-ea"/>
              </a:rPr>
              <a:t>LDA</a:t>
            </a:r>
            <a:r>
              <a:rPr lang="zh-TW" altLang="en-US" sz="2000" dirty="0">
                <a:latin typeface="+mn-ea"/>
              </a:rPr>
              <a:t>、</a:t>
            </a:r>
            <a:r>
              <a:rPr lang="en-US" altLang="zh-TW" sz="2000" dirty="0">
                <a:latin typeface="+mn-ea"/>
              </a:rPr>
              <a:t>QDA</a:t>
            </a:r>
            <a:r>
              <a:rPr lang="zh-TW" altLang="en-US" sz="2000" dirty="0">
                <a:latin typeface="+mn-ea"/>
              </a:rPr>
              <a:t>模型問題探討。</a:t>
            </a:r>
            <a:endParaRPr lang="en-US" altLang="zh-TW" sz="2000" dirty="0">
              <a:latin typeface="+mn-ea"/>
            </a:endParaRPr>
          </a:p>
          <a:p>
            <a:pPr marL="0" indent="0">
              <a:buNone/>
            </a:pPr>
            <a:r>
              <a:rPr lang="en-US" altLang="zh-TW" sz="2000" dirty="0">
                <a:latin typeface="+mn-ea"/>
              </a:rPr>
              <a:t>3.    ARIMA</a:t>
            </a:r>
            <a:r>
              <a:rPr lang="zh-TW" altLang="en-US" sz="2000" dirty="0">
                <a:latin typeface="+mn-ea"/>
              </a:rPr>
              <a:t>結果報告</a:t>
            </a:r>
            <a:br>
              <a:rPr lang="en-US" altLang="zh-TW" sz="2000" dirty="0">
                <a:latin typeface="+mn-ea"/>
              </a:rPr>
            </a:br>
            <a:r>
              <a:rPr lang="en-US" altLang="zh-TW" sz="2000" dirty="0">
                <a:latin typeface="+mn-ea"/>
              </a:rPr>
              <a:t>	a.</a:t>
            </a:r>
            <a:r>
              <a:rPr lang="zh-TW" altLang="en-US" sz="2000" dirty="0">
                <a:latin typeface="+mn-ea"/>
              </a:rPr>
              <a:t>餵入周資料，但訓練時間與訓練效果不理想</a:t>
            </a:r>
            <a:endParaRPr lang="en-US" altLang="zh-TW" sz="2000" dirty="0">
              <a:latin typeface="+mn-ea"/>
            </a:endParaRPr>
          </a:p>
          <a:p>
            <a:pPr marL="914400" lvl="2" indent="0">
              <a:lnSpc>
                <a:spcPct val="120000"/>
              </a:lnSpc>
              <a:buNone/>
            </a:pPr>
            <a:r>
              <a:rPr lang="en-US" altLang="zh-TW" dirty="0">
                <a:latin typeface="+mn-ea"/>
              </a:rPr>
              <a:t>b</a:t>
            </a:r>
            <a:r>
              <a:rPr lang="zh-TW" altLang="en-US" dirty="0">
                <a:latin typeface="+mn-ea"/>
              </a:rPr>
              <a:t>預測的時間不宜過長，建議不超過</a:t>
            </a:r>
            <a:r>
              <a:rPr lang="en-US" altLang="zh-TW" dirty="0">
                <a:latin typeface="+mn-ea"/>
              </a:rPr>
              <a:t>60</a:t>
            </a:r>
            <a:r>
              <a:rPr lang="zh-TW" altLang="en-US" dirty="0">
                <a:latin typeface="+mn-ea"/>
              </a:rPr>
              <a:t>分鐘</a:t>
            </a:r>
            <a:endParaRPr lang="en-US" altLang="zh-TW" dirty="0">
              <a:latin typeface="+mn-ea"/>
            </a:endParaRPr>
          </a:p>
          <a:p>
            <a:pPr marL="914400" lvl="2" indent="0">
              <a:lnSpc>
                <a:spcPct val="120000"/>
              </a:lnSpc>
              <a:buNone/>
            </a:pPr>
            <a:r>
              <a:rPr lang="en-US" altLang="zh-TW" dirty="0">
                <a:latin typeface="+mn-ea"/>
              </a:rPr>
              <a:t>c.</a:t>
            </a:r>
            <a:r>
              <a:rPr lang="zh-TW" altLang="en-US" dirty="0">
                <a:latin typeface="+mn-ea"/>
              </a:rPr>
              <a:t>測試比較短的訓練資料</a:t>
            </a:r>
            <a:endParaRPr lang="en-US" altLang="zh-TW" dirty="0">
              <a:latin typeface="+mn-ea"/>
            </a:endParaRPr>
          </a:p>
          <a:p>
            <a:pPr marL="914400" lvl="2" indent="0">
              <a:lnSpc>
                <a:spcPct val="120000"/>
              </a:lnSpc>
              <a:buNone/>
            </a:pPr>
            <a:r>
              <a:rPr lang="en-US" altLang="zh-TW" dirty="0">
                <a:latin typeface="+mn-ea"/>
              </a:rPr>
              <a:t>d.</a:t>
            </a:r>
            <a:r>
              <a:rPr lang="zh-TW" altLang="en-US" dirty="0">
                <a:latin typeface="+mn-ea"/>
              </a:rPr>
              <a:t>強制套</a:t>
            </a:r>
            <a:r>
              <a:rPr lang="en-US" altLang="zh-TW" dirty="0">
                <a:latin typeface="+mn-ea"/>
              </a:rPr>
              <a:t>SARIMA</a:t>
            </a:r>
            <a:r>
              <a:rPr lang="zh-TW" altLang="en-US" dirty="0">
                <a:latin typeface="+mn-ea"/>
              </a:rPr>
              <a:t> 強制考慮季節性</a:t>
            </a:r>
            <a:endParaRPr lang="en-US" altLang="zh-TW" dirty="0">
              <a:latin typeface="+mn-ea"/>
            </a:endParaRPr>
          </a:p>
          <a:p>
            <a:pPr marL="457200" indent="-457200">
              <a:buFont typeface="+mj-lt"/>
              <a:buAutoNum type="arabicPeriod"/>
            </a:pPr>
            <a:endParaRPr lang="en-US" altLang="zh-TW" sz="2000" dirty="0">
              <a:latin typeface="+mn-ea"/>
            </a:endParaRPr>
          </a:p>
        </p:txBody>
      </p:sp>
    </p:spTree>
    <p:extLst>
      <p:ext uri="{BB962C8B-B14F-4D97-AF65-F5344CB8AC3E}">
        <p14:creationId xmlns:p14="http://schemas.microsoft.com/office/powerpoint/2010/main" val="30836128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第六次討論會議記錄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204</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：嘗試</a:t>
            </a:r>
            <a:r>
              <a:rPr lang="en-US" altLang="zh-TW" sz="2400" dirty="0">
                <a:latin typeface="+mn-ea"/>
              </a:rPr>
              <a:t>logistic regression</a:t>
            </a:r>
            <a:r>
              <a:rPr lang="zh-TW" altLang="en-US" sz="2400" dirty="0">
                <a:latin typeface="+mn-ea"/>
              </a:rPr>
              <a:t>的其他變化、嘗試</a:t>
            </a:r>
            <a:r>
              <a:rPr lang="en-US" altLang="zh-TW" sz="2400" dirty="0">
                <a:latin typeface="+mn-ea"/>
              </a:rPr>
              <a:t>Forward selection</a:t>
            </a:r>
            <a:r>
              <a:rPr lang="zh-TW" altLang="en-US" sz="2400" dirty="0">
                <a:latin typeface="+mn-ea"/>
              </a:rPr>
              <a:t>、</a:t>
            </a:r>
            <a:r>
              <a:rPr lang="en-US" altLang="zh-TW" sz="2400" dirty="0">
                <a:latin typeface="+mn-ea"/>
              </a:rPr>
              <a:t>PPT</a:t>
            </a:r>
            <a:r>
              <a:rPr lang="zh-TW" altLang="en-US" sz="2400" dirty="0">
                <a:latin typeface="+mn-ea"/>
              </a:rPr>
              <a:t>統整</a:t>
            </a:r>
            <a:endParaRPr lang="en-US" altLang="zh-TW" sz="2400" dirty="0">
              <a:latin typeface="+mn-ea"/>
            </a:endParaRPr>
          </a:p>
          <a:p>
            <a:pPr marL="0" indent="0">
              <a:lnSpc>
                <a:spcPct val="150000"/>
              </a:lnSpc>
              <a:buNone/>
            </a:pPr>
            <a:r>
              <a:rPr lang="zh-TW" altLang="zh-TW" sz="2400" dirty="0"/>
              <a:t>廖翊廷</a:t>
            </a:r>
            <a:r>
              <a:rPr lang="zh-TW" altLang="en-US" sz="2400" dirty="0"/>
              <a:t>：</a:t>
            </a:r>
            <a:r>
              <a:rPr lang="zh-TW" altLang="en-US" sz="2400" dirty="0">
                <a:latin typeface="+mn-ea"/>
              </a:rPr>
              <a:t>嘗試</a:t>
            </a:r>
            <a:r>
              <a:rPr lang="en" altLang="zh-TW" sz="2400" dirty="0"/>
              <a:t>Naïve Bayes</a:t>
            </a:r>
            <a:r>
              <a:rPr lang="zh-TW" altLang="en-US" sz="2400" dirty="0">
                <a:latin typeface="+mn-ea"/>
              </a:rPr>
              <a:t>分析資料</a:t>
            </a:r>
            <a:endParaRPr lang="en-US" altLang="zh-TW" sz="2400" dirty="0"/>
          </a:p>
          <a:p>
            <a:pPr marL="0" indent="0">
              <a:lnSpc>
                <a:spcPct val="150000"/>
              </a:lnSpc>
              <a:buNone/>
            </a:pPr>
            <a:r>
              <a:rPr lang="zh-TW" altLang="zh-TW" sz="2400" dirty="0">
                <a:latin typeface="+mn-ea"/>
              </a:rPr>
              <a:t>李若瑜</a:t>
            </a:r>
            <a:r>
              <a:rPr lang="zh-TW" altLang="en-US" sz="2400" dirty="0">
                <a:latin typeface="+mn-ea"/>
              </a:rPr>
              <a:t>：嘗試</a:t>
            </a:r>
            <a:r>
              <a:rPr lang="en-US" altLang="zh-TW" sz="2400" dirty="0">
                <a:latin typeface="+mn-ea"/>
              </a:rPr>
              <a:t>GAM</a:t>
            </a:r>
            <a:r>
              <a:rPr lang="zh-TW" altLang="en-US" sz="2400" dirty="0">
                <a:latin typeface="+mn-ea"/>
              </a:rPr>
              <a:t>、</a:t>
            </a:r>
            <a:r>
              <a:rPr lang="en-US" altLang="zh-TW" sz="2400" dirty="0">
                <a:latin typeface="+mn-ea"/>
              </a:rPr>
              <a:t>SVM</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陳冠霖</a:t>
            </a:r>
            <a:r>
              <a:rPr lang="zh-TW" altLang="en-US" sz="2400" dirty="0">
                <a:latin typeface="+mn-ea"/>
              </a:rPr>
              <a:t>：嘗試</a:t>
            </a:r>
            <a:r>
              <a:rPr lang="en-US" altLang="zh-TW" sz="2400" dirty="0">
                <a:latin typeface="+mn-ea"/>
              </a:rPr>
              <a:t>IDA</a:t>
            </a:r>
            <a:r>
              <a:rPr lang="zh-TW" altLang="en-US" sz="2400" dirty="0">
                <a:latin typeface="+mn-ea"/>
              </a:rPr>
              <a:t>，</a:t>
            </a:r>
            <a:r>
              <a:rPr lang="en-US" altLang="zh-TW" sz="2400" dirty="0">
                <a:latin typeface="+mn-ea"/>
              </a:rPr>
              <a:t>QDA</a:t>
            </a:r>
            <a:r>
              <a:rPr lang="zh-TW" altLang="en-US" sz="2400" dirty="0">
                <a:latin typeface="+mn-ea"/>
              </a:rPr>
              <a:t>分析資料</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a:t>
            </a:r>
            <a:r>
              <a:rPr lang="en-US" altLang="zh-TW" sz="2400" dirty="0"/>
              <a:t>ARIMA</a:t>
            </a:r>
            <a:r>
              <a:rPr lang="zh-TW" altLang="en-US" sz="2400" dirty="0"/>
              <a:t>結果統整、</a:t>
            </a:r>
            <a:r>
              <a:rPr lang="en-US" altLang="zh-TW" sz="2400" dirty="0"/>
              <a:t>KNN</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a:t>
            </a:r>
            <a:r>
              <a:rPr lang="en-US" altLang="zh-TW" sz="2400" dirty="0"/>
              <a:t>ARIMA</a:t>
            </a:r>
            <a:r>
              <a:rPr lang="zh-TW" altLang="en-US" sz="2400" dirty="0"/>
              <a:t>結果統整</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p:txBody>
      </p:sp>
    </p:spTree>
    <p:extLst>
      <p:ext uri="{BB962C8B-B14F-4D97-AF65-F5344CB8AC3E}">
        <p14:creationId xmlns:p14="http://schemas.microsoft.com/office/powerpoint/2010/main" val="18276034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第七次會議記錄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09"/>
            <a:ext cx="11353800" cy="6061729"/>
          </a:xfrm>
        </p:spPr>
        <p:txBody>
          <a:bodyPr>
            <a:normAutofit/>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2022/4/15  15:00~17:00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r>
              <a:rPr lang="zh-TW" altLang="en-US" sz="2000" dirty="0">
                <a:latin typeface="微軟正黑體" panose="020B0604030504040204" pitchFamily="34" charset="-120"/>
                <a:ea typeface="微軟正黑體" panose="020B0604030504040204" pitchFamily="34" charset="-120"/>
              </a:rPr>
              <a:t>討論上次每個人建立的模型及要</a:t>
            </a:r>
            <a:r>
              <a:rPr lang="en-US" altLang="zh-TW" sz="2000" dirty="0">
                <a:latin typeface="微軟正黑體" panose="020B0604030504040204" pitchFamily="34" charset="-120"/>
                <a:ea typeface="微軟正黑體" panose="020B0604030504040204" pitchFamily="34" charset="-120"/>
              </a:rPr>
              <a:t>ppt</a:t>
            </a:r>
            <a:r>
              <a:rPr lang="zh-TW" altLang="en-US" sz="2000" dirty="0">
                <a:latin typeface="微軟正黑體" panose="020B0604030504040204" pitchFamily="34" charset="-120"/>
                <a:ea typeface="微軟正黑體" panose="020B0604030504040204" pitchFamily="34" charset="-120"/>
              </a:rPr>
              <a:t>修正</a:t>
            </a:r>
            <a:endParaRPr lang="en-US" altLang="zh-TW" sz="2000"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en-US" sz="2000" dirty="0">
                <a:latin typeface="微軟正黑體" panose="020B0604030504040204" pitchFamily="34" charset="-120"/>
              </a:rPr>
              <a:t>廖翊廷：</a:t>
            </a:r>
            <a:r>
              <a:rPr lang="en" altLang="zh-TW" sz="2000" dirty="0"/>
              <a:t> Naïve Bayes</a:t>
            </a:r>
            <a:r>
              <a:rPr lang="zh-TW" altLang="en-US" sz="2000" dirty="0">
                <a:latin typeface="+mn-ea"/>
              </a:rPr>
              <a:t>分析資料結果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因類別變數與數據合併的問題，沒有做完</a:t>
            </a:r>
            <a:r>
              <a:rPr lang="en-US" altLang="zh-TW" dirty="0">
                <a:latin typeface="微軟正黑體" panose="020B0604030504040204" pitchFamily="34" charset="-120"/>
                <a:ea typeface="微軟正黑體" panose="020B0604030504040204" pitchFamily="34" charset="-120"/>
              </a:rPr>
              <a:t>NB</a:t>
            </a:r>
          </a:p>
          <a:p>
            <a:pPr marL="914400" lvl="1" indent="-457200">
              <a:lnSpc>
                <a:spcPct val="100000"/>
              </a:lnSpc>
              <a:buFont typeface="+mj-lt"/>
              <a:buAutoNum type="alphaLcPeriod"/>
            </a:pPr>
            <a:r>
              <a:rPr lang="zh-TW" altLang="zh-TW" sz="2000" dirty="0">
                <a:latin typeface="微軟正黑體" panose="020B0604030504040204" pitchFamily="34" charset="-120"/>
              </a:rPr>
              <a:t>鄭力綱</a:t>
            </a:r>
            <a:r>
              <a:rPr lang="zh-TW" altLang="en-US" sz="2000" dirty="0">
                <a:latin typeface="微軟正黑體" panose="020B0604030504040204" pitchFamily="34" charset="-120"/>
                <a:ea typeface="微軟正黑體" panose="020B0604030504040204" pitchFamily="34" charset="-120"/>
              </a:rPr>
              <a:t>：討論觀看</a:t>
            </a:r>
            <a:r>
              <a:rPr lang="en-US" altLang="zh-TW" sz="2000" dirty="0">
                <a:latin typeface="微軟正黑體" panose="020B0604030504040204" pitchFamily="34" charset="-120"/>
                <a:ea typeface="微軟正黑體" panose="020B0604030504040204" pitchFamily="34" charset="-120"/>
              </a:rPr>
              <a:t>Holder</a:t>
            </a:r>
            <a:r>
              <a:rPr lang="zh-TW" altLang="en-US" sz="2000" dirty="0">
                <a:latin typeface="微軟正黑體" panose="020B0604030504040204" pitchFamily="34" charset="-120"/>
                <a:ea typeface="微軟正黑體" panose="020B0604030504040204" pitchFamily="34" charset="-120"/>
              </a:rPr>
              <a:t>液位時間序列圖所下的結論</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en-US" altLang="zh-TW" dirty="0">
                <a:latin typeface="微軟正黑體" panose="020B0604030504040204" pitchFamily="34" charset="-120"/>
                <a:ea typeface="微軟正黑體" panose="020B0604030504040204" pitchFamily="34" charset="-120"/>
              </a:rPr>
              <a:t>Holder2</a:t>
            </a:r>
            <a:r>
              <a:rPr lang="zh-TW" altLang="en-US" dirty="0">
                <a:latin typeface="微軟正黑體" panose="020B0604030504040204" pitchFamily="34" charset="-120"/>
                <a:ea typeface="微軟正黑體" panose="020B0604030504040204" pitchFamily="34" charset="-120"/>
              </a:rPr>
              <a:t>液面變化量大於</a:t>
            </a:r>
            <a:r>
              <a:rPr lang="en-US" altLang="zh-TW" dirty="0">
                <a:latin typeface="微軟正黑體" panose="020B0604030504040204" pitchFamily="34" charset="-120"/>
                <a:ea typeface="微軟正黑體" panose="020B0604030504040204" pitchFamily="34" charset="-120"/>
              </a:rPr>
              <a:t>Holder1</a:t>
            </a:r>
            <a:r>
              <a:rPr lang="zh-TW" altLang="en-US" dirty="0">
                <a:latin typeface="微軟正黑體" panose="020B0604030504040204" pitchFamily="34" charset="-120"/>
                <a:ea typeface="微軟正黑體" panose="020B0604030504040204" pitchFamily="34" charset="-120"/>
              </a:rPr>
              <a:t>液面變化量</a:t>
            </a:r>
            <a:endParaRPr lang="en-US" altLang="zh-TW" dirty="0">
              <a:latin typeface="微軟正黑體" panose="020B0604030504040204" pitchFamily="34" charset="-120"/>
              <a:ea typeface="微軟正黑體" panose="020B0604030504040204" pitchFamily="34" charset="-120"/>
            </a:endParaRPr>
          </a:p>
          <a:p>
            <a:pPr marL="914400" lvl="1" indent="-457200">
              <a:lnSpc>
                <a:spcPct val="100000"/>
              </a:lnSpc>
              <a:buFont typeface="+mj-lt"/>
              <a:buAutoNum type="alphaLcPeriod"/>
            </a:pPr>
            <a:r>
              <a:rPr lang="zh-TW" altLang="zh-TW" sz="2000" dirty="0">
                <a:latin typeface="微軟正黑體" panose="020B0604030504040204" pitchFamily="34" charset="-120"/>
              </a:rPr>
              <a:t>陳冠霖</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LDA</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QDA</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以液位上升或下降作為類別變數</a:t>
            </a:r>
            <a:endParaRPr lang="en-US" altLang="zh-TW"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因為每項資料並非獨立、自變數不為常態分佈所以預測準確性低</a:t>
            </a:r>
          </a:p>
          <a:p>
            <a:pPr marL="914400" lvl="1" indent="-457200">
              <a:lnSpc>
                <a:spcPct val="100000"/>
              </a:lnSpc>
              <a:buFont typeface="+mj-lt"/>
              <a:buAutoNum type="alphaLcPeriod"/>
            </a:pPr>
            <a:r>
              <a:rPr lang="zh-TW" altLang="zh-TW" sz="2000" dirty="0">
                <a:latin typeface="微軟正黑體" panose="020B0604030504040204" pitchFamily="34" charset="-120"/>
              </a:rPr>
              <a:t>李若瑜</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GAM-spline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結果</a:t>
            </a:r>
            <a:endParaRPr lang="en-US" altLang="zh-TW" sz="2000" dirty="0">
              <a:latin typeface="微軟正黑體" panose="020B0604030504040204" pitchFamily="34" charset="-120"/>
              <a:ea typeface="微軟正黑體" panose="020B0604030504040204" pitchFamily="34" charset="-120"/>
            </a:endParaRPr>
          </a:p>
          <a:p>
            <a:pPr lvl="2">
              <a:lnSpc>
                <a:spcPct val="100000"/>
              </a:lnSpc>
            </a:pPr>
            <a:r>
              <a:rPr lang="zh-TW" altLang="en-US" dirty="0">
                <a:latin typeface="微軟正黑體" panose="020B0604030504040204" pitchFamily="34" charset="-120"/>
                <a:ea typeface="微軟正黑體" panose="020B0604030504040204" pitchFamily="34" charset="-120"/>
              </a:rPr>
              <a:t>等到之後對</a:t>
            </a:r>
            <a:r>
              <a:rPr lang="en-US" altLang="zh-TW" dirty="0">
                <a:latin typeface="微軟正黑體" panose="020B0604030504040204" pitchFamily="34" charset="-120"/>
                <a:ea typeface="微軟正黑體" panose="020B0604030504040204" pitchFamily="34" charset="-120"/>
              </a:rPr>
              <a:t>SVR</a:t>
            </a:r>
            <a:r>
              <a:rPr lang="zh-TW" altLang="en-US" dirty="0">
                <a:latin typeface="微軟正黑體" panose="020B0604030504040204" pitchFamily="34" charset="-120"/>
                <a:ea typeface="微軟正黑體" panose="020B0604030504040204" pitchFamily="34" charset="-120"/>
              </a:rPr>
              <a:t>更有了解，再下進一步的結論</a:t>
            </a:r>
            <a:endParaRPr lang="en-US" altLang="zh-TW"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77B7832-40DD-D4A4-2131-DDD11689437C}"/>
              </a:ext>
            </a:extLst>
          </p:cNvPr>
          <p:cNvSpPr txBox="1"/>
          <p:nvPr/>
        </p:nvSpPr>
        <p:spPr>
          <a:xfrm>
            <a:off x="6879633" y="3368843"/>
            <a:ext cx="6205133" cy="1166730"/>
          </a:xfrm>
          <a:prstGeom prst="rect">
            <a:avLst/>
          </a:prstGeom>
          <a:noFill/>
        </p:spPr>
        <p:txBody>
          <a:bodyPr wrap="square" rtlCol="0">
            <a:spAutoFit/>
          </a:bodyPr>
          <a:lstStyle/>
          <a:p>
            <a:pPr lvl="1">
              <a:lnSpc>
                <a:spcPct val="120000"/>
              </a:lnSpc>
            </a:pPr>
            <a:r>
              <a:rPr lang="en-US" altLang="zh-TW" sz="2000" dirty="0">
                <a:latin typeface="微軟正黑體" panose="020B0604030504040204" pitchFamily="34" charset="-120"/>
              </a:rPr>
              <a:t>e.   </a:t>
            </a:r>
            <a:r>
              <a:rPr lang="zh-TW" altLang="zh-TW" sz="2000" dirty="0">
                <a:latin typeface="微軟正黑體" panose="020B0604030504040204" pitchFamily="34" charset="-120"/>
              </a:rPr>
              <a:t>游靜娟</a:t>
            </a:r>
            <a:r>
              <a:rPr lang="zh-TW" altLang="en-US" sz="2000" dirty="0">
                <a:latin typeface="微軟正黑體" panose="020B0604030504040204" pitchFamily="34" charset="-120"/>
              </a:rPr>
              <a:t>：檢查上一次</a:t>
            </a:r>
            <a:r>
              <a:rPr lang="en-US" altLang="zh-TW" sz="2000" dirty="0">
                <a:latin typeface="微軟正黑體" panose="020B0604030504040204" pitchFamily="34" charset="-120"/>
              </a:rPr>
              <a:t>ARIMA</a:t>
            </a:r>
            <a:r>
              <a:rPr lang="zh-TW" altLang="en-US" sz="2000" dirty="0">
                <a:latin typeface="微軟正黑體" panose="020B0604030504040204" pitchFamily="34" charset="-120"/>
              </a:rPr>
              <a:t>結</a:t>
            </a:r>
            <a:endParaRPr lang="en-US" altLang="zh-TW" sz="2000" dirty="0">
              <a:latin typeface="微軟正黑體" panose="020B0604030504040204" pitchFamily="34" charset="-120"/>
            </a:endParaRPr>
          </a:p>
          <a:p>
            <a:pPr lvl="1">
              <a:lnSpc>
                <a:spcPct val="120000"/>
              </a:lnSpc>
            </a:pPr>
            <a:r>
              <a:rPr lang="en-US" altLang="zh-TW" sz="2000" dirty="0">
                <a:latin typeface="微軟正黑體" panose="020B0604030504040204" pitchFamily="34" charset="-120"/>
              </a:rPr>
              <a:t>f .   </a:t>
            </a:r>
            <a:r>
              <a:rPr lang="zh-TW" altLang="zh-TW" sz="2000" dirty="0">
                <a:latin typeface="微軟正黑體" panose="020B0604030504040204" pitchFamily="34" charset="-120"/>
              </a:rPr>
              <a:t>郭庭維</a:t>
            </a:r>
            <a:r>
              <a:rPr lang="zh-TW" altLang="en-US" sz="2000" dirty="0">
                <a:latin typeface="微軟正黑體" panose="020B0604030504040204" pitchFamily="34" charset="-120"/>
              </a:rPr>
              <a:t>：</a:t>
            </a:r>
            <a:r>
              <a:rPr lang="en-US" altLang="zh-TW" sz="2000" dirty="0">
                <a:latin typeface="微軟正黑體" panose="020B0604030504040204" pitchFamily="34" charset="-120"/>
              </a:rPr>
              <a:t>KNN</a:t>
            </a:r>
            <a:r>
              <a:rPr lang="zh-TW" altLang="en-US" sz="2000" dirty="0">
                <a:latin typeface="微軟正黑體" panose="020B0604030504040204" pitchFamily="34" charset="-120"/>
              </a:rPr>
              <a:t>結果</a:t>
            </a:r>
            <a:endParaRPr lang="en-US" altLang="zh-TW" sz="2000" dirty="0">
              <a:latin typeface="微軟正黑體" panose="020B0604030504040204" pitchFamily="34" charset="-120"/>
            </a:endParaRPr>
          </a:p>
          <a:p>
            <a:pPr marL="1257300" lvl="2" indent="-342900">
              <a:lnSpc>
                <a:spcPct val="120000"/>
              </a:lnSpc>
              <a:buFont typeface="Arial" panose="020B0604020202020204" pitchFamily="34" charset="0"/>
              <a:buChar char="•"/>
            </a:pPr>
            <a:r>
              <a:rPr lang="zh-TW" altLang="en-US" sz="2000" dirty="0">
                <a:latin typeface="微軟正黑體" panose="020B0604030504040204" pitchFamily="34" charset="-120"/>
              </a:rPr>
              <a:t>當取的時間段越小，</a:t>
            </a:r>
            <a:r>
              <a:rPr lang="en-US" altLang="zh-TW" sz="2000" dirty="0">
                <a:latin typeface="微軟正黑體" panose="020B0604030504040204" pitchFamily="34" charset="-120"/>
              </a:rPr>
              <a:t>MAPE</a:t>
            </a:r>
            <a:r>
              <a:rPr lang="zh-TW" altLang="en-US" sz="2000" dirty="0">
                <a:latin typeface="微軟正黑體" panose="020B0604030504040204" pitchFamily="34" charset="-120"/>
              </a:rPr>
              <a:t>越小</a:t>
            </a:r>
            <a:endParaRPr kumimoji="1" lang="zh-TW" altLang="en-US" sz="2000" dirty="0"/>
          </a:p>
        </p:txBody>
      </p:sp>
    </p:spTree>
    <p:extLst>
      <p:ext uri="{BB962C8B-B14F-4D97-AF65-F5344CB8AC3E}">
        <p14:creationId xmlns:p14="http://schemas.microsoft.com/office/powerpoint/2010/main" val="648316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rPr>
              <a:t>第八次討論會議記錄 </a:t>
            </a:r>
            <a:endParaRPr kumimoji="1" lang="zh-TW" altLang="en-US" dirty="0">
              <a:latin typeface="+mn-ea"/>
              <a:ea typeface="+mn-ea"/>
            </a:endParaRP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206</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a:bodyPr>
          <a:lstStyle/>
          <a:p>
            <a:pPr marL="0" indent="0">
              <a:buNone/>
            </a:pPr>
            <a:r>
              <a:rPr lang="zh-TW" altLang="zh-TW" sz="2400" dirty="0">
                <a:latin typeface="+mn-ea"/>
              </a:rPr>
              <a:t>時間：</a:t>
            </a:r>
            <a:r>
              <a:rPr lang="en-US" altLang="zh-TW" sz="2400" dirty="0">
                <a:latin typeface="+mn-ea"/>
              </a:rPr>
              <a:t>2022/05/08  14:00~17:00      </a:t>
            </a:r>
            <a:r>
              <a:rPr lang="zh-TW" altLang="zh-TW" sz="2400" dirty="0">
                <a:latin typeface="+mn-ea"/>
              </a:rPr>
              <a:t>地點：</a:t>
            </a:r>
            <a:r>
              <a:rPr lang="en-US" altLang="zh-TW" sz="2400" dirty="0">
                <a:latin typeface="+mn-ea"/>
                <a:cs typeface="Times New Roman" panose="02020603050405020304" pitchFamily="18" charset="0"/>
              </a:rPr>
              <a:t>Google meet</a:t>
            </a:r>
            <a:endParaRPr lang="en-US" altLang="zh-TW" sz="2400" dirty="0">
              <a:latin typeface="+mn-ea"/>
            </a:endParaRPr>
          </a:p>
          <a:p>
            <a:pPr marL="0" indent="0">
              <a:buNone/>
            </a:pPr>
            <a:r>
              <a:rPr lang="zh-TW" altLang="en-US" sz="2400" dirty="0">
                <a:latin typeface="+mn-ea"/>
              </a:rPr>
              <a:t>出席人員 ：</a:t>
            </a:r>
            <a:r>
              <a:rPr lang="zh-TW" altLang="zh-TW" sz="2400" dirty="0">
                <a:latin typeface="+mn-ea"/>
              </a:rPr>
              <a:t>鄭力綱、李若瑜、陳冠霖、郭庭維、游靜娟</a:t>
            </a:r>
            <a:r>
              <a:rPr lang="zh-TW" altLang="en-US" sz="2400" dirty="0">
                <a:latin typeface="+mn-ea"/>
              </a:rPr>
              <a:t>、廖翊廷</a:t>
            </a:r>
            <a:endParaRPr lang="en-US" altLang="zh-TW" sz="2400" dirty="0">
              <a:latin typeface="+mn-ea"/>
            </a:endParaRPr>
          </a:p>
          <a:p>
            <a:pPr marL="0" indent="0">
              <a:buNone/>
            </a:pPr>
            <a:r>
              <a:rPr lang="zh-TW" altLang="en-US" sz="2400" dirty="0"/>
              <a:t>記錄者：</a:t>
            </a:r>
            <a:r>
              <a:rPr lang="zh-TW" altLang="en-US" sz="2400" dirty="0">
                <a:latin typeface="+mn-ea"/>
              </a:rPr>
              <a:t>鄭力綱</a:t>
            </a:r>
            <a:endParaRPr lang="en-US" altLang="zh-TW" sz="2400" dirty="0">
              <a:latin typeface="+mn-ea"/>
            </a:endParaRPr>
          </a:p>
          <a:p>
            <a:pPr marL="0" indent="0">
              <a:buNone/>
            </a:pPr>
            <a:r>
              <a:rPr lang="zh-TW" altLang="en-US" sz="2400" dirty="0">
                <a:latin typeface="+mn-ea"/>
              </a:rPr>
              <a:t>討論項目</a:t>
            </a:r>
            <a:r>
              <a:rPr lang="zh-TW" altLang="zh-TW" sz="2400" dirty="0">
                <a:latin typeface="+mn-ea"/>
              </a:rPr>
              <a:t> </a:t>
            </a:r>
            <a:r>
              <a:rPr lang="zh-TW" altLang="en-US" sz="2400" dirty="0">
                <a:latin typeface="+mn-ea"/>
              </a:rPr>
              <a:t>：</a:t>
            </a:r>
            <a:endParaRPr lang="en-US" altLang="zh-TW" sz="2400" dirty="0">
              <a:latin typeface="+mn-ea"/>
            </a:endParaRPr>
          </a:p>
          <a:p>
            <a:pPr marL="457200" indent="-457200">
              <a:buFont typeface="+mj-lt"/>
              <a:buAutoNum type="arabicPeriod"/>
            </a:pPr>
            <a:r>
              <a:rPr lang="zh-TW" altLang="en-US" sz="2400" dirty="0">
                <a:latin typeface="+mn-ea"/>
              </a:rPr>
              <a:t>看</a:t>
            </a:r>
            <a:r>
              <a:rPr lang="en-US" altLang="zh-TW" sz="2400" dirty="0">
                <a:latin typeface="+mn-ea"/>
              </a:rPr>
              <a:t>ACF</a:t>
            </a:r>
            <a:r>
              <a:rPr lang="zh-TW" altLang="en-US" sz="2400" dirty="0">
                <a:latin typeface="+mn-ea"/>
              </a:rPr>
              <a:t>圖討論</a:t>
            </a:r>
            <a:r>
              <a:rPr lang="en-US" altLang="zh-TW" sz="2400" dirty="0">
                <a:latin typeface="+mn-ea"/>
              </a:rPr>
              <a:t>Time lag</a:t>
            </a:r>
            <a:r>
              <a:rPr lang="zh-TW" altLang="en-US" sz="2400" dirty="0">
                <a:latin typeface="+mn-ea"/>
              </a:rPr>
              <a:t>問題。</a:t>
            </a:r>
            <a:endParaRPr lang="en-US" altLang="zh-TW" sz="2400" dirty="0">
              <a:latin typeface="+mn-ea"/>
            </a:endParaRPr>
          </a:p>
          <a:p>
            <a:pPr marL="457200" indent="-457200">
              <a:buFont typeface="+mj-lt"/>
              <a:buAutoNum type="arabicPeriod"/>
            </a:pPr>
            <a:r>
              <a:rPr lang="zh-TW" altLang="en-US" sz="2400" dirty="0">
                <a:latin typeface="+mn-ea"/>
              </a:rPr>
              <a:t>討論日、週週期，並且建立變數。</a:t>
            </a:r>
            <a:endParaRPr lang="en-US" altLang="zh-TW" sz="2400" dirty="0">
              <a:latin typeface="+mn-ea"/>
            </a:endParaRPr>
          </a:p>
          <a:p>
            <a:pPr marL="457200" indent="-457200">
              <a:buFont typeface="+mj-lt"/>
              <a:buAutoNum type="arabicPeriod"/>
            </a:pPr>
            <a:r>
              <a:rPr lang="zh-TW" altLang="en-US" sz="2400" dirty="0">
                <a:latin typeface="+mn-ea"/>
              </a:rPr>
              <a:t>討論</a:t>
            </a:r>
            <a:r>
              <a:rPr lang="en-US" altLang="zh-TW" sz="2400" dirty="0">
                <a:latin typeface="+mn-ea"/>
              </a:rPr>
              <a:t>Time lag</a:t>
            </a:r>
            <a:r>
              <a:rPr lang="zh-TW" altLang="en-US" sz="2400" dirty="0">
                <a:latin typeface="+mn-ea"/>
              </a:rPr>
              <a:t>程式書寫。</a:t>
            </a:r>
            <a:endParaRPr lang="en-US" altLang="zh-TW" sz="2400" dirty="0">
              <a:latin typeface="+mn-ea"/>
            </a:endParaRPr>
          </a:p>
        </p:txBody>
      </p:sp>
    </p:spTree>
    <p:extLst>
      <p:ext uri="{BB962C8B-B14F-4D97-AF65-F5344CB8AC3E}">
        <p14:creationId xmlns:p14="http://schemas.microsoft.com/office/powerpoint/2010/main" val="29296438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mn-ea"/>
                <a:ea typeface="+mn-ea"/>
              </a:rPr>
              <a:t>第八次討論會議記錄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207</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640929"/>
            <a:ext cx="11353800" cy="4667250"/>
          </a:xfrm>
        </p:spPr>
        <p:txBody>
          <a:bodyPr>
            <a:normAutofit fontScale="92500" lnSpcReduction="10000"/>
          </a:bodyPr>
          <a:lstStyle/>
          <a:p>
            <a:pPr marL="0" indent="0">
              <a:buNone/>
            </a:pPr>
            <a:r>
              <a:rPr lang="zh-TW" altLang="en-US" sz="3200" dirty="0">
                <a:latin typeface="+mn-ea"/>
              </a:rPr>
              <a:t>工作分配</a:t>
            </a:r>
            <a:endParaRPr lang="en-US" altLang="zh-TW" sz="3200" dirty="0">
              <a:latin typeface="+mn-ea"/>
            </a:endParaRPr>
          </a:p>
          <a:p>
            <a:pPr marL="0" indent="0">
              <a:lnSpc>
                <a:spcPct val="150000"/>
              </a:lnSpc>
              <a:buNone/>
            </a:pPr>
            <a:r>
              <a:rPr lang="zh-TW" altLang="zh-TW" sz="2400" dirty="0">
                <a:latin typeface="+mn-ea"/>
              </a:rPr>
              <a:t>鄭力綱</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lnSpc>
                <a:spcPct val="150000"/>
              </a:lnSpc>
              <a:buNone/>
            </a:pPr>
            <a:r>
              <a:rPr lang="zh-TW" altLang="zh-TW" sz="2400" dirty="0"/>
              <a:t>廖翊廷</a:t>
            </a:r>
            <a:r>
              <a:rPr lang="zh-TW" altLang="en-US" sz="2400" dirty="0"/>
              <a:t>：嘗試使用</a:t>
            </a:r>
            <a:r>
              <a:rPr lang="en-US" altLang="zh-TW" sz="2400" dirty="0"/>
              <a:t>Tree</a:t>
            </a:r>
            <a:r>
              <a:rPr lang="zh-TW" altLang="en-US" sz="2400" dirty="0"/>
              <a:t>、</a:t>
            </a:r>
            <a:r>
              <a:rPr lang="en-US" altLang="zh-TW" sz="2400" dirty="0"/>
              <a:t>SVM</a:t>
            </a:r>
            <a:r>
              <a:rPr lang="zh-TW" altLang="en-US" sz="2400" dirty="0"/>
              <a:t>分析</a:t>
            </a:r>
            <a:endParaRPr lang="en-US" altLang="zh-TW" sz="2400" dirty="0"/>
          </a:p>
          <a:p>
            <a:pPr marL="0" indent="0">
              <a:lnSpc>
                <a:spcPct val="150000"/>
              </a:lnSpc>
              <a:buNone/>
            </a:pPr>
            <a:r>
              <a:rPr lang="zh-TW" altLang="zh-TW" sz="2400" dirty="0">
                <a:latin typeface="+mn-ea"/>
              </a:rPr>
              <a:t>李若瑜</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lnSpc>
                <a:spcPct val="150000"/>
              </a:lnSpc>
              <a:buNone/>
            </a:pPr>
            <a:r>
              <a:rPr lang="zh-TW" altLang="zh-TW" sz="2400" dirty="0">
                <a:latin typeface="+mn-ea"/>
              </a:rPr>
              <a:t>陳冠霖</a:t>
            </a:r>
            <a:r>
              <a:rPr lang="zh-TW" altLang="en-US" sz="2400" dirty="0">
                <a:latin typeface="+mn-ea"/>
              </a:rPr>
              <a:t>：研究日、週週期變化</a:t>
            </a:r>
            <a:endParaRPr lang="en-US" altLang="zh-TW" sz="2400" dirty="0">
              <a:latin typeface="+mn-ea"/>
            </a:endParaRPr>
          </a:p>
          <a:p>
            <a:pPr marL="0" indent="0">
              <a:lnSpc>
                <a:spcPct val="150000"/>
              </a:lnSpc>
              <a:buNone/>
            </a:pPr>
            <a:r>
              <a:rPr lang="zh-TW" altLang="zh-TW" sz="2400" dirty="0">
                <a:latin typeface="+mn-ea"/>
              </a:rPr>
              <a:t>郭庭維</a:t>
            </a:r>
            <a:r>
              <a:rPr lang="zh-TW" altLang="en-US" sz="2400" dirty="0">
                <a:latin typeface="+mn-ea"/>
              </a:rPr>
              <a:t>：撰寫分類似</a:t>
            </a:r>
            <a:r>
              <a:rPr lang="en-US" altLang="zh-TW" sz="2400" dirty="0">
                <a:latin typeface="+mn-ea"/>
              </a:rPr>
              <a:t>pattern</a:t>
            </a:r>
            <a:r>
              <a:rPr lang="zh-TW" altLang="en-US" sz="2400" dirty="0">
                <a:latin typeface="+mn-ea"/>
              </a:rPr>
              <a:t>資料程式、撰寫取</a:t>
            </a:r>
            <a:r>
              <a:rPr lang="en-US" altLang="zh-TW" sz="2400" dirty="0">
                <a:latin typeface="+mn-ea"/>
              </a:rPr>
              <a:t>Time  lag</a:t>
            </a:r>
            <a:r>
              <a:rPr lang="zh-TW" altLang="en-US" sz="2400" dirty="0">
                <a:latin typeface="+mn-ea"/>
              </a:rPr>
              <a:t>程式（紀錄於</a:t>
            </a:r>
            <a:r>
              <a:rPr lang="en-US" altLang="zh-TW" sz="2400" dirty="0" err="1">
                <a:latin typeface="+mn-ea"/>
              </a:rPr>
              <a:t>Hackmd</a:t>
            </a:r>
            <a:r>
              <a:rPr lang="zh-TW" altLang="en-US" sz="2400" dirty="0">
                <a:latin typeface="+mn-ea"/>
              </a:rPr>
              <a:t>）與嘗試使</a:t>
            </a:r>
            <a:endParaRPr lang="en-US" altLang="zh-TW" sz="2400" dirty="0">
              <a:latin typeface="+mn-ea"/>
            </a:endParaRPr>
          </a:p>
          <a:p>
            <a:pPr marL="0" indent="0">
              <a:lnSpc>
                <a:spcPct val="150000"/>
              </a:lnSpc>
              <a:buNone/>
            </a:pPr>
            <a:r>
              <a:rPr lang="zh-TW" altLang="en-US" sz="2400" dirty="0">
                <a:latin typeface="+mn-ea"/>
              </a:rPr>
              <a:t>                用</a:t>
            </a:r>
            <a:r>
              <a:rPr lang="en-US" altLang="zh-TW" sz="2400" dirty="0">
                <a:latin typeface="+mn-ea"/>
              </a:rPr>
              <a:t>SVR</a:t>
            </a:r>
            <a:r>
              <a:rPr lang="zh-TW" altLang="en-US" sz="2400" dirty="0">
                <a:latin typeface="+mn-ea"/>
              </a:rPr>
              <a:t>、</a:t>
            </a:r>
            <a:r>
              <a:rPr lang="en-US" altLang="zh-TW" sz="2400" dirty="0">
                <a:latin typeface="+mn-ea"/>
              </a:rPr>
              <a:t>Random Forest</a:t>
            </a:r>
            <a:r>
              <a:rPr lang="zh-TW" altLang="en-US" sz="2400" dirty="0">
                <a:latin typeface="+mn-ea"/>
              </a:rPr>
              <a:t>分析</a:t>
            </a:r>
            <a:endParaRPr lang="en-US" altLang="zh-TW" sz="2400" dirty="0">
              <a:latin typeface="+mn-ea"/>
            </a:endParaRPr>
          </a:p>
          <a:p>
            <a:pPr marL="0" indent="0">
              <a:lnSpc>
                <a:spcPct val="150000"/>
              </a:lnSpc>
              <a:buNone/>
            </a:pPr>
            <a:r>
              <a:rPr lang="zh-TW" altLang="zh-TW" sz="2400" dirty="0">
                <a:latin typeface="+mn-ea"/>
              </a:rPr>
              <a:t>游靜娟</a:t>
            </a:r>
            <a:r>
              <a:rPr lang="zh-TW" altLang="en-US" sz="2400" dirty="0">
                <a:latin typeface="+mn-ea"/>
              </a:rPr>
              <a:t>：研究</a:t>
            </a:r>
            <a:r>
              <a:rPr lang="en-US" altLang="zh-TW" sz="2400" dirty="0">
                <a:latin typeface="+mn-ea"/>
              </a:rPr>
              <a:t>Time lag </a:t>
            </a:r>
            <a:r>
              <a:rPr lang="zh-TW" altLang="en-US" sz="2400" dirty="0">
                <a:latin typeface="+mn-ea"/>
              </a:rPr>
              <a:t>與</a:t>
            </a:r>
            <a:r>
              <a:rPr lang="en-US" altLang="zh-TW" sz="2400" dirty="0">
                <a:latin typeface="+mn-ea"/>
              </a:rPr>
              <a:t>Arima regression</a:t>
            </a:r>
          </a:p>
          <a:p>
            <a:pPr marL="0" indent="0">
              <a:buNone/>
            </a:pPr>
            <a:endParaRPr lang="en-US" altLang="zh-TW" sz="2400" dirty="0">
              <a:latin typeface="+mn-ea"/>
            </a:endParaRPr>
          </a:p>
        </p:txBody>
      </p:sp>
    </p:spTree>
    <p:extLst>
      <p:ext uri="{BB962C8B-B14F-4D97-AF65-F5344CB8AC3E}">
        <p14:creationId xmlns:p14="http://schemas.microsoft.com/office/powerpoint/2010/main" val="1779899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第九次會議記錄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208</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10"/>
            <a:ext cx="11353800" cy="4988166"/>
          </a:xfrm>
        </p:spPr>
        <p:txBody>
          <a:bodyPr>
            <a:normAutofit fontScale="85000" lnSpcReduction="20000"/>
          </a:bodyPr>
          <a:lstStyle/>
          <a:p>
            <a:pPr marL="0" indent="0">
              <a:buNone/>
            </a:pPr>
            <a:r>
              <a:rPr lang="zh-TW" altLang="zh-TW" sz="2600" dirty="0">
                <a:latin typeface="+mn-ea"/>
              </a:rPr>
              <a:t>時間：</a:t>
            </a:r>
            <a:r>
              <a:rPr lang="en-US" altLang="zh-TW" sz="2600" dirty="0">
                <a:latin typeface="+mn-ea"/>
              </a:rPr>
              <a:t>2022/5/12  21:30~23:45      </a:t>
            </a:r>
            <a:r>
              <a:rPr lang="zh-TW" altLang="zh-TW" sz="2600" dirty="0">
                <a:latin typeface="+mn-ea"/>
              </a:rPr>
              <a:t>地點：</a:t>
            </a:r>
            <a:r>
              <a:rPr lang="en-US" altLang="zh-TW" sz="2600" dirty="0">
                <a:latin typeface="+mn-ea"/>
              </a:rPr>
              <a:t>Google meet</a:t>
            </a:r>
            <a:endParaRPr lang="en-US" altLang="zh-TW" sz="2600" dirty="0">
              <a:effectLst/>
              <a:latin typeface="+mn-ea"/>
              <a:cs typeface="Times New Roman" panose="02020603050405020304" pitchFamily="18" charset="0"/>
            </a:endParaRPr>
          </a:p>
          <a:p>
            <a:pPr marL="0" indent="0">
              <a:buNone/>
            </a:pPr>
            <a:r>
              <a:rPr lang="zh-TW" altLang="en-US" sz="2600" dirty="0">
                <a:latin typeface="+mn-ea"/>
              </a:rPr>
              <a:t>出席人員 ：</a:t>
            </a:r>
            <a:r>
              <a:rPr lang="zh-TW" altLang="zh-TW" sz="2600" dirty="0">
                <a:latin typeface="+mn-ea"/>
              </a:rPr>
              <a:t>鄭力綱、李若瑜、陳冠霖、郭庭維、游靜娟</a:t>
            </a:r>
            <a:r>
              <a:rPr lang="zh-TW" altLang="en-US" sz="2600" dirty="0">
                <a:latin typeface="+mn-ea"/>
              </a:rPr>
              <a:t>、廖翊廷</a:t>
            </a:r>
            <a:endParaRPr lang="en-US" altLang="zh-TW" sz="2600" dirty="0">
              <a:latin typeface="+mn-ea"/>
            </a:endParaRPr>
          </a:p>
          <a:p>
            <a:pPr marL="0" indent="0">
              <a:buNone/>
            </a:pPr>
            <a:r>
              <a:rPr lang="zh-TW" altLang="en-US" sz="2600" dirty="0">
                <a:latin typeface="+mn-ea"/>
              </a:rPr>
              <a:t>紀錄者：陳冠霖</a:t>
            </a:r>
            <a:endParaRPr lang="en-US" altLang="zh-TW" sz="2600" dirty="0">
              <a:latin typeface="+mn-ea"/>
            </a:endParaRPr>
          </a:p>
          <a:p>
            <a:pPr marL="0" indent="0">
              <a:buNone/>
            </a:pPr>
            <a:r>
              <a:rPr lang="zh-TW" altLang="en-US" sz="2600" dirty="0">
                <a:latin typeface="+mn-ea"/>
              </a:rPr>
              <a:t>討論項目</a:t>
            </a:r>
            <a:r>
              <a:rPr lang="zh-TW" altLang="zh-TW" sz="2600" dirty="0">
                <a:latin typeface="+mn-ea"/>
              </a:rPr>
              <a:t> </a:t>
            </a:r>
            <a:r>
              <a:rPr lang="zh-TW" altLang="en-US" sz="2600" dirty="0">
                <a:latin typeface="+mn-ea"/>
              </a:rPr>
              <a:t>：</a:t>
            </a:r>
            <a:endParaRPr lang="en-US" altLang="zh-TW" sz="2600" dirty="0">
              <a:latin typeface="+mn-ea"/>
            </a:endParaRPr>
          </a:p>
          <a:p>
            <a:pPr marL="0" indent="0">
              <a:buNone/>
            </a:pPr>
            <a:r>
              <a:rPr lang="en-US" altLang="zh-TW" sz="2600" kern="100" dirty="0">
                <a:effectLst/>
                <a:latin typeface="+mn-ea"/>
                <a:cs typeface="Times New Roman" panose="02020603050405020304" pitchFamily="18" charset="0"/>
              </a:rPr>
              <a:t>1.Time lag</a:t>
            </a:r>
            <a:r>
              <a:rPr lang="zh-TW" altLang="zh-TW" sz="2600" kern="100" dirty="0">
                <a:effectLst/>
                <a:latin typeface="+mn-ea"/>
                <a:cs typeface="Times New Roman" panose="02020603050405020304" pitchFamily="18" charset="0"/>
              </a:rPr>
              <a:t>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marL="0" indent="0">
              <a:buNone/>
            </a:pPr>
            <a:r>
              <a:rPr lang="en-US" altLang="zh-TW" sz="2600" kern="100" dirty="0">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說明如何選取</a:t>
            </a:r>
            <a:r>
              <a:rPr lang="en-US" altLang="zh-TW" sz="2600" kern="100" dirty="0">
                <a:effectLst/>
                <a:latin typeface="+mn-ea"/>
                <a:cs typeface="Times New Roman" panose="02020603050405020304" pitchFamily="18" charset="0"/>
              </a:rPr>
              <a:t>time lag(</a:t>
            </a:r>
            <a:r>
              <a:rPr lang="zh-TW" altLang="zh-TW" sz="2600" kern="100" dirty="0">
                <a:effectLst/>
                <a:latin typeface="+mn-ea"/>
                <a:cs typeface="Times New Roman" panose="02020603050405020304" pitchFamily="18" charset="0"/>
              </a:rPr>
              <a:t>使用</a:t>
            </a:r>
            <a:r>
              <a:rPr lang="en-US" altLang="zh-TW" sz="2600" kern="100" dirty="0">
                <a:effectLst/>
                <a:latin typeface="+mn-ea"/>
                <a:cs typeface="Times New Roman" panose="02020603050405020304" pitchFamily="18" charset="0"/>
              </a:rPr>
              <a:t>summary</a:t>
            </a:r>
            <a:r>
              <a:rPr lang="zh-TW" altLang="zh-TW" sz="2600" kern="100" dirty="0">
                <a:effectLst/>
                <a:latin typeface="+mn-ea"/>
                <a:cs typeface="Times New Roman" panose="02020603050405020304" pitchFamily="18" charset="0"/>
              </a:rPr>
              <a:t>看</a:t>
            </a:r>
            <a:r>
              <a:rPr lang="en-US" altLang="zh-TW" sz="2600" kern="100" dirty="0">
                <a:effectLst/>
                <a:latin typeface="+mn-ea"/>
                <a:cs typeface="Times New Roman" panose="02020603050405020304" pitchFamily="18" charset="0"/>
              </a:rPr>
              <a:t>t statistic</a:t>
            </a:r>
            <a:r>
              <a:rPr lang="zh-TW" altLang="zh-TW" sz="2600" kern="100" dirty="0">
                <a:effectLst/>
                <a:latin typeface="+mn-ea"/>
                <a:cs typeface="Times New Roman" panose="02020603050405020304" pitchFamily="18" charset="0"/>
              </a:rPr>
              <a:t>，繪</a:t>
            </a:r>
            <a:r>
              <a:rPr lang="en-US" altLang="zh-TW" sz="2600" kern="100" dirty="0" err="1">
                <a:effectLst/>
                <a:latin typeface="+mn-ea"/>
                <a:cs typeface="Times New Roman" panose="02020603050405020304" pitchFamily="18" charset="0"/>
              </a:rPr>
              <a:t>acf</a:t>
            </a:r>
            <a:r>
              <a:rPr lang="zh-TW" altLang="zh-TW" sz="2600" kern="100" dirty="0">
                <a:effectLst/>
                <a:latin typeface="+mn-ea"/>
                <a:cs typeface="Times New Roman" panose="02020603050405020304" pitchFamily="18" charset="0"/>
              </a:rPr>
              <a:t>對</a:t>
            </a:r>
            <a:r>
              <a:rPr lang="en-US" altLang="zh-TW" sz="2600" kern="100" dirty="0">
                <a:effectLst/>
                <a:latin typeface="+mn-ea"/>
                <a:cs typeface="Times New Roman" panose="02020603050405020304" pitchFamily="18" charset="0"/>
              </a:rPr>
              <a:t>lag(min)</a:t>
            </a:r>
            <a:r>
              <a:rPr lang="zh-TW" altLang="zh-TW" sz="2600" kern="100" dirty="0">
                <a:effectLst/>
                <a:latin typeface="+mn-ea"/>
                <a:cs typeface="Times New Roman" panose="02020603050405020304" pitchFamily="18" charset="0"/>
              </a:rPr>
              <a:t>折線圖</a:t>
            </a:r>
            <a:r>
              <a:rPr lang="en-US" altLang="zh-TW" sz="2600" kern="100" dirty="0">
                <a:effectLst/>
                <a:latin typeface="+mn-ea"/>
                <a:cs typeface="Times New Roman" panose="02020603050405020304" pitchFamily="18" charset="0"/>
              </a:rPr>
              <a:t>)</a:t>
            </a:r>
            <a:endParaRPr lang="en-US" altLang="zh-TW" sz="2600" kern="100" dirty="0">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討論為何</a:t>
            </a:r>
            <a:r>
              <a:rPr lang="en-US" altLang="zh-TW" sz="2600" kern="100" dirty="0">
                <a:effectLst/>
                <a:latin typeface="+mn-ea"/>
                <a:cs typeface="Times New Roman" panose="02020603050405020304" pitchFamily="18" charset="0"/>
              </a:rPr>
              <a:t>time lag</a:t>
            </a:r>
            <a:r>
              <a:rPr lang="zh-TW" altLang="zh-TW" sz="2600" kern="100" dirty="0">
                <a:effectLst/>
                <a:latin typeface="+mn-ea"/>
                <a:cs typeface="Times New Roman" panose="02020603050405020304" pitchFamily="18" charset="0"/>
              </a:rPr>
              <a:t>圖在特定時間區段會明顯上升</a:t>
            </a:r>
            <a:r>
              <a:rPr lang="en-US" altLang="zh-TW" sz="2600" kern="100" dirty="0">
                <a:effectLst/>
                <a:latin typeface="+mn-ea"/>
                <a:cs typeface="Times New Roman" panose="02020603050405020304" pitchFamily="18" charset="0"/>
              </a:rPr>
              <a:t>=&gt;</a:t>
            </a:r>
            <a:r>
              <a:rPr lang="zh-TW" altLang="zh-TW" sz="2600" kern="100" dirty="0">
                <a:effectLst/>
                <a:latin typeface="+mn-ea"/>
                <a:cs typeface="Times New Roman" panose="02020603050405020304" pitchFamily="18" charset="0"/>
              </a:rPr>
              <a:t>推測為半日週期行即日週期性</a:t>
            </a:r>
            <a:r>
              <a:rPr lang="en-US" altLang="zh-TW" sz="2600" kern="100" dirty="0">
                <a:effectLst/>
                <a:latin typeface="+mn-ea"/>
                <a:cs typeface="Times New Roman" panose="02020603050405020304" pitchFamily="18" charset="0"/>
              </a:rPr>
              <a:t> </a:t>
            </a:r>
            <a:endParaRPr lang="zh-TW"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2.</a:t>
            </a:r>
            <a:r>
              <a:rPr lang="zh-TW" altLang="zh-TW" sz="2600" kern="100" dirty="0">
                <a:effectLst/>
                <a:latin typeface="+mn-ea"/>
                <a:cs typeface="Times New Roman" panose="02020603050405020304" pitchFamily="18" charset="0"/>
              </a:rPr>
              <a:t>日周</a:t>
            </a:r>
            <a:r>
              <a:rPr lang="zh-TW" altLang="en-US" sz="2600" kern="100" dirty="0">
                <a:latin typeface="+mn-ea"/>
                <a:cs typeface="Times New Roman" panose="02020603050405020304" pitchFamily="18" charset="0"/>
              </a:rPr>
              <a:t>週期</a:t>
            </a:r>
            <a:r>
              <a:rPr lang="zh-TW" altLang="zh-TW" sz="2600" kern="100" dirty="0">
                <a:effectLst/>
                <a:latin typeface="+mn-ea"/>
                <a:cs typeface="Times New Roman" panose="02020603050405020304" pitchFamily="18" charset="0"/>
              </a:rPr>
              <a:t>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嘗試補</a:t>
            </a:r>
            <a:r>
              <a:rPr lang="en-US" altLang="zh-TW" sz="2600" kern="100" dirty="0">
                <a:effectLst/>
                <a:latin typeface="+mn-ea"/>
                <a:cs typeface="Times New Roman" panose="02020603050405020304" pitchFamily="18" charset="0"/>
              </a:rPr>
              <a:t>user</a:t>
            </a:r>
            <a:r>
              <a:rPr lang="zh-TW" altLang="zh-TW" sz="2600" kern="100" dirty="0">
                <a:effectLst/>
                <a:latin typeface="+mn-ea"/>
                <a:cs typeface="Times New Roman" panose="02020603050405020304" pitchFamily="18" charset="0"/>
              </a:rPr>
              <a:t>遺失值，但結果都會爆掉，因為連續遺失值太多，尚未找到有效的方法</a:t>
            </a:r>
            <a:endParaRPr lang="en-US" altLang="zh-TW" sz="2600" kern="100" dirty="0">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將</a:t>
            </a:r>
            <a:r>
              <a:rPr lang="en-US" altLang="zh-TW" sz="2600" kern="100" dirty="0">
                <a:effectLst/>
                <a:latin typeface="+mn-ea"/>
                <a:cs typeface="Times New Roman" panose="02020603050405020304" pitchFamily="18" charset="0"/>
              </a:rPr>
              <a:t>decompose</a:t>
            </a:r>
            <a:r>
              <a:rPr lang="zh-TW" altLang="zh-TW" sz="2600" kern="100" dirty="0">
                <a:effectLst/>
                <a:latin typeface="+mn-ea"/>
                <a:cs typeface="Times New Roman" panose="02020603050405020304" pitchFamily="18" charset="0"/>
              </a:rPr>
              <a:t>改用</a:t>
            </a:r>
            <a:r>
              <a:rPr lang="en-US" altLang="zh-TW" sz="2600" kern="100" dirty="0" err="1">
                <a:effectLst/>
                <a:latin typeface="+mn-ea"/>
                <a:cs typeface="Times New Roman" panose="02020603050405020304" pitchFamily="18" charset="0"/>
              </a:rPr>
              <a:t>stl</a:t>
            </a: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找</a:t>
            </a:r>
            <a:r>
              <a:rPr lang="en-US" altLang="zh-TW" sz="2600" kern="100" dirty="0">
                <a:effectLst/>
                <a:latin typeface="+mn-ea"/>
                <a:cs typeface="Times New Roman" panose="02020603050405020304" pitchFamily="18" charset="0"/>
              </a:rPr>
              <a:t>seasonality</a:t>
            </a:r>
            <a:r>
              <a:rPr lang="zh-TW" altLang="zh-TW" sz="2600" kern="100" dirty="0">
                <a:effectLst/>
                <a:latin typeface="+mn-ea"/>
                <a:cs typeface="Times New Roman" panose="02020603050405020304" pitchFamily="18" charset="0"/>
              </a:rPr>
              <a:t>並畫圖</a:t>
            </a:r>
            <a:r>
              <a:rPr lang="en-US" altLang="zh-TW" sz="2600" kern="100" dirty="0">
                <a:latin typeface="+mn-ea"/>
                <a:cs typeface="Times New Roman" panose="02020603050405020304" pitchFamily="18" charset="0"/>
              </a:rPr>
              <a:t> </a:t>
            </a:r>
          </a:p>
          <a:p>
            <a:pPr marL="0" indent="0">
              <a:buNone/>
            </a:pPr>
            <a:r>
              <a:rPr lang="en-US" altLang="zh-TW" sz="2600" kern="100" dirty="0">
                <a:latin typeface="+mn-ea"/>
                <a:cs typeface="Times New Roman" panose="02020603050405020304" pitchFamily="18" charset="0"/>
              </a:rPr>
              <a:t>	</a:t>
            </a:r>
            <a:r>
              <a:rPr lang="zh-TW" altLang="zh-TW" sz="2600" kern="100" dirty="0">
                <a:latin typeface="+mn-ea"/>
                <a:cs typeface="Times New Roman" panose="02020603050405020304" pitchFamily="18" charset="0"/>
              </a:rPr>
              <a:t>協調如何分配</a:t>
            </a:r>
            <a:r>
              <a:rPr lang="en-US" altLang="zh-TW" sz="2600" kern="100" dirty="0">
                <a:latin typeface="+mn-ea"/>
                <a:cs typeface="Times New Roman" panose="02020603050405020304" pitchFamily="18" charset="0"/>
              </a:rPr>
              <a:t>training</a:t>
            </a:r>
            <a:r>
              <a:rPr lang="zh-TW" altLang="zh-TW" sz="2600" kern="100" dirty="0">
                <a:latin typeface="+mn-ea"/>
                <a:cs typeface="Times New Roman" panose="02020603050405020304" pitchFamily="18" charset="0"/>
              </a:rPr>
              <a:t>和</a:t>
            </a:r>
            <a:r>
              <a:rPr lang="en-US" altLang="zh-TW" sz="2600" kern="100" dirty="0">
                <a:latin typeface="+mn-ea"/>
                <a:cs typeface="Times New Roman" panose="02020603050405020304" pitchFamily="18" charset="0"/>
              </a:rPr>
              <a:t>testing=&gt;7~11</a:t>
            </a:r>
            <a:r>
              <a:rPr lang="zh-TW" altLang="zh-TW" sz="2600" kern="100" dirty="0">
                <a:latin typeface="+mn-ea"/>
                <a:cs typeface="Times New Roman" panose="02020603050405020304" pitchFamily="18" charset="0"/>
              </a:rPr>
              <a:t>，</a:t>
            </a:r>
            <a:r>
              <a:rPr lang="en-US" altLang="zh-TW" sz="2600" kern="100" dirty="0">
                <a:latin typeface="+mn-ea"/>
                <a:cs typeface="Times New Roman" panose="02020603050405020304" pitchFamily="18" charset="0"/>
              </a:rPr>
              <a:t>12</a:t>
            </a:r>
            <a:endParaRPr lang="en-US" altLang="zh-TW" sz="2600" kern="100" dirty="0">
              <a:effectLst/>
              <a:latin typeface="+mn-ea"/>
              <a:cs typeface="Times New Roman" panose="02020603050405020304" pitchFamily="18" charset="0"/>
            </a:endParaRPr>
          </a:p>
          <a:p>
            <a:pPr marL="0" indent="0">
              <a:buNone/>
            </a:pPr>
            <a:r>
              <a:rPr lang="en-US" altLang="zh-TW" sz="2600" kern="100" dirty="0">
                <a:effectLst/>
                <a:latin typeface="+mn-ea"/>
                <a:cs typeface="Times New Roman" panose="02020603050405020304" pitchFamily="18" charset="0"/>
              </a:rPr>
              <a:t>3</a:t>
            </a:r>
            <a:r>
              <a:rPr lang="zh-TW" altLang="zh-TW" sz="2600" kern="100" dirty="0">
                <a:effectLst/>
                <a:latin typeface="+mn-ea"/>
                <a:cs typeface="Times New Roman" panose="02020603050405020304" pitchFamily="18" charset="0"/>
              </a:rPr>
              <a:t>液位變化的片段組</a:t>
            </a:r>
            <a:r>
              <a:rPr lang="en-US" altLang="zh-TW" sz="2600" kern="100" dirty="0">
                <a:effectLst/>
                <a:latin typeface="+mn-ea"/>
                <a:cs typeface="Times New Roman" panose="02020603050405020304" pitchFamily="18" charset="0"/>
              </a:rPr>
              <a:t>:</a:t>
            </a:r>
            <a:endParaRPr lang="zh-TW" altLang="zh-TW" sz="2600" kern="100" dirty="0">
              <a:effectLst/>
              <a:latin typeface="+mn-ea"/>
              <a:cs typeface="Times New Roman" panose="02020603050405020304" pitchFamily="18" charset="0"/>
            </a:endParaRPr>
          </a:p>
          <a:p>
            <a:pPr indent="0">
              <a:buNone/>
            </a:pPr>
            <a:r>
              <a:rPr lang="en-US" altLang="zh-TW" sz="2600" kern="100" dirty="0">
                <a:effectLst/>
                <a:latin typeface="+mn-ea"/>
                <a:cs typeface="Times New Roman" panose="02020603050405020304" pitchFamily="18" charset="0"/>
              </a:rPr>
              <a:t>	</a:t>
            </a:r>
            <a:r>
              <a:rPr lang="zh-TW" altLang="zh-TW" sz="2600" kern="100" dirty="0">
                <a:effectLst/>
                <a:latin typeface="+mn-ea"/>
                <a:cs typeface="Times New Roman" panose="02020603050405020304" pitchFamily="18" charset="0"/>
              </a:rPr>
              <a:t>介紹</a:t>
            </a:r>
            <a:r>
              <a:rPr lang="en-US" altLang="zh-TW" sz="2600" kern="100" dirty="0" err="1">
                <a:effectLst/>
                <a:latin typeface="+mn-ea"/>
                <a:cs typeface="Times New Roman" panose="02020603050405020304" pitchFamily="18" charset="0"/>
              </a:rPr>
              <a:t>svr</a:t>
            </a:r>
            <a:r>
              <a:rPr lang="en-US" altLang="zh-TW" sz="2600" kern="100" dirty="0">
                <a:effectLst/>
                <a:latin typeface="+mn-ea"/>
                <a:cs typeface="Times New Roman" panose="02020603050405020304" pitchFamily="18" charset="0"/>
              </a:rPr>
              <a:t> random forest </a:t>
            </a:r>
            <a:r>
              <a:rPr lang="zh-TW" altLang="zh-TW" sz="2600" kern="100" dirty="0">
                <a:effectLst/>
                <a:latin typeface="+mn-ea"/>
                <a:cs typeface="Times New Roman" panose="02020603050405020304" pitchFamily="18" charset="0"/>
              </a:rPr>
              <a:t>結果</a:t>
            </a:r>
            <a:r>
              <a:rPr lang="zh-TW" altLang="en-US" sz="2600" kern="100" dirty="0">
                <a:effectLst/>
                <a:latin typeface="+mn-ea"/>
                <a:cs typeface="Times New Roman" panose="02020603050405020304" pitchFamily="18" charset="0"/>
              </a:rPr>
              <a:t>、</a:t>
            </a:r>
            <a:r>
              <a:rPr lang="zh-TW" altLang="zh-TW" sz="2600" kern="100" dirty="0">
                <a:effectLst/>
                <a:latin typeface="+mn-ea"/>
                <a:cs typeface="Times New Roman" panose="02020603050405020304" pitchFamily="18" charset="0"/>
              </a:rPr>
              <a:t>介紹特殊函數</a:t>
            </a:r>
          </a:p>
          <a:p>
            <a:pPr marL="0" indent="0">
              <a:buNone/>
            </a:pP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32670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第九次會議記錄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209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04710"/>
            <a:ext cx="11353800" cy="4988166"/>
          </a:xfrm>
        </p:spPr>
        <p:txBody>
          <a:bodyPr>
            <a:normAutofit/>
          </a:bodyPr>
          <a:lstStyle/>
          <a:p>
            <a:pPr marL="0" indent="0">
              <a:buNone/>
            </a:pPr>
            <a:r>
              <a:rPr lang="zh-TW" altLang="en-US" sz="3200" kern="100" dirty="0">
                <a:latin typeface="+mn-ea"/>
                <a:cs typeface="Times New Roman" panose="02020603050405020304" pitchFamily="18" charset="0"/>
              </a:rPr>
              <a:t>工作分配</a:t>
            </a:r>
            <a:r>
              <a:rPr lang="en-US" altLang="zh-TW" sz="3200" kern="100" dirty="0">
                <a:effectLst/>
                <a:latin typeface="+mn-ea"/>
                <a:cs typeface="Times New Roman" panose="02020603050405020304" pitchFamily="18" charset="0"/>
              </a:rPr>
              <a:t> </a:t>
            </a:r>
            <a:endParaRPr lang="zh-TW" altLang="zh-TW" sz="32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郭庭維</a:t>
            </a:r>
            <a:r>
              <a:rPr lang="en-US" altLang="zh-TW" sz="2400" kern="100" dirty="0">
                <a:effectLst/>
                <a:latin typeface="+mn-ea"/>
                <a:cs typeface="Times New Roman" panose="02020603050405020304" pitchFamily="18" charset="0"/>
              </a:rPr>
              <a:t>:</a:t>
            </a:r>
            <a:r>
              <a:rPr lang="zh-TW" altLang="en-US"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整理特殊函數</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en-US" altLang="zh-TW" sz="2400" kern="100" dirty="0">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李若瑜</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游靜娟</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鄭力綱</a:t>
            </a:r>
            <a:r>
              <a:rPr lang="en-US" altLang="zh-TW" sz="2400" kern="100" dirty="0">
                <a:effectLst/>
                <a:latin typeface="+mn-ea"/>
                <a:cs typeface="Times New Roman" panose="02020603050405020304" pitchFamily="18" charset="0"/>
              </a:rPr>
              <a:t>: Time lag</a:t>
            </a:r>
            <a:r>
              <a:rPr lang="zh-TW" altLang="zh-TW" sz="2400" kern="100" dirty="0">
                <a:effectLst/>
                <a:latin typeface="+mn-ea"/>
                <a:cs typeface="Times New Roman" panose="02020603050405020304" pitchFamily="18" charset="0"/>
              </a:rPr>
              <a:t>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修正</a:t>
            </a:r>
            <a:r>
              <a:rPr lang="en-US" altLang="zh-TW" sz="2400" kern="100" dirty="0">
                <a:effectLst/>
                <a:latin typeface="+mn-ea"/>
                <a:cs typeface="Times New Roman" panose="02020603050405020304" pitchFamily="18" charset="0"/>
              </a:rPr>
              <a:t>logistic</a:t>
            </a:r>
            <a:r>
              <a:rPr lang="zh-TW" altLang="zh-TW" sz="2400" kern="100" dirty="0">
                <a:effectLst/>
                <a:latin typeface="+mn-ea"/>
                <a:cs typeface="Times New Roman" panose="02020603050405020304" pitchFamily="18" charset="0"/>
              </a:rPr>
              <a:t>之</a:t>
            </a:r>
            <a:r>
              <a:rPr lang="en-US" altLang="zh-TW" sz="2400" kern="100" dirty="0">
                <a:effectLst/>
                <a:latin typeface="+mn-ea"/>
                <a:cs typeface="Times New Roman" panose="02020603050405020304" pitchFamily="18" charset="0"/>
              </a:rPr>
              <a:t>validation</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廖翊廷</a:t>
            </a:r>
            <a:r>
              <a:rPr lang="en-US" altLang="zh-TW" sz="2400" kern="100" dirty="0">
                <a:effectLst/>
                <a:latin typeface="+mn-ea"/>
                <a:cs typeface="Times New Roman" panose="02020603050405020304" pitchFamily="18" charset="0"/>
              </a:rPr>
              <a:t>:</a:t>
            </a:r>
            <a:r>
              <a:rPr lang="zh-TW" altLang="en-US"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跑</a:t>
            </a:r>
            <a:r>
              <a:rPr lang="en-US" altLang="zh-TW" sz="2400" kern="100" dirty="0">
                <a:effectLst/>
                <a:latin typeface="+mn-ea"/>
                <a:cs typeface="Times New Roman" panose="02020603050405020304" pitchFamily="18" charset="0"/>
              </a:rPr>
              <a:t>tree </a:t>
            </a:r>
            <a:r>
              <a:rPr lang="en-US" altLang="zh-TW" sz="2400" kern="100" dirty="0" err="1">
                <a:effectLst/>
                <a:latin typeface="+mn-ea"/>
                <a:cs typeface="Times New Roman" panose="02020603050405020304" pitchFamily="18" charset="0"/>
              </a:rPr>
              <a:t>svm</a:t>
            </a:r>
            <a:r>
              <a:rPr lang="zh-TW" altLang="en-US" sz="2400" kern="100" dirty="0">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lnSpc>
                <a:spcPct val="150000"/>
              </a:lnSpc>
              <a:buNone/>
            </a:pPr>
            <a:r>
              <a:rPr lang="zh-TW" altLang="zh-TW" sz="2400" kern="100" dirty="0">
                <a:effectLst/>
                <a:latin typeface="+mn-ea"/>
                <a:cs typeface="Times New Roman" panose="02020603050405020304" pitchFamily="18" charset="0"/>
              </a:rPr>
              <a:t>陳冠霖</a:t>
            </a:r>
            <a:r>
              <a:rPr lang="en-US" altLang="zh-TW" sz="2400" kern="100" dirty="0">
                <a:effectLst/>
                <a:latin typeface="+mn-ea"/>
                <a:cs typeface="Times New Roman" panose="02020603050405020304" pitchFamily="18" charset="0"/>
              </a:rPr>
              <a:t>: </a:t>
            </a:r>
            <a:r>
              <a:rPr lang="zh-TW" altLang="zh-TW" sz="2400" kern="100" dirty="0">
                <a:effectLst/>
                <a:latin typeface="+mn-ea"/>
                <a:cs typeface="Times New Roman" panose="02020603050405020304" pitchFamily="18" charset="0"/>
              </a:rPr>
              <a:t>日周周期修正</a:t>
            </a:r>
            <a:r>
              <a:rPr lang="zh-TW" altLang="en-US" sz="2400" kern="100" dirty="0">
                <a:effectLst/>
                <a:latin typeface="+mn-ea"/>
                <a:cs typeface="Times New Roman" panose="02020603050405020304" pitchFamily="18" charset="0"/>
              </a:rPr>
              <a:t>、</a:t>
            </a:r>
            <a:r>
              <a:rPr lang="zh-TW" altLang="zh-TW" sz="2400" kern="100" dirty="0">
                <a:effectLst/>
                <a:latin typeface="+mn-ea"/>
                <a:cs typeface="Times New Roman" panose="02020603050405020304" pitchFamily="18" charset="0"/>
              </a:rPr>
              <a:t>修正</a:t>
            </a:r>
            <a:r>
              <a:rPr lang="en-US" altLang="zh-TW" sz="2400" kern="100" dirty="0" err="1">
                <a:effectLst/>
                <a:latin typeface="+mn-ea"/>
                <a:cs typeface="Times New Roman" panose="02020603050405020304" pitchFamily="18" charset="0"/>
              </a:rPr>
              <a:t>lda</a:t>
            </a:r>
            <a:r>
              <a:rPr lang="en-US" altLang="zh-TW" sz="2400" kern="100" dirty="0">
                <a:effectLst/>
                <a:latin typeface="+mn-ea"/>
                <a:cs typeface="Times New Roman" panose="02020603050405020304" pitchFamily="18" charset="0"/>
              </a:rPr>
              <a:t> </a:t>
            </a:r>
            <a:r>
              <a:rPr lang="en-US" altLang="zh-TW" sz="2400" kern="100" dirty="0" err="1">
                <a:effectLst/>
                <a:latin typeface="+mn-ea"/>
                <a:cs typeface="Times New Roman" panose="02020603050405020304" pitchFamily="18" charset="0"/>
              </a:rPr>
              <a:t>qda</a:t>
            </a:r>
            <a:r>
              <a:rPr lang="zh-TW" altLang="zh-TW" sz="2400" kern="100" dirty="0">
                <a:effectLst/>
                <a:latin typeface="+mn-ea"/>
                <a:cs typeface="Times New Roman" panose="02020603050405020304" pitchFamily="18" charset="0"/>
              </a:rPr>
              <a:t>之</a:t>
            </a:r>
            <a:r>
              <a:rPr lang="en-US" altLang="zh-TW" sz="2400" kern="100" dirty="0">
                <a:effectLst/>
                <a:latin typeface="+mn-ea"/>
                <a:cs typeface="Times New Roman" panose="02020603050405020304" pitchFamily="18" charset="0"/>
              </a:rPr>
              <a:t>validation</a:t>
            </a:r>
            <a:r>
              <a:rPr lang="zh-TW" altLang="en-US" sz="2400" kern="100" dirty="0">
                <a:latin typeface="+mn-ea"/>
                <a:cs typeface="Times New Roman" panose="02020603050405020304" pitchFamily="18" charset="0"/>
              </a:rPr>
              <a:t>、</a:t>
            </a:r>
            <a:r>
              <a:rPr lang="zh-TW" altLang="zh-TW" sz="2400" kern="100" dirty="0">
                <a:effectLst/>
                <a:latin typeface="+mn-ea"/>
                <a:cs typeface="Times New Roman" panose="02020603050405020304" pitchFamily="18" charset="0"/>
              </a:rPr>
              <a:t>做</a:t>
            </a:r>
            <a:r>
              <a:rPr lang="en-US" altLang="zh-TW" sz="2400" kern="100" dirty="0">
                <a:effectLst/>
                <a:latin typeface="+mn-ea"/>
                <a:cs typeface="Times New Roman" panose="02020603050405020304" pitchFamily="18" charset="0"/>
              </a:rPr>
              <a:t>ppt</a:t>
            </a:r>
            <a:endParaRPr lang="zh-TW" altLang="zh-TW" sz="2400" kern="100" dirty="0">
              <a:effectLst/>
              <a:latin typeface="+mn-ea"/>
              <a:cs typeface="Times New Roman" panose="02020603050405020304" pitchFamily="18" charset="0"/>
            </a:endParaRPr>
          </a:p>
          <a:p>
            <a:pPr marL="0" indent="0">
              <a:buNone/>
            </a:pPr>
            <a:endParaRPr lang="zh-TW" altLang="zh-TW" sz="24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9560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838890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模型訓練（全域與區域模型 </a:t>
            </a:r>
            <a:r>
              <a:rPr lang="en-US" altLang="zh-TW" sz="3200" b="1" dirty="0">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50" name="副標題 2">
            <a:extLst>
              <a:ext uri="{FF2B5EF4-FFF2-40B4-BE49-F238E27FC236}">
                <a16:creationId xmlns:a16="http://schemas.microsoft.com/office/drawing/2014/main" id="{8F6C4A40-287A-498B-8EDF-0C947217589E}"/>
              </a:ext>
            </a:extLst>
          </p:cNvPr>
          <p:cNvSpPr>
            <a:spLocks noGrp="1"/>
          </p:cNvSpPr>
          <p:nvPr>
            <p:ph type="subTitle" idx="1"/>
          </p:nvPr>
        </p:nvSpPr>
        <p:spPr>
          <a:xfrm>
            <a:off x="748742" y="1278770"/>
            <a:ext cx="5868979" cy="2649146"/>
          </a:xfrm>
        </p:spPr>
        <p:txBody>
          <a:bodyPr>
            <a:noAutofit/>
          </a:bodyPr>
          <a:lstStyle/>
          <a:p>
            <a:pPr algn="l">
              <a:lnSpc>
                <a:spcPct val="100000"/>
              </a:lnSpc>
            </a:pPr>
            <a:r>
              <a:rPr lang="zh-TW" altLang="en-US" sz="2000" dirty="0">
                <a:latin typeface="微軟正黑體" panose="020B0604030504040204" pitchFamily="34" charset="-120"/>
                <a:ea typeface="微軟正黑體" panose="020B0604030504040204" pitchFamily="34" charset="-120"/>
              </a:rPr>
              <a:t>傳統預測議題習慣用全部資料來適配模型，但此作法遇到過於震盪的資料時（如本篇處理的液位預測）容易不準確。因此引入區域模型，區域模型在本訓練中找出</a:t>
            </a:r>
            <a:r>
              <a:rPr lang="zh-TW" altLang="en-US" sz="2000" dirty="0">
                <a:solidFill>
                  <a:srgbClr val="FF0000"/>
                </a:solidFill>
                <a:latin typeface="微軟正黑體" panose="020B0604030504040204" pitchFamily="34" charset="-120"/>
                <a:ea typeface="微軟正黑體" panose="020B0604030504040204" pitchFamily="34" charset="-120"/>
              </a:rPr>
              <a:t>與測試資料相似</a:t>
            </a:r>
            <a:r>
              <a:rPr lang="zh-TW" altLang="en-US" sz="2000" dirty="0">
                <a:latin typeface="微軟正黑體" panose="020B0604030504040204" pitchFamily="34" charset="-120"/>
                <a:ea typeface="微軟正黑體" panose="020B0604030504040204" pitchFamily="34" charset="-120"/>
              </a:rPr>
              <a:t>的子樣本來</a:t>
            </a:r>
            <a:r>
              <a:rPr lang="zh-TW" altLang="en-US" sz="2000" dirty="0">
                <a:solidFill>
                  <a:srgbClr val="FF0000"/>
                </a:solidFill>
                <a:latin typeface="微軟正黑體" panose="020B0604030504040204" pitchFamily="34" charset="-120"/>
                <a:ea typeface="微軟正黑體" panose="020B0604030504040204" pitchFamily="34" charset="-120"/>
              </a:rPr>
              <a:t>訓練區域模型</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右圖中藍色為真實資料結果，灰點為全域模型預測值，綠點為參考區域模型得到的預測值，綠色橢圓形為區域模型的訓練資料集，可以看到考慮區域模型後的準確度明顯較好。</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AC509F12-5398-4311-A41C-DFE7B85D574C}"/>
              </a:ext>
            </a:extLst>
          </p:cNvPr>
          <p:cNvPicPr>
            <a:picLocks noChangeAspect="1"/>
          </p:cNvPicPr>
          <p:nvPr/>
        </p:nvPicPr>
        <p:blipFill rotWithShape="1">
          <a:blip r:embed="rId3"/>
          <a:srcRect t="6254"/>
          <a:stretch/>
        </p:blipFill>
        <p:spPr>
          <a:xfrm>
            <a:off x="6660249" y="1462640"/>
            <a:ext cx="4790546" cy="2275015"/>
          </a:xfrm>
          <a:prstGeom prst="rect">
            <a:avLst/>
          </a:prstGeom>
          <a:ln>
            <a:solidFill>
              <a:schemeClr val="tx1"/>
            </a:solidFill>
          </a:ln>
        </p:spPr>
      </p:pic>
      <p:sp>
        <p:nvSpPr>
          <p:cNvPr id="5" name="橢圓 4">
            <a:extLst>
              <a:ext uri="{FF2B5EF4-FFF2-40B4-BE49-F238E27FC236}">
                <a16:creationId xmlns:a16="http://schemas.microsoft.com/office/drawing/2014/main" id="{9226A637-7EE8-49A2-ABC8-660DA3872CF6}"/>
              </a:ext>
            </a:extLst>
          </p:cNvPr>
          <p:cNvSpPr/>
          <p:nvPr/>
        </p:nvSpPr>
        <p:spPr>
          <a:xfrm>
            <a:off x="9122676" y="2346293"/>
            <a:ext cx="126814" cy="126814"/>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AEC3F41-C370-4661-B791-E49CC9AD7B8F}"/>
              </a:ext>
            </a:extLst>
          </p:cNvPr>
          <p:cNvSpPr/>
          <p:nvPr/>
        </p:nvSpPr>
        <p:spPr>
          <a:xfrm>
            <a:off x="9067567" y="2533207"/>
            <a:ext cx="126814" cy="12681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06A9BC4D-37E7-4204-B78B-C3091221A0DB}"/>
              </a:ext>
            </a:extLst>
          </p:cNvPr>
          <p:cNvSpPr/>
          <p:nvPr/>
        </p:nvSpPr>
        <p:spPr>
          <a:xfrm>
            <a:off x="9137649" y="2596614"/>
            <a:ext cx="126814" cy="1268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4" y="4058066"/>
            <a:ext cx="6312829" cy="272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分析的參數包含三千多萬筆資料，資料設定延遲為</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，分別預測未來</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分鐘後的結果。</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候選的模型共有右邊六種，差別除有無區域模型外，有區域模型的訓練集會移除高重疊的樣本。</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PLS</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Partial Least </a:t>
            </a:r>
            <a:r>
              <a:rPr lang="en-US" altLang="zh-TW" sz="1100" dirty="0" err="1">
                <a:latin typeface="微軟正黑體" panose="020B0604030504040204" pitchFamily="34" charset="-120"/>
                <a:ea typeface="微軟正黑體" panose="020B0604030504040204" pitchFamily="34" charset="-120"/>
              </a:rPr>
              <a:t>SquareRegression</a:t>
            </a:r>
            <a:endParaRPr lang="en-US" altLang="zh-TW" sz="1100" dirty="0">
              <a:latin typeface="微軟正黑體" panose="020B0604030504040204" pitchFamily="34" charset="-120"/>
              <a:ea typeface="微軟正黑體" panose="020B0604030504040204" pitchFamily="34" charset="-120"/>
            </a:endParaRPr>
          </a:p>
          <a:p>
            <a:pPr algn="l">
              <a:lnSpc>
                <a:spcPct val="100000"/>
              </a:lnSpc>
            </a:pPr>
            <a:r>
              <a:rPr lang="en-US" altLang="zh-TW" sz="1100" dirty="0">
                <a:latin typeface="微軟正黑體" panose="020B0604030504040204" pitchFamily="34" charset="-120"/>
                <a:ea typeface="微軟正黑體" panose="020B0604030504040204" pitchFamily="34" charset="-120"/>
              </a:rPr>
              <a:t>SVR</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Support Vector Regression</a:t>
            </a:r>
          </a:p>
          <a:p>
            <a:pPr algn="l">
              <a:lnSpc>
                <a:spcPct val="100000"/>
              </a:lnSpc>
            </a:pPr>
            <a:r>
              <a:rPr lang="en-US" altLang="zh-TW" sz="1100" dirty="0">
                <a:latin typeface="微軟正黑體" panose="020B0604030504040204" pitchFamily="34" charset="-120"/>
                <a:ea typeface="微軟正黑體" panose="020B0604030504040204" pitchFamily="34" charset="-120"/>
              </a:rPr>
              <a:t>CART</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Classification and Regression Tree</a:t>
            </a:r>
            <a:endParaRPr lang="en-US" altLang="zh-TW" sz="20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EA535A9-6F20-451A-B202-CD68213F3DED}"/>
              </a:ext>
            </a:extLst>
          </p:cNvPr>
          <p:cNvPicPr>
            <a:picLocks noChangeAspect="1"/>
          </p:cNvPicPr>
          <p:nvPr/>
        </p:nvPicPr>
        <p:blipFill rotWithShape="1">
          <a:blip r:embed="rId4"/>
          <a:srcRect l="1972" t="3685" r="1974" b="5174"/>
          <a:stretch/>
        </p:blipFill>
        <p:spPr>
          <a:xfrm>
            <a:off x="7129946" y="5132168"/>
            <a:ext cx="4320850" cy="1394961"/>
          </a:xfrm>
          <a:prstGeom prst="rect">
            <a:avLst/>
          </a:prstGeom>
          <a:ln>
            <a:solidFill>
              <a:schemeClr val="tx1"/>
            </a:solidFill>
          </a:ln>
        </p:spPr>
      </p:pic>
      <p:pic>
        <p:nvPicPr>
          <p:cNvPr id="9" name="圖片 8">
            <a:extLst>
              <a:ext uri="{FF2B5EF4-FFF2-40B4-BE49-F238E27FC236}">
                <a16:creationId xmlns:a16="http://schemas.microsoft.com/office/drawing/2014/main" id="{D6B92629-2362-499D-ABD9-7F9A8DDA2600}"/>
              </a:ext>
            </a:extLst>
          </p:cNvPr>
          <p:cNvPicPr>
            <a:picLocks noChangeAspect="1"/>
          </p:cNvPicPr>
          <p:nvPr/>
        </p:nvPicPr>
        <p:blipFill rotWithShape="1">
          <a:blip r:embed="rId5"/>
          <a:srcRect l="1340" t="6835" r="2448" b="14963"/>
          <a:stretch/>
        </p:blipFill>
        <p:spPr>
          <a:xfrm>
            <a:off x="7129946" y="4058067"/>
            <a:ext cx="4320849" cy="75368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0DDF3D1D-504C-E7D6-97D8-02DBDE81B08C}"/>
              </a:ext>
            </a:extLst>
          </p:cNvPr>
          <p:cNvSpPr>
            <a:spLocks noGrp="1"/>
          </p:cNvSpPr>
          <p:nvPr>
            <p:ph type="sldNum" sz="quarter" idx="12"/>
          </p:nvPr>
        </p:nvSpPr>
        <p:spPr/>
        <p:txBody>
          <a:bodyPr/>
          <a:lstStyle/>
          <a:p>
            <a:fld id="{C3836E5B-D4B7-FA44-A0C9-2630295C2636}" type="slidenum">
              <a:rPr kumimoji="1" lang="zh-TW" altLang="en-US" smtClean="0"/>
              <a:t>21</a:t>
            </a:fld>
            <a:endParaRPr kumimoji="1" lang="zh-TW" altLang="en-US"/>
          </a:p>
        </p:txBody>
      </p:sp>
    </p:spTree>
    <p:extLst>
      <p:ext uri="{BB962C8B-B14F-4D97-AF65-F5344CB8AC3E}">
        <p14:creationId xmlns:p14="http://schemas.microsoft.com/office/powerpoint/2010/main" val="3245874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299244"/>
            <a:ext cx="10515600" cy="1325563"/>
          </a:xfrm>
        </p:spPr>
        <p:txBody>
          <a:bodyPr/>
          <a:lstStyle/>
          <a:p>
            <a:r>
              <a:rPr kumimoji="1" lang="zh-TW" altLang="en-US" dirty="0">
                <a:latin typeface="微軟正黑體" panose="020B0604030504040204" pitchFamily="34" charset="-120"/>
                <a:ea typeface="微軟正黑體" panose="020B0604030504040204" pitchFamily="34" charset="-120"/>
              </a:rPr>
              <a:t>第十次討論會議記錄 </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latin typeface="微軟正黑體" panose="020B0604030504040204" pitchFamily="34" charset="-120"/>
                <a:ea typeface="微軟正黑體" panose="020B0604030504040204" pitchFamily="34" charset="-120"/>
              </a:rPr>
              <a:t>210</a:t>
            </a:fld>
            <a:endParaRPr kumimoji="1" lang="zh-TW" altLang="en-US">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325563"/>
            <a:ext cx="11353800" cy="4667250"/>
          </a:xfrm>
        </p:spPr>
        <p:txBody>
          <a:bodyPr>
            <a:normAutofit/>
          </a:bodyPr>
          <a:lstStyle/>
          <a:p>
            <a:pPr marL="0" indent="0">
              <a:buNone/>
            </a:pPr>
            <a:r>
              <a:rPr lang="zh-TW" altLang="zh-TW" sz="2400" dirty="0">
                <a:latin typeface="微軟正黑體" panose="020B0604030504040204" pitchFamily="34" charset="-120"/>
                <a:ea typeface="微軟正黑體" panose="020B0604030504040204" pitchFamily="34" charset="-120"/>
              </a:rPr>
              <a:t>時間：</a:t>
            </a:r>
            <a:r>
              <a:rPr lang="en-US" altLang="zh-TW" sz="2400" dirty="0">
                <a:latin typeface="微軟正黑體" panose="020B0604030504040204" pitchFamily="34" charset="-120"/>
                <a:ea typeface="微軟正黑體" panose="020B0604030504040204" pitchFamily="34" charset="-120"/>
              </a:rPr>
              <a:t>2022/05/14  14:00~15:30      </a:t>
            </a:r>
            <a:r>
              <a:rPr lang="zh-TW" altLang="zh-TW" sz="2400" dirty="0">
                <a:latin typeface="微軟正黑體" panose="020B0604030504040204" pitchFamily="34" charset="-120"/>
                <a:ea typeface="微軟正黑體" panose="020B0604030504040204" pitchFamily="34" charset="-120"/>
              </a:rPr>
              <a:t>地點：</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Google meet</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出席人員 ：</a:t>
            </a:r>
            <a:r>
              <a:rPr lang="zh-TW" altLang="zh-TW" sz="2400" dirty="0">
                <a:latin typeface="微軟正黑體" panose="020B0604030504040204" pitchFamily="34" charset="-120"/>
                <a:ea typeface="微軟正黑體" panose="020B0604030504040204" pitchFamily="34" charset="-120"/>
              </a:rPr>
              <a:t>鄭力綱、李若瑜、陳冠霖、郭庭維</a:t>
            </a:r>
            <a:r>
              <a:rPr lang="zh-TW" altLang="en-US" sz="2400" dirty="0">
                <a:latin typeface="微軟正黑體" panose="020B0604030504040204" pitchFamily="34" charset="-120"/>
                <a:ea typeface="微軟正黑體" panose="020B0604030504040204" pitchFamily="34" charset="-120"/>
              </a:rPr>
              <a:t>、廖翊廷</a:t>
            </a:r>
            <a:r>
              <a:rPr lang="zh-TW" altLang="zh-TW" sz="2400" dirty="0">
                <a:latin typeface="微軟正黑體" panose="020B0604030504040204" pitchFamily="34" charset="-120"/>
                <a:ea typeface="微軟正黑體" panose="020B0604030504040204" pitchFamily="34" charset="-120"/>
              </a:rPr>
              <a:t>、游靜娟</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記錄者：游靜娟</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討論項目</a:t>
            </a:r>
            <a:r>
              <a:rPr lang="zh-TW"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marL="0" indent="0">
              <a:buNone/>
            </a:pP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呈現各自修正解釋變數、</a:t>
            </a:r>
            <a:r>
              <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Validation</a:t>
            </a:r>
            <a:r>
              <a:rPr lang="zh-TW" altLang="zh-TW" sz="2400" kern="100" dirty="0">
                <a:effectLst/>
                <a:latin typeface="Calibri" panose="020F0502020204030204" pitchFamily="34" charset="0"/>
                <a:ea typeface="微軟正黑體" panose="020B0604030504040204" pitchFamily="34" charset="-120"/>
                <a:cs typeface="Times New Roman" panose="02020603050405020304" pitchFamily="18" charset="0"/>
              </a:rPr>
              <a:t>方法後，模型預估之結果</a:t>
            </a:r>
            <a:endPar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endParaRPr>
          </a:p>
          <a:p>
            <a:pPr marL="0" indent="0">
              <a:buNone/>
            </a:pPr>
            <a:r>
              <a:rPr lang="zh-TW" altLang="en-US" sz="2400" kern="100" dirty="0">
                <a:effectLst/>
                <a:latin typeface="Calibri" panose="020F0502020204030204" pitchFamily="34" charset="0"/>
                <a:ea typeface="微軟正黑體" panose="020B0604030504040204" pitchFamily="34" charset="-120"/>
                <a:cs typeface="Times New Roman" panose="02020603050405020304" pitchFamily="18" charset="0"/>
              </a:rPr>
              <a:t>（詳細結果呈現於最終報告之</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簡報中</a:t>
            </a:r>
            <a:r>
              <a:rPr lang="zh-TW" altLang="en-US" sz="2400" kern="100" dirty="0">
                <a:effectLst/>
                <a:latin typeface="Calibri" panose="020F0502020204030204" pitchFamily="34" charset="0"/>
                <a:ea typeface="微軟正黑體" panose="020B0604030504040204" pitchFamily="34" charset="-120"/>
                <a:cs typeface="Times New Roman" panose="02020603050405020304" pitchFamily="18" charset="0"/>
              </a:rPr>
              <a:t>）</a:t>
            </a:r>
            <a:endParaRPr lang="en-US" altLang="zh-TW" sz="2400" kern="100" dirty="0">
              <a:effectLst/>
              <a:latin typeface="Calibri" panose="020F0502020204030204" pitchFamily="34" charset="0"/>
              <a:ea typeface="微軟正黑體" panose="020B0604030504040204" pitchFamily="34" charset="-120"/>
              <a:cs typeface="Times New Roman" panose="02020603050405020304" pitchFamily="18" charset="0"/>
            </a:endParaRPr>
          </a:p>
          <a:p>
            <a:pPr marL="0" indent="0">
              <a:buNone/>
            </a:pPr>
            <a:r>
              <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rPr>
              <a:t>2.</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 討論 </a:t>
            </a:r>
            <a:r>
              <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rPr>
              <a:t>PPT</a:t>
            </a:r>
            <a:r>
              <a:rPr lang="zh-TW" altLang="en-US" sz="2400" kern="100" dirty="0">
                <a:latin typeface="Calibri" panose="020F0502020204030204" pitchFamily="34" charset="0"/>
                <a:ea typeface="微軟正黑體" panose="020B0604030504040204" pitchFamily="34" charset="-120"/>
                <a:cs typeface="Times New Roman" panose="02020603050405020304" pitchFamily="18" charset="0"/>
              </a:rPr>
              <a:t> 呈現內容</a:t>
            </a:r>
            <a:endParaRPr lang="en-US" altLang="zh-TW" sz="2400" kern="100" dirty="0">
              <a:latin typeface="Calibri" panose="020F0502020204030204" pitchFamily="34"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32112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419100" y="315366"/>
            <a:ext cx="10515600" cy="1325563"/>
          </a:xfrm>
        </p:spPr>
        <p:txBody>
          <a:bodyPr/>
          <a:lstStyle/>
          <a:p>
            <a:r>
              <a:rPr kumimoji="1" lang="zh-TW" altLang="en-US" dirty="0">
                <a:latin typeface="+mn-ea"/>
                <a:ea typeface="+mn-ea"/>
              </a:rPr>
              <a:t>第十一次會議記錄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211</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527376"/>
            <a:ext cx="11353800" cy="5080546"/>
          </a:xfrm>
        </p:spPr>
        <p:txBody>
          <a:bodyPr>
            <a:normAutofit/>
          </a:bodyPr>
          <a:lstStyle/>
          <a:p>
            <a:pPr marL="0" indent="0">
              <a:buNone/>
            </a:pPr>
            <a:r>
              <a:rPr lang="zh-TW" altLang="zh-TW" sz="2000" dirty="0">
                <a:latin typeface="+mn-ea"/>
              </a:rPr>
              <a:t>時間：</a:t>
            </a:r>
            <a:r>
              <a:rPr lang="en-US" altLang="zh-TW" sz="2000" dirty="0">
                <a:latin typeface="+mn-ea"/>
              </a:rPr>
              <a:t>2022/5/22  20:00~ 21:00     </a:t>
            </a:r>
            <a:r>
              <a:rPr lang="zh-TW" altLang="zh-TW" sz="2000" dirty="0">
                <a:latin typeface="+mn-ea"/>
              </a:rPr>
              <a:t>地點：</a:t>
            </a:r>
            <a:r>
              <a:rPr lang="zh-TW" altLang="en-US" sz="2000" dirty="0">
                <a:effectLst/>
                <a:latin typeface="+mn-ea"/>
                <a:cs typeface="Times New Roman" panose="02020603050405020304" pitchFamily="18" charset="0"/>
              </a:rPr>
              <a:t>線上</a:t>
            </a:r>
            <a:endParaRPr lang="en-US" altLang="zh-TW" sz="2000" dirty="0">
              <a:effectLst/>
              <a:latin typeface="+mn-ea"/>
              <a:cs typeface="Times New Roman" panose="02020603050405020304" pitchFamily="18" charset="0"/>
            </a:endParaRPr>
          </a:p>
          <a:p>
            <a:pPr marL="0" indent="0">
              <a:buNone/>
            </a:pPr>
            <a:r>
              <a:rPr lang="zh-TW" altLang="en-US" sz="2000" dirty="0">
                <a:latin typeface="+mn-ea"/>
              </a:rPr>
              <a:t>出席人員 ：</a:t>
            </a:r>
            <a:r>
              <a:rPr lang="zh-TW" altLang="zh-TW" sz="2000" dirty="0">
                <a:latin typeface="+mn-ea"/>
              </a:rPr>
              <a:t>鄭力綱、李若瑜、陳冠霖、郭庭維、游靜娟</a:t>
            </a:r>
            <a:r>
              <a:rPr lang="zh-TW" altLang="en-US" sz="2000" dirty="0">
                <a:latin typeface="+mn-ea"/>
              </a:rPr>
              <a:t>、廖翊廷</a:t>
            </a:r>
            <a:endParaRPr lang="en-US" altLang="zh-TW" sz="2000" dirty="0">
              <a:latin typeface="+mn-ea"/>
            </a:endParaRPr>
          </a:p>
          <a:p>
            <a:pPr marL="0" indent="0">
              <a:buNone/>
            </a:pPr>
            <a:r>
              <a:rPr lang="zh-TW" altLang="en-US" sz="2000" dirty="0">
                <a:latin typeface="+mn-ea"/>
              </a:rPr>
              <a:t>討論項目</a:t>
            </a:r>
            <a:r>
              <a:rPr lang="zh-TW" altLang="zh-TW" sz="2000" dirty="0">
                <a:latin typeface="+mn-ea"/>
              </a:rPr>
              <a:t>及結果 </a:t>
            </a:r>
            <a:r>
              <a:rPr lang="zh-TW" altLang="en-US" sz="2000" dirty="0">
                <a:latin typeface="+mn-ea"/>
              </a:rPr>
              <a:t>：</a:t>
            </a:r>
            <a:endParaRPr lang="zh-TW" altLang="zh-TW" sz="2000" dirty="0">
              <a:latin typeface="+mn-ea"/>
            </a:endParaRPr>
          </a:p>
          <a:p>
            <a:pPr marL="457200" indent="-457200">
              <a:lnSpc>
                <a:spcPct val="120000"/>
              </a:lnSpc>
              <a:buFont typeface="Arial" panose="020B0604020202020204" pitchFamily="34" charset="0"/>
              <a:buAutoNum type="arabicPeriod"/>
            </a:pPr>
            <a:r>
              <a:rPr lang="zh-TW" altLang="en-US" sz="1600" dirty="0">
                <a:latin typeface="+mn-ea"/>
              </a:rPr>
              <a:t>設定新的預測目標：改為預測</a:t>
            </a:r>
            <a:r>
              <a:rPr lang="en-US" altLang="zh-TW" sz="1600" dirty="0">
                <a:latin typeface="+mn-ea"/>
              </a:rPr>
              <a:t>holder 2 </a:t>
            </a:r>
            <a:r>
              <a:rPr lang="zh-TW" altLang="en-US" sz="1600" dirty="0">
                <a:latin typeface="+mn-ea"/>
              </a:rPr>
              <a:t>的總體積量</a:t>
            </a:r>
            <a:endParaRPr lang="en-US" altLang="zh-TW" sz="1600" dirty="0">
              <a:latin typeface="+mn-ea"/>
            </a:endParaRPr>
          </a:p>
          <a:p>
            <a:pPr marL="914400" lvl="1" indent="-457200">
              <a:lnSpc>
                <a:spcPct val="120000"/>
              </a:lnSpc>
              <a:buFont typeface="Arial" panose="020B0604020202020204" pitchFamily="34" charset="0"/>
              <a:buAutoNum type="arabicPeriod"/>
            </a:pPr>
            <a:r>
              <a:rPr lang="zh-TW" altLang="en-US" sz="1200" dirty="0">
                <a:latin typeface="+mn-ea"/>
              </a:rPr>
              <a:t>對</a:t>
            </a:r>
            <a:r>
              <a:rPr lang="en-US" altLang="zh-TW" sz="1200" dirty="0">
                <a:latin typeface="+mn-ea"/>
              </a:rPr>
              <a:t>holder 2 </a:t>
            </a:r>
            <a:r>
              <a:rPr lang="zh-TW" altLang="en-US" sz="1200" dirty="0">
                <a:latin typeface="+mn-ea"/>
              </a:rPr>
              <a:t>的總量做</a:t>
            </a:r>
            <a:r>
              <a:rPr lang="en-US" altLang="zh-TW" sz="1200" dirty="0">
                <a:latin typeface="+mn-ea"/>
              </a:rPr>
              <a:t>pattern</a:t>
            </a:r>
            <a:r>
              <a:rPr lang="zh-TW" altLang="en-US" sz="1200" dirty="0">
                <a:latin typeface="+mn-ea"/>
              </a:rPr>
              <a:t>的分析</a:t>
            </a:r>
            <a:endParaRPr lang="en-US" altLang="zh-TW" sz="1200" dirty="0">
              <a:latin typeface="+mn-ea"/>
            </a:endParaRPr>
          </a:p>
          <a:p>
            <a:pPr marL="914400" lvl="1" indent="-457200">
              <a:lnSpc>
                <a:spcPct val="120000"/>
              </a:lnSpc>
              <a:buFont typeface="Arial" panose="020B0604020202020204" pitchFamily="34" charset="0"/>
              <a:buAutoNum type="arabicPeriod"/>
            </a:pPr>
            <a:r>
              <a:rPr lang="zh-TW" altLang="en-US" sz="1200" dirty="0">
                <a:latin typeface="+mn-ea"/>
              </a:rPr>
              <a:t>詢問老師</a:t>
            </a:r>
            <a:r>
              <a:rPr lang="en-US" altLang="zh-TW" sz="1200" dirty="0">
                <a:latin typeface="+mn-ea"/>
              </a:rPr>
              <a:t>holder</a:t>
            </a:r>
            <a:r>
              <a:rPr lang="zh-TW" altLang="en-US" sz="1200" dirty="0">
                <a:latin typeface="+mn-ea"/>
              </a:rPr>
              <a:t>換算的方式</a:t>
            </a:r>
            <a:endParaRPr lang="en-US" altLang="zh-TW" sz="1200" dirty="0">
              <a:latin typeface="+mn-ea"/>
            </a:endParaRPr>
          </a:p>
          <a:p>
            <a:pPr marL="457200" indent="-457200">
              <a:lnSpc>
                <a:spcPct val="120000"/>
              </a:lnSpc>
              <a:buFont typeface="Arial" panose="020B0604020202020204" pitchFamily="34" charset="0"/>
              <a:buAutoNum type="arabicPeriod"/>
            </a:pPr>
            <a:r>
              <a:rPr lang="zh-TW" altLang="en-US" sz="1600" dirty="0">
                <a:latin typeface="+mn-ea"/>
              </a:rPr>
              <a:t>遺失值的補法</a:t>
            </a:r>
            <a:endParaRPr lang="en-US" altLang="zh-TW" sz="1600" dirty="0">
              <a:latin typeface="+mn-ea"/>
            </a:endParaRPr>
          </a:p>
          <a:p>
            <a:pPr marL="914400" lvl="1" indent="-457200">
              <a:lnSpc>
                <a:spcPct val="120000"/>
              </a:lnSpc>
              <a:buFont typeface="Arial" panose="020B0604020202020204" pitchFamily="34" charset="0"/>
              <a:buAutoNum type="arabicPeriod"/>
            </a:pPr>
            <a:r>
              <a:rPr lang="en-US" altLang="zh-TW" sz="1200" dirty="0">
                <a:latin typeface="+mn-ea"/>
              </a:rPr>
              <a:t>Cart </a:t>
            </a:r>
            <a:r>
              <a:rPr lang="zh-TW" altLang="en-US" sz="1200" dirty="0">
                <a:latin typeface="+mn-ea"/>
              </a:rPr>
              <a:t>跟</a:t>
            </a:r>
            <a:r>
              <a:rPr lang="en-US" altLang="zh-TW" sz="1200" dirty="0">
                <a:latin typeface="+mn-ea"/>
              </a:rPr>
              <a:t>RF</a:t>
            </a:r>
            <a:r>
              <a:rPr lang="zh-TW" altLang="en-US" sz="1200" dirty="0">
                <a:latin typeface="+mn-ea"/>
              </a:rPr>
              <a:t>都失敗要再詢問老師</a:t>
            </a:r>
            <a:endParaRPr lang="en-US" altLang="zh-TW" sz="1200" dirty="0">
              <a:latin typeface="+mn-ea"/>
            </a:endParaRPr>
          </a:p>
          <a:p>
            <a:pPr marL="457200" indent="-457200">
              <a:lnSpc>
                <a:spcPct val="120000"/>
              </a:lnSpc>
              <a:buFont typeface="Arial" panose="020B0604020202020204" pitchFamily="34" charset="0"/>
              <a:buAutoNum type="arabicPeriod"/>
            </a:pPr>
            <a:r>
              <a:rPr lang="zh-TW" altLang="en-US" sz="1600" dirty="0">
                <a:latin typeface="+mn-ea"/>
              </a:rPr>
              <a:t>此次重點放在數值資料的預測上，預測</a:t>
            </a:r>
            <a:r>
              <a:rPr lang="en-US" altLang="zh-TW" sz="1600" dirty="0">
                <a:latin typeface="+mn-ea"/>
              </a:rPr>
              <a:t>holder 2 </a:t>
            </a:r>
            <a:r>
              <a:rPr lang="zh-TW" altLang="en-US" sz="1600" dirty="0">
                <a:latin typeface="+mn-ea"/>
              </a:rPr>
              <a:t>的總量</a:t>
            </a:r>
            <a:endParaRPr lang="en-US" altLang="zh-TW" sz="1600" dirty="0">
              <a:latin typeface="+mn-ea"/>
            </a:endParaRPr>
          </a:p>
          <a:p>
            <a:pPr marL="914400" lvl="1" indent="-457200">
              <a:lnSpc>
                <a:spcPct val="120000"/>
              </a:lnSpc>
              <a:buFont typeface="Arial" panose="020B0604020202020204" pitchFamily="34" charset="0"/>
              <a:buAutoNum type="arabicPeriod"/>
            </a:pPr>
            <a:r>
              <a:rPr lang="zh-TW" altLang="en-US" sz="1200" dirty="0">
                <a:latin typeface="+mn-ea"/>
              </a:rPr>
              <a:t>候選的模型 </a:t>
            </a:r>
            <a:r>
              <a:rPr lang="en-US" altLang="zh-TW" sz="1200" dirty="0" err="1">
                <a:latin typeface="+mn-ea"/>
              </a:rPr>
              <a:t>Lm</a:t>
            </a:r>
            <a:r>
              <a:rPr lang="en-US" altLang="zh-TW" sz="1200" dirty="0">
                <a:latin typeface="+mn-ea"/>
              </a:rPr>
              <a:t> ARIMA SVR Tree </a:t>
            </a:r>
          </a:p>
          <a:p>
            <a:pPr marL="914400" lvl="1" indent="-457200">
              <a:lnSpc>
                <a:spcPct val="120000"/>
              </a:lnSpc>
              <a:buFont typeface="Arial" panose="020B0604020202020204" pitchFamily="34" charset="0"/>
              <a:buAutoNum type="arabicPeriod"/>
            </a:pPr>
            <a:r>
              <a:rPr lang="zh-TW" altLang="en-US" sz="1200" dirty="0">
                <a:latin typeface="+mn-ea"/>
              </a:rPr>
              <a:t>結合</a:t>
            </a:r>
            <a:r>
              <a:rPr lang="en-US" altLang="zh-TW" sz="1200" dirty="0">
                <a:latin typeface="+mn-ea"/>
              </a:rPr>
              <a:t>lasso </a:t>
            </a:r>
            <a:r>
              <a:rPr lang="zh-TW" altLang="en-US" sz="1200" dirty="0">
                <a:latin typeface="+mn-ea"/>
              </a:rPr>
              <a:t>嶺回歸 彈力網等論文提及的方法做變數挑選</a:t>
            </a:r>
            <a:endParaRPr lang="en-US" altLang="zh-TW" sz="1200" dirty="0">
              <a:latin typeface="+mn-ea"/>
            </a:endParaRPr>
          </a:p>
          <a:p>
            <a:pPr marL="914400" lvl="1" indent="-457200">
              <a:lnSpc>
                <a:spcPct val="120000"/>
              </a:lnSpc>
              <a:buFont typeface="Arial" panose="020B0604020202020204" pitchFamily="34" charset="0"/>
              <a:buAutoNum type="arabicPeriod"/>
            </a:pPr>
            <a:r>
              <a:rPr lang="zh-TW" altLang="en-US" sz="1200" dirty="0">
                <a:latin typeface="+mn-ea"/>
              </a:rPr>
              <a:t>以</a:t>
            </a:r>
            <a:r>
              <a:rPr lang="en-US" altLang="zh-TW" sz="1200" dirty="0">
                <a:latin typeface="+mn-ea"/>
              </a:rPr>
              <a:t>7-11</a:t>
            </a:r>
            <a:r>
              <a:rPr lang="zh-TW" altLang="en-US" sz="1200" dirty="0">
                <a:latin typeface="+mn-ea"/>
              </a:rPr>
              <a:t>月做為訓練資料，預測</a:t>
            </a:r>
            <a:r>
              <a:rPr lang="en-US" altLang="zh-TW" sz="1200" dirty="0">
                <a:latin typeface="+mn-ea"/>
              </a:rPr>
              <a:t>12</a:t>
            </a:r>
            <a:r>
              <a:rPr lang="zh-TW" altLang="en-US" sz="1200" dirty="0">
                <a:latin typeface="+mn-ea"/>
              </a:rPr>
              <a:t>月的資料</a:t>
            </a:r>
            <a:endParaRPr lang="en-US" altLang="zh-TW" sz="1200" dirty="0">
              <a:latin typeface="+mn-ea"/>
            </a:endParaRPr>
          </a:p>
          <a:p>
            <a:pPr marL="457200" indent="-457200">
              <a:lnSpc>
                <a:spcPct val="120000"/>
              </a:lnSpc>
              <a:buFont typeface="Arial" panose="020B0604020202020204" pitchFamily="34" charset="0"/>
              <a:buAutoNum type="arabicPeriod"/>
            </a:pPr>
            <a:r>
              <a:rPr lang="zh-TW" altLang="en-US" sz="1600" dirty="0">
                <a:latin typeface="+mn-ea"/>
              </a:rPr>
              <a:t>變數自相關分析後續的應用</a:t>
            </a:r>
            <a:endParaRPr lang="en-US" altLang="zh-TW" sz="1600" dirty="0">
              <a:latin typeface="+mn-ea"/>
            </a:endParaRPr>
          </a:p>
          <a:p>
            <a:pPr marL="457200" indent="-457200">
              <a:lnSpc>
                <a:spcPct val="120000"/>
              </a:lnSpc>
              <a:buFont typeface="Arial" panose="020B0604020202020204" pitchFamily="34" charset="0"/>
              <a:buAutoNum type="arabicPeriod"/>
            </a:pPr>
            <a:r>
              <a:rPr lang="zh-TW" altLang="en-US" sz="1600" dirty="0">
                <a:latin typeface="+mn-ea"/>
              </a:rPr>
              <a:t>下次開會時間／工作分配：待老師回信後再決定</a:t>
            </a:r>
            <a:endParaRPr lang="en-US" altLang="zh-TW" sz="1600" dirty="0">
              <a:latin typeface="+mn-ea"/>
            </a:endParaRPr>
          </a:p>
          <a:p>
            <a:pPr marL="914400" lvl="1" indent="-457200">
              <a:lnSpc>
                <a:spcPct val="120000"/>
              </a:lnSpc>
              <a:buFont typeface="Arial" panose="020B0604020202020204" pitchFamily="34" charset="0"/>
              <a:buAutoNum type="arabicPeriod"/>
            </a:pPr>
            <a:endParaRPr lang="en-US" altLang="zh-TW" sz="1200" dirty="0">
              <a:latin typeface="+mn-ea"/>
            </a:endParaRPr>
          </a:p>
        </p:txBody>
      </p:sp>
    </p:spTree>
    <p:extLst>
      <p:ext uri="{BB962C8B-B14F-4D97-AF65-F5344CB8AC3E}">
        <p14:creationId xmlns:p14="http://schemas.microsoft.com/office/powerpoint/2010/main" val="2378040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CEC9D4-E091-C887-2DD9-5585356C77DD}"/>
              </a:ext>
            </a:extLst>
          </p:cNvPr>
          <p:cNvSpPr>
            <a:spLocks noGrp="1"/>
          </p:cNvSpPr>
          <p:nvPr>
            <p:ph type="title"/>
          </p:nvPr>
        </p:nvSpPr>
        <p:spPr>
          <a:xfrm>
            <a:off x="325016" y="18255"/>
            <a:ext cx="10515600" cy="1325563"/>
          </a:xfrm>
        </p:spPr>
        <p:txBody>
          <a:bodyPr>
            <a:normAutofit/>
          </a:bodyPr>
          <a:lstStyle/>
          <a:p>
            <a:r>
              <a:rPr lang="zh-TW" altLang="en-US" sz="3600" dirty="0"/>
              <a:t>詢問老師的問題：</a:t>
            </a:r>
          </a:p>
        </p:txBody>
      </p:sp>
      <p:sp>
        <p:nvSpPr>
          <p:cNvPr id="3" name="內容版面配置區 2">
            <a:extLst>
              <a:ext uri="{FF2B5EF4-FFF2-40B4-BE49-F238E27FC236}">
                <a16:creationId xmlns:a16="http://schemas.microsoft.com/office/drawing/2014/main" id="{DEAE1508-BE92-B4FD-527F-1A553588FD24}"/>
              </a:ext>
            </a:extLst>
          </p:cNvPr>
          <p:cNvSpPr>
            <a:spLocks noGrp="1"/>
          </p:cNvSpPr>
          <p:nvPr>
            <p:ph idx="1"/>
          </p:nvPr>
        </p:nvSpPr>
        <p:spPr>
          <a:xfrm>
            <a:off x="530290" y="1253331"/>
            <a:ext cx="10515600" cy="4351338"/>
          </a:xfrm>
        </p:spPr>
        <p:txBody>
          <a:bodyPr/>
          <a:lstStyle/>
          <a:p>
            <a:r>
              <a:rPr lang="zh-TW" altLang="en-US" sz="2800" dirty="0">
                <a:latin typeface="+mn-ea"/>
              </a:rPr>
              <a:t>詢問老師 </a:t>
            </a:r>
            <a:r>
              <a:rPr lang="en-US" altLang="zh-TW" sz="2800" dirty="0">
                <a:latin typeface="+mn-ea"/>
              </a:rPr>
              <a:t>holder</a:t>
            </a:r>
            <a:r>
              <a:rPr lang="zh-TW" altLang="en-US" sz="2800" dirty="0">
                <a:latin typeface="+mn-ea"/>
              </a:rPr>
              <a:t> 換算的方式</a:t>
            </a:r>
            <a:endParaRPr lang="en-US" altLang="zh-TW" sz="2800" dirty="0">
              <a:latin typeface="+mn-ea"/>
            </a:endParaRPr>
          </a:p>
          <a:p>
            <a:r>
              <a:rPr lang="zh-TW" altLang="en-US" dirty="0">
                <a:latin typeface="+mn-ea"/>
              </a:rPr>
              <a:t>怎麼補遺失值？</a:t>
            </a:r>
            <a:endParaRPr lang="en-US" altLang="zh-TW" dirty="0">
              <a:latin typeface="+mn-ea"/>
            </a:endParaRPr>
          </a:p>
          <a:p>
            <a:r>
              <a:rPr lang="zh-TW" altLang="en-US" sz="2800" dirty="0">
                <a:latin typeface="+mn-ea"/>
              </a:rPr>
              <a:t>變數自相關分析後續的應用</a:t>
            </a:r>
            <a:endParaRPr lang="en-US" altLang="zh-TW" sz="2800" dirty="0">
              <a:latin typeface="+mn-ea"/>
            </a:endParaRPr>
          </a:p>
          <a:p>
            <a:endParaRPr lang="en-US" altLang="zh-TW" sz="2800" dirty="0">
              <a:latin typeface="+mn-ea"/>
            </a:endParaRPr>
          </a:p>
          <a:p>
            <a:endParaRPr lang="zh-TW" altLang="en-US" dirty="0"/>
          </a:p>
        </p:txBody>
      </p:sp>
    </p:spTree>
    <p:extLst>
      <p:ext uri="{BB962C8B-B14F-4D97-AF65-F5344CB8AC3E}">
        <p14:creationId xmlns:p14="http://schemas.microsoft.com/office/powerpoint/2010/main" val="1394475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213827" y="-40757"/>
            <a:ext cx="10515600" cy="1325563"/>
          </a:xfrm>
        </p:spPr>
        <p:txBody>
          <a:bodyPr/>
          <a:lstStyle/>
          <a:p>
            <a:r>
              <a:rPr kumimoji="1" lang="zh-TW" altLang="en-US" b="1" dirty="0">
                <a:latin typeface="微軟正黑體" panose="020B0604030504040204" pitchFamily="34" charset="-120"/>
                <a:ea typeface="微軟正黑體" panose="020B0604030504040204" pitchFamily="34" charset="-120"/>
              </a:rPr>
              <a:t>第十二次會議記錄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213</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353785" y="1134918"/>
            <a:ext cx="11353800" cy="4988166"/>
          </a:xfrm>
        </p:spPr>
        <p:txBody>
          <a:bodyPr>
            <a:normAutofit fontScale="92500" lnSpcReduction="10000"/>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2022/5/29  19:00~21:00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a:t>
            </a:r>
            <a:r>
              <a:rPr lang="zh-TW" altLang="zh-TW" sz="2000" dirty="0">
                <a:latin typeface="微軟正黑體" panose="020B0604030504040204" pitchFamily="34" charset="-120"/>
                <a:ea typeface="微軟正黑體" panose="020B0604030504040204" pitchFamily="34" charset="-120"/>
              </a:rPr>
              <a:t>游靜娟</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Holder</a:t>
            </a:r>
            <a:r>
              <a:rPr lang="zh-TW" altLang="en-US" sz="2000" dirty="0">
                <a:latin typeface="微軟正黑體" panose="020B0604030504040204" pitchFamily="34" charset="-120"/>
                <a:ea typeface="微軟正黑體" panose="020B0604030504040204" pitchFamily="34" charset="-120"/>
              </a:rPr>
              <a:t> 資料修正、處理</a:t>
            </a:r>
            <a:r>
              <a:rPr lang="en-US" altLang="zh-TW" sz="2000" dirty="0">
                <a:latin typeface="微軟正黑體" panose="020B0604030504040204" pitchFamily="34" charset="-120"/>
                <a:ea typeface="微軟正黑體" panose="020B0604030504040204" pitchFamily="34" charset="-120"/>
              </a:rPr>
              <a:t> Holder </a:t>
            </a:r>
            <a:r>
              <a:rPr lang="zh-TW" altLang="en-US" sz="2000" dirty="0">
                <a:latin typeface="微軟正黑體" panose="020B0604030504040204" pitchFamily="34" charset="-120"/>
                <a:ea typeface="微軟正黑體" panose="020B0604030504040204" pitchFamily="34" charset="-120"/>
              </a:rPr>
              <a:t>容積換算問題</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確認 </a:t>
            </a:r>
            <a:r>
              <a:rPr lang="en-US" altLang="zh-TW" sz="2000" dirty="0">
                <a:latin typeface="微軟正黑體" panose="020B0604030504040204" pitchFamily="34" charset="-120"/>
                <a:ea typeface="微軟正黑體" panose="020B0604030504040204" pitchFamily="34" charset="-120"/>
              </a:rPr>
              <a:t>ACF </a:t>
            </a:r>
            <a:r>
              <a:rPr lang="zh-TW" altLang="en-US" sz="2000" dirty="0">
                <a:latin typeface="微軟正黑體" panose="020B0604030504040204" pitchFamily="34" charset="-120"/>
                <a:ea typeface="微軟正黑體" panose="020B0604030504040204" pitchFamily="34" charset="-120"/>
              </a:rPr>
              <a:t>圖，與之前做出之結果相符</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Time Lag </a:t>
            </a:r>
            <a:r>
              <a:rPr lang="zh-TW" altLang="en-US" sz="2000" dirty="0">
                <a:latin typeface="微軟正黑體" panose="020B0604030504040204" pitchFamily="34" charset="-120"/>
                <a:ea typeface="微軟正黑體" panose="020B0604030504040204" pitchFamily="34" charset="-120"/>
              </a:rPr>
              <a:t>取法：依老師所建議之 </a:t>
            </a:r>
            <a:r>
              <a:rPr lang="en-US" altLang="zh-TW" sz="2000" dirty="0">
                <a:latin typeface="微軟正黑體" panose="020B0604030504040204" pitchFamily="34" charset="-120"/>
                <a:ea typeface="微軟正黑體" panose="020B0604030504040204" pitchFamily="34" charset="-120"/>
              </a:rPr>
              <a:t>1~10, 1~20, 1~30, 1~60 </a:t>
            </a:r>
            <a:r>
              <a:rPr lang="zh-TW" altLang="en-US" sz="2000" dirty="0">
                <a:latin typeface="微軟正黑體" panose="020B0604030504040204" pitchFamily="34" charset="-120"/>
                <a:ea typeface="微軟正黑體" panose="020B0604030504040204" pitchFamily="34" charset="-120"/>
              </a:rPr>
              <a:t>分鐘，再加上日週期及周週期</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訓練資料筆數取法：先依照中文論文中的 </a:t>
            </a:r>
            <a:r>
              <a:rPr lang="en-US" altLang="zh-TW" sz="2000" dirty="0">
                <a:latin typeface="微軟正黑體" panose="020B0604030504040204" pitchFamily="34" charset="-120"/>
                <a:ea typeface="微軟正黑體" panose="020B0604030504040204" pitchFamily="34" charset="-120"/>
              </a:rPr>
              <a:t>30, 100, 500</a:t>
            </a:r>
            <a:r>
              <a:rPr lang="zh-TW" altLang="en-US" sz="2000" dirty="0">
                <a:latin typeface="微軟正黑體" panose="020B0604030504040204" pitchFamily="34" charset="-120"/>
                <a:ea typeface="微軟正黑體" panose="020B0604030504040204" pitchFamily="34" charset="-120"/>
              </a:rPr>
              <a:t> 筆</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課後詢問老師問題： </a:t>
            </a:r>
            <a:r>
              <a:rPr lang="en-US" altLang="zh-TW" sz="2000" dirty="0">
                <a:latin typeface="微軟正黑體" panose="020B0604030504040204" pitchFamily="34" charset="-120"/>
                <a:ea typeface="微軟正黑體" panose="020B0604030504040204" pitchFamily="34" charset="-120"/>
                <a:sym typeface="Wingdings" panose="05000000000000000000" pitchFamily="2" charset="2"/>
              </a:rPr>
              <a:t>(1)</a:t>
            </a:r>
            <a:r>
              <a:rPr lang="zh-TW" altLang="en-US" sz="2000" dirty="0">
                <a:latin typeface="微軟正黑體" panose="020B0604030504040204" pitchFamily="34" charset="-120"/>
                <a:ea typeface="微軟正黑體" panose="020B0604030504040204" pitchFamily="34" charset="-120"/>
                <a:sym typeface="Wingdings" panose="05000000000000000000" pitchFamily="2" charset="2"/>
              </a:rPr>
              <a:t> 壓力</a:t>
            </a:r>
            <a:r>
              <a:rPr lang="zh-TW" altLang="en-US" sz="2000" dirty="0">
                <a:latin typeface="微軟正黑體" panose="020B0604030504040204" pitchFamily="34" charset="-120"/>
                <a:ea typeface="微軟正黑體" panose="020B0604030504040204" pitchFamily="34" charset="-120"/>
              </a:rPr>
              <a:t>公式換算</a:t>
            </a:r>
            <a:r>
              <a:rPr lang="en-US" altLang="zh-TW" sz="2000" dirty="0">
                <a:latin typeface="微軟正黑體" panose="020B0604030504040204" pitchFamily="34" charset="-120"/>
                <a:ea typeface="微軟正黑體" panose="020B0604030504040204" pitchFamily="34" charset="-120"/>
              </a:rPr>
              <a:t> (2)</a:t>
            </a:r>
            <a:r>
              <a:rPr lang="zh-TW" altLang="en-US" sz="2000" dirty="0">
                <a:latin typeface="微軟正黑體" panose="020B0604030504040204" pitchFamily="34" charset="-120"/>
                <a:ea typeface="微軟正黑體" panose="020B0604030504040204" pitchFamily="34" charset="-120"/>
              </a:rPr>
              <a:t> 測試資料抽樣方式</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關注 </a:t>
            </a:r>
            <a:r>
              <a:rPr lang="en-US" altLang="zh-TW" sz="2000" dirty="0">
                <a:latin typeface="微軟正黑體" panose="020B0604030504040204" pitchFamily="34" charset="-120"/>
                <a:ea typeface="微軟正黑體" panose="020B0604030504040204" pitchFamily="34" charset="-120"/>
              </a:rPr>
              <a:t>MAPE </a:t>
            </a:r>
            <a:r>
              <a:rPr lang="zh-TW" altLang="en-US" sz="2000" dirty="0">
                <a:latin typeface="微軟正黑體" panose="020B0604030504040204" pitchFamily="34" charset="-120"/>
                <a:ea typeface="微軟正黑體" panose="020B0604030504040204" pitchFamily="34" charset="-120"/>
              </a:rPr>
              <a:t>而非 </a:t>
            </a:r>
            <a:r>
              <a:rPr lang="en-US" altLang="zh-TW" sz="2000" dirty="0">
                <a:latin typeface="微軟正黑體" panose="020B0604030504040204" pitchFamily="34" charset="-120"/>
                <a:ea typeface="微軟正黑體" panose="020B0604030504040204" pitchFamily="34" charset="-120"/>
              </a:rPr>
              <a:t>R-Squared</a:t>
            </a:r>
          </a:p>
          <a:p>
            <a:pPr marL="457200" indent="-457200">
              <a:lnSpc>
                <a:spcPct val="16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欲嘗試之模型：</a:t>
            </a:r>
            <a:r>
              <a:rPr lang="en-US" altLang="zh-TW" sz="2000" dirty="0">
                <a:latin typeface="微軟正黑體" panose="020B0604030504040204" pitchFamily="34" charset="-120"/>
                <a:ea typeface="微軟正黑體" panose="020B0604030504040204" pitchFamily="34" charset="-120"/>
              </a:rPr>
              <a:t>(Lasso + </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 (Forward Selection + </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 , Tree, Random Forest, SVR, RNN</a:t>
            </a:r>
            <a:r>
              <a:rPr lang="zh-TW" altLang="en-US" sz="2000" dirty="0">
                <a:latin typeface="微軟正黑體" panose="020B0604030504040204" pitchFamily="34" charset="-120"/>
                <a:ea typeface="微軟正黑體" panose="020B0604030504040204" pitchFamily="34" charset="-120"/>
              </a:rPr>
              <a:t>；考慮</a:t>
            </a:r>
            <a:r>
              <a:rPr lang="en-US" altLang="zh-TW" sz="2000" dirty="0">
                <a:latin typeface="微軟正黑體" panose="020B0604030504040204" pitchFamily="34" charset="-120"/>
                <a:ea typeface="微軟正黑體" panose="020B0604030504040204" pitchFamily="34" charset="-120"/>
              </a:rPr>
              <a:t> local model</a:t>
            </a:r>
            <a:r>
              <a:rPr lang="zh-TW" altLang="en-US" sz="2000" dirty="0">
                <a:latin typeface="微軟正黑體" panose="020B0604030504040204" pitchFamily="34" charset="-120"/>
                <a:ea typeface="微軟正黑體" panose="020B0604030504040204" pitchFamily="34" charset="-120"/>
              </a:rPr>
              <a:t>；統一不差分；預測 </a:t>
            </a:r>
            <a:r>
              <a:rPr lang="en-US" altLang="zh-TW" sz="2000" dirty="0">
                <a:latin typeface="微軟正黑體" panose="020B0604030504040204" pitchFamily="34" charset="-120"/>
                <a:ea typeface="微軟正黑體" panose="020B0604030504040204" pitchFamily="34" charset="-120"/>
              </a:rPr>
              <a:t>1, 5, 10, 30 </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下次開會時間：</a:t>
            </a:r>
            <a:r>
              <a:rPr lang="en-US" altLang="zh-TW" sz="2000" dirty="0">
                <a:latin typeface="微軟正黑體" panose="020B0604030504040204" pitchFamily="34" charset="-120"/>
                <a:ea typeface="微軟正黑體" panose="020B0604030504040204" pitchFamily="34" charset="-120"/>
              </a:rPr>
              <a:t>6/1</a:t>
            </a:r>
            <a:r>
              <a:rPr lang="zh-TW" altLang="en-US" sz="2000" dirty="0">
                <a:latin typeface="微軟正黑體" panose="020B0604030504040204" pitchFamily="34" charset="-120"/>
                <a:ea typeface="微軟正黑體" panose="020B0604030504040204" pitchFamily="34" charset="-120"/>
              </a:rPr>
              <a:t>（三）</a:t>
            </a:r>
            <a:r>
              <a:rPr lang="en-US" altLang="zh-TW" sz="2000" dirty="0">
                <a:latin typeface="微軟正黑體" panose="020B0604030504040204" pitchFamily="34" charset="-120"/>
                <a:ea typeface="微軟正黑體" panose="020B0604030504040204" pitchFamily="34" charset="-120"/>
              </a:rPr>
              <a:t>14:00</a:t>
            </a:r>
          </a:p>
          <a:p>
            <a:pPr marL="0" indent="0">
              <a:buNone/>
            </a:pP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61470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214</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150146"/>
            <a:ext cx="11353800" cy="4988166"/>
          </a:xfrm>
        </p:spPr>
        <p:txBody>
          <a:bodyPr>
            <a:normAutofit/>
          </a:bodyPr>
          <a:lstStyle/>
          <a:p>
            <a:pPr marL="0" indent="0">
              <a:buNone/>
            </a:pPr>
            <a:r>
              <a:rPr lang="zh-TW" altLang="en-US" sz="3200" kern="100" dirty="0">
                <a:latin typeface="微軟正黑體" panose="020B0604030504040204" pitchFamily="34" charset="-120"/>
                <a:ea typeface="微軟正黑體" panose="020B0604030504040204" pitchFamily="34" charset="-120"/>
                <a:cs typeface="Times New Roman" panose="02020603050405020304" pitchFamily="18" charset="0"/>
              </a:rPr>
              <a:t>工作分配</a:t>
            </a:r>
            <a:r>
              <a:rPr lang="en-US"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郭庭維</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李若瑜</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 RNN</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陳冠霖</a:t>
            </a:r>
            <a:r>
              <a:rPr lang="zh-TW" altLang="en-US" sz="2400" dirty="0">
                <a:latin typeface="微軟正黑體" panose="020B0604030504040204" pitchFamily="34" charset="-120"/>
                <a:ea typeface="微軟正黑體" panose="020B0604030504040204" pitchFamily="34" charset="-12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廖翊廷</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鄭力綱</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(Lasso + </a:t>
            </a:r>
            <a:r>
              <a:rPr lang="en-US" altLang="zh-TW" sz="2400" dirty="0" err="1">
                <a:latin typeface="微軟正黑體" panose="020B0604030504040204" pitchFamily="34" charset="-120"/>
                <a:ea typeface="微軟正黑體" panose="020B0604030504040204" pitchFamily="34" charset="-120"/>
              </a:rPr>
              <a:t>lm</a:t>
            </a:r>
            <a:r>
              <a:rPr lang="en-US" altLang="zh-TW" sz="2400" dirty="0">
                <a:latin typeface="微軟正黑體" panose="020B0604030504040204" pitchFamily="34" charset="-120"/>
                <a:ea typeface="微軟正黑體" panose="020B0604030504040204" pitchFamily="34" charset="-120"/>
              </a:rPr>
              <a:t>), (Forward Selection + </a:t>
            </a:r>
            <a:r>
              <a:rPr lang="en-US" altLang="zh-TW" sz="2400" dirty="0" err="1">
                <a:latin typeface="微軟正黑體" panose="020B0604030504040204" pitchFamily="34" charset="-120"/>
                <a:ea typeface="微軟正黑體" panose="020B0604030504040204" pitchFamily="34" charset="-120"/>
              </a:rPr>
              <a:t>lm</a:t>
            </a:r>
            <a:r>
              <a:rPr lang="en-US" altLang="zh-TW" sz="2400" dirty="0">
                <a:latin typeface="微軟正黑體" panose="020B0604030504040204" pitchFamily="34" charset="-120"/>
                <a:ea typeface="微軟正黑體" panose="020B0604030504040204" pitchFamily="34" charset="-120"/>
              </a:rPr>
              <a:t>), Random Forest, SVR </a:t>
            </a: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游靜娟</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ARIMA </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981B038D-2229-DE81-ADF4-817831205160}"/>
              </a:ext>
            </a:extLst>
          </p:cNvPr>
          <p:cNvSpPr txBox="1">
            <a:spLocks/>
          </p:cNvSpPr>
          <p:nvPr/>
        </p:nvSpPr>
        <p:spPr>
          <a:xfrm>
            <a:off x="213827" y="-407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TW" altLang="en-US" b="1">
                <a:latin typeface="微軟正黑體" panose="020B0604030504040204" pitchFamily="34" charset="-120"/>
                <a:ea typeface="微軟正黑體" panose="020B0604030504040204" pitchFamily="34" charset="-120"/>
              </a:rPr>
              <a:t>第十二次會議記錄</a:t>
            </a:r>
            <a:endParaRPr kumimoji="1"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77347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213827" y="-40757"/>
            <a:ext cx="10515600" cy="1325563"/>
          </a:xfrm>
        </p:spPr>
        <p:txBody>
          <a:bodyPr/>
          <a:lstStyle/>
          <a:p>
            <a:r>
              <a:rPr kumimoji="1" lang="zh-TW" altLang="en-US" b="1" dirty="0">
                <a:latin typeface="微軟正黑體" panose="020B0604030504040204" pitchFamily="34" charset="-120"/>
                <a:ea typeface="微軟正黑體" panose="020B0604030504040204" pitchFamily="34" charset="-120"/>
              </a:rPr>
              <a:t>第十三次會議記錄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215</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353785" y="1134918"/>
            <a:ext cx="11353800" cy="4988166"/>
          </a:xfrm>
        </p:spPr>
        <p:txBody>
          <a:bodyPr>
            <a:normAutofit/>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2022/6/1  14:00~16:00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討論</a:t>
            </a:r>
            <a:r>
              <a:rPr lang="en-US" altLang="zh-TW" sz="2000" dirty="0">
                <a:latin typeface="微軟正黑體" panose="020B0604030504040204" pitchFamily="34" charset="-120"/>
                <a:ea typeface="微軟正黑體" panose="020B0604030504040204" pitchFamily="34" charset="-120"/>
              </a:rPr>
              <a:t>Holder</a:t>
            </a:r>
            <a:r>
              <a:rPr lang="zh-TW" altLang="en-US" sz="2000" dirty="0">
                <a:latin typeface="微軟正黑體" panose="020B0604030504040204" pitchFamily="34" charset="-120"/>
                <a:ea typeface="微軟正黑體" panose="020B0604030504040204" pitchFamily="34" charset="-120"/>
              </a:rPr>
              <a:t>體積的時間序列圖與確認其的 </a:t>
            </a:r>
            <a:r>
              <a:rPr lang="en-US" altLang="zh-TW" sz="2000" dirty="0">
                <a:latin typeface="微軟正黑體" panose="020B0604030504040204" pitchFamily="34" charset="-120"/>
                <a:ea typeface="微軟正黑體" panose="020B0604030504040204" pitchFamily="34" charset="-120"/>
              </a:rPr>
              <a:t>ACF</a:t>
            </a:r>
            <a:r>
              <a:rPr lang="zh-TW" altLang="en-US" sz="2000" dirty="0">
                <a:latin typeface="微軟正黑體" panose="020B0604030504040204" pitchFamily="34" charset="-120"/>
                <a:ea typeface="微軟正黑體" panose="020B0604030504040204" pitchFamily="34" charset="-120"/>
              </a:rPr>
              <a:t> 圖是否與預期相同</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考慮</a:t>
            </a:r>
            <a:r>
              <a:rPr lang="en-US" altLang="zh-TW" sz="2000" dirty="0">
                <a:latin typeface="微軟正黑體" panose="020B0604030504040204" pitchFamily="34" charset="-120"/>
                <a:ea typeface="微軟正黑體" panose="020B0604030504040204" pitchFamily="34" charset="-120"/>
              </a:rPr>
              <a:t> local model </a:t>
            </a:r>
            <a:r>
              <a:rPr lang="zh-TW" altLang="en-US" sz="2000" dirty="0">
                <a:latin typeface="微軟正黑體" panose="020B0604030504040204" pitchFamily="34" charset="-120"/>
                <a:ea typeface="微軟正黑體" panose="020B0604030504040204" pitchFamily="34" charset="-120"/>
              </a:rPr>
              <a:t>下，跑</a:t>
            </a:r>
            <a:r>
              <a:rPr lang="en-US" altLang="zh-TW" sz="2000" dirty="0">
                <a:latin typeface="微軟正黑體" panose="020B0604030504040204" pitchFamily="34" charset="-120"/>
                <a:ea typeface="微軟正黑體" panose="020B0604030504040204" pitchFamily="34" charset="-120"/>
              </a:rPr>
              <a:t>(Lasso + </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 (Forward Selection + </a:t>
            </a:r>
            <a:r>
              <a:rPr lang="en-US" altLang="zh-TW" sz="2000" dirty="0" err="1">
                <a:latin typeface="微軟正黑體" panose="020B0604030504040204" pitchFamily="34" charset="-120"/>
                <a:ea typeface="微軟正黑體" panose="020B0604030504040204" pitchFamily="34" charset="-120"/>
              </a:rPr>
              <a:t>lm</a:t>
            </a:r>
            <a:r>
              <a:rPr lang="en-US" altLang="zh-TW" sz="2000" dirty="0">
                <a:latin typeface="微軟正黑體" panose="020B0604030504040204" pitchFamily="34" charset="-120"/>
                <a:ea typeface="微軟正黑體" panose="020B0604030504040204" pitchFamily="34" charset="-120"/>
              </a:rPr>
              <a:t>), Tree, Random Forest, SVR</a:t>
            </a:r>
            <a:r>
              <a:rPr lang="zh-TW" altLang="en-US" sz="2000" dirty="0">
                <a:latin typeface="微軟正黑體" panose="020B0604030504040204" pitchFamily="34" charset="-120"/>
                <a:ea typeface="微軟正黑體" panose="020B0604030504040204" pitchFamily="34" charset="-120"/>
              </a:rPr>
              <a:t>等模型，討論各模型的</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在不同情況</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、預測幾個時間、</a:t>
            </a:r>
            <a:r>
              <a:rPr lang="en-US" altLang="zh-TW" sz="2000" dirty="0">
                <a:latin typeface="微軟正黑體" panose="020B0604030504040204" pitchFamily="34" charset="-120"/>
                <a:ea typeface="微軟正黑體" panose="020B0604030504040204" pitchFamily="34" charset="-120"/>
              </a:rPr>
              <a:t>time</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lag)</a:t>
            </a:r>
            <a:r>
              <a:rPr lang="zh-TW" altLang="en-US" sz="2000" dirty="0">
                <a:latin typeface="微軟正黑體" panose="020B0604030504040204" pitchFamily="34" charset="-120"/>
                <a:ea typeface="微軟正黑體" panose="020B0604030504040204" pitchFamily="34" charset="-120"/>
              </a:rPr>
              <a:t>下有什麼顯著差異</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用</a:t>
            </a:r>
            <a:r>
              <a:rPr lang="en-US" altLang="zh-TW" sz="2000" dirty="0">
                <a:latin typeface="微軟正黑體" panose="020B0604030504040204" pitchFamily="34" charset="-120"/>
                <a:ea typeface="微軟正黑體" panose="020B0604030504040204" pitchFamily="34" charset="-120"/>
              </a:rPr>
              <a:t>Tree, Random Forest</a:t>
            </a:r>
            <a:r>
              <a:rPr lang="zh-TW" altLang="en-US" sz="2000" dirty="0">
                <a:latin typeface="微軟正黑體" panose="020B0604030504040204" pitchFamily="34" charset="-120"/>
                <a:ea typeface="微軟正黑體" panose="020B0604030504040204" pitchFamily="34" charset="-120"/>
              </a:rPr>
              <a:t>預測當前時間後第</a:t>
            </a:r>
            <a:r>
              <a:rPr lang="en-US" altLang="zh-TW" sz="2000" dirty="0">
                <a:latin typeface="微軟正黑體" panose="020B0604030504040204" pitchFamily="34" charset="-120"/>
                <a:ea typeface="微軟正黑體" panose="020B0604030504040204" pitchFamily="34" charset="-120"/>
              </a:rPr>
              <a:t>60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120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180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1440</a:t>
            </a:r>
            <a:r>
              <a:rPr lang="zh-TW" altLang="en-US" sz="2000">
                <a:latin typeface="微軟正黑體" panose="020B0604030504040204" pitchFamily="34" charset="-120"/>
                <a:ea typeface="微軟正黑體" panose="020B0604030504040204" pitchFamily="34" charset="-120"/>
              </a:rPr>
              <a:t>時間點的</a:t>
            </a:r>
            <a:r>
              <a:rPr lang="zh-TW" altLang="en-US" sz="2000" dirty="0">
                <a:latin typeface="微軟正黑體" panose="020B0604030504040204" pitchFamily="34" charset="-120"/>
                <a:ea typeface="微軟正黑體" panose="020B0604030504040204" pitchFamily="34" charset="-120"/>
              </a:rPr>
              <a:t>體積</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RNN</a:t>
            </a:r>
            <a:r>
              <a:rPr lang="zh-TW" altLang="en-US" sz="2000" dirty="0">
                <a:latin typeface="微軟正黑體" panose="020B0604030504040204" pitchFamily="34" charset="-120"/>
                <a:ea typeface="微軟正黑體" panose="020B0604030504040204" pitchFamily="34" charset="-120"/>
              </a:rPr>
              <a:t>在不同</a:t>
            </a:r>
            <a:r>
              <a:rPr lang="en-US" altLang="zh-TW" sz="2000" dirty="0">
                <a:latin typeface="微軟正黑體" panose="020B0604030504040204" pitchFamily="34" charset="-120"/>
                <a:ea typeface="微軟正黑體" panose="020B0604030504040204" pitchFamily="34" charset="-120"/>
              </a:rPr>
              <a:t>time lag</a:t>
            </a:r>
            <a:r>
              <a:rPr lang="zh-TW" altLang="en-US" sz="2000" dirty="0">
                <a:latin typeface="微軟正黑體" panose="020B0604030504040204" pitchFamily="34" charset="-120"/>
                <a:ea typeface="微軟正黑體" panose="020B0604030504040204" pitchFamily="34" charset="-120"/>
              </a:rPr>
              <a:t>下，</a:t>
            </a:r>
            <a:r>
              <a:rPr lang="en-US" altLang="zh-TW" sz="2000" dirty="0">
                <a:latin typeface="微軟正黑體" panose="020B0604030504040204" pitchFamily="34" charset="-120"/>
                <a:ea typeface="微軟正黑體" panose="020B0604030504040204" pitchFamily="34" charset="-120"/>
              </a:rPr>
              <a:t>test error</a:t>
            </a:r>
            <a:r>
              <a:rPr lang="zh-TW" altLang="en-US" sz="2000" dirty="0">
                <a:latin typeface="微軟正黑體" panose="020B0604030504040204" pitchFamily="34" charset="-120"/>
                <a:ea typeface="微軟正黑體" panose="020B0604030504040204" pitchFamily="34" charset="-120"/>
              </a:rPr>
              <a:t>有何差異</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試試不標準化所有變數與</a:t>
            </a:r>
            <a:r>
              <a:rPr lang="en-US" altLang="zh-TW" sz="2000" dirty="0">
                <a:latin typeface="微軟正黑體" panose="020B0604030504040204" pitchFamily="34" charset="-120"/>
                <a:ea typeface="微軟正黑體" panose="020B0604030504040204" pitchFamily="34" charset="-120"/>
              </a:rPr>
              <a:t>response</a:t>
            </a:r>
            <a:r>
              <a:rPr lang="zh-TW" altLang="en-US" sz="2000" dirty="0">
                <a:latin typeface="微軟正黑體" panose="020B0604030504040204" pitchFamily="34" charset="-120"/>
                <a:ea typeface="微軟正黑體" panose="020B0604030504040204" pitchFamily="34" charset="-120"/>
              </a:rPr>
              <a:t>跑</a:t>
            </a:r>
            <a:r>
              <a:rPr lang="en-US" altLang="zh-TW" sz="2000" dirty="0">
                <a:latin typeface="微軟正黑體" panose="020B0604030504040204" pitchFamily="34" charset="-120"/>
                <a:ea typeface="微軟正黑體" panose="020B0604030504040204" pitchFamily="34" charset="-120"/>
              </a:rPr>
              <a:t>RNN</a:t>
            </a:r>
            <a:r>
              <a:rPr lang="zh-TW" altLang="en-US" sz="2000" dirty="0">
                <a:latin typeface="微軟正黑體" panose="020B0604030504040204" pitchFamily="34" charset="-120"/>
                <a:ea typeface="微軟正黑體" panose="020B0604030504040204" pitchFamily="34" charset="-120"/>
              </a:rPr>
              <a:t>，與標準化所有變數與</a:t>
            </a:r>
            <a:r>
              <a:rPr lang="en-US" altLang="zh-TW" sz="2000" dirty="0">
                <a:latin typeface="微軟正黑體" panose="020B0604030504040204" pitchFamily="34" charset="-120"/>
                <a:ea typeface="微軟正黑體" panose="020B0604030504040204" pitchFamily="34" charset="-120"/>
              </a:rPr>
              <a:t>response</a:t>
            </a:r>
            <a:r>
              <a:rPr lang="zh-TW" altLang="en-US" sz="2000" dirty="0">
                <a:latin typeface="微軟正黑體" panose="020B0604030504040204" pitchFamily="34" charset="-120"/>
                <a:ea typeface="微軟正黑體" panose="020B0604030504040204" pitchFamily="34" charset="-120"/>
              </a:rPr>
              <a:t>做比較</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下次開會時間：</a:t>
            </a:r>
            <a:r>
              <a:rPr lang="en-US" altLang="zh-TW" sz="2000" dirty="0">
                <a:latin typeface="微軟正黑體" panose="020B0604030504040204" pitchFamily="34" charset="-120"/>
                <a:ea typeface="微軟正黑體" panose="020B0604030504040204" pitchFamily="34" charset="-120"/>
              </a:rPr>
              <a:t>6/3</a:t>
            </a:r>
            <a:r>
              <a:rPr lang="zh-TW" altLang="en-US" sz="2000" dirty="0">
                <a:latin typeface="微軟正黑體" panose="020B0604030504040204" pitchFamily="34" charset="-120"/>
                <a:ea typeface="微軟正黑體" panose="020B0604030504040204" pitchFamily="34" charset="-120"/>
              </a:rPr>
              <a:t>（五）</a:t>
            </a:r>
            <a:r>
              <a:rPr lang="en-US" altLang="zh-TW" sz="2000" dirty="0">
                <a:latin typeface="微軟正黑體" panose="020B0604030504040204" pitchFamily="34" charset="-120"/>
                <a:ea typeface="微軟正黑體" panose="020B0604030504040204" pitchFamily="34" charset="-120"/>
              </a:rPr>
              <a:t>10:00</a:t>
            </a:r>
          </a:p>
          <a:p>
            <a:pPr marL="0" indent="0">
              <a:buNone/>
            </a:pP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337267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216</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150146"/>
            <a:ext cx="11353800" cy="4988166"/>
          </a:xfrm>
        </p:spPr>
        <p:txBody>
          <a:bodyPr>
            <a:normAutofit/>
          </a:bodyPr>
          <a:lstStyle/>
          <a:p>
            <a:pPr marL="0" indent="0">
              <a:buNone/>
            </a:pPr>
            <a:r>
              <a:rPr lang="zh-TW" altLang="en-US" sz="3200" kern="100" dirty="0">
                <a:latin typeface="微軟正黑體" panose="020B0604030504040204" pitchFamily="34" charset="-120"/>
                <a:ea typeface="微軟正黑體" panose="020B0604030504040204" pitchFamily="34" charset="-120"/>
                <a:cs typeface="Times New Roman" panose="02020603050405020304" pitchFamily="18" charset="0"/>
              </a:rPr>
              <a:t>工作分配</a:t>
            </a:r>
            <a:r>
              <a:rPr lang="en-US"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郭庭維</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李若瑜</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RNN</a:t>
            </a:r>
            <a:r>
              <a:rPr lang="zh-TW" altLang="en-US" sz="2400" dirty="0">
                <a:latin typeface="微軟正黑體" panose="020B0604030504040204" pitchFamily="34" charset="-120"/>
                <a:ea typeface="微軟正黑體" panose="020B0604030504040204" pitchFamily="34" charset="-120"/>
              </a:rPr>
              <a:t>、整理</a:t>
            </a:r>
            <a:r>
              <a:rPr lang="en-US" altLang="zh-TW" sz="2400" dirty="0">
                <a:latin typeface="微軟正黑體" panose="020B0604030504040204" pitchFamily="34" charset="-120"/>
                <a:ea typeface="微軟正黑體" panose="020B0604030504040204" pitchFamily="34" charset="-120"/>
              </a:rPr>
              <a:t>ppt</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陳冠霖</a:t>
            </a:r>
            <a:r>
              <a:rPr lang="zh-TW" altLang="en-US" sz="2400" dirty="0">
                <a:latin typeface="微軟正黑體" panose="020B0604030504040204" pitchFamily="34" charset="-120"/>
                <a:ea typeface="微軟正黑體" panose="020B0604030504040204" pitchFamily="34" charset="-12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廖翊廷</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Tree</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Random Forest</a:t>
            </a:r>
            <a:r>
              <a:rPr lang="zh-TW" altLang="en-US" sz="2400" dirty="0">
                <a:latin typeface="微軟正黑體" panose="020B0604030504040204" pitchFamily="34" charset="-120"/>
                <a:ea typeface="微軟正黑體" panose="020B0604030504040204" pitchFamily="34" charset="-120"/>
              </a:rPr>
              <a:t>、整理</a:t>
            </a:r>
            <a:r>
              <a:rPr lang="en-US" altLang="zh-TW" sz="2400" dirty="0">
                <a:latin typeface="微軟正黑體" panose="020B0604030504040204" pitchFamily="34" charset="-120"/>
                <a:ea typeface="微軟正黑體" panose="020B0604030504040204" pitchFamily="34" charset="-120"/>
              </a:rPr>
              <a:t>ppt</a:t>
            </a: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鄭力綱</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游靜娟</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ARIMA </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、整理</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ppt</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981B038D-2229-DE81-ADF4-817831205160}"/>
              </a:ext>
            </a:extLst>
          </p:cNvPr>
          <p:cNvSpPr txBox="1">
            <a:spLocks/>
          </p:cNvSpPr>
          <p:nvPr/>
        </p:nvSpPr>
        <p:spPr>
          <a:xfrm>
            <a:off x="213827" y="-407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TW" altLang="en-US" b="1" dirty="0">
                <a:latin typeface="微軟正黑體" panose="020B0604030504040204" pitchFamily="34" charset="-120"/>
                <a:ea typeface="微軟正黑體" panose="020B0604030504040204" pitchFamily="34" charset="-120"/>
              </a:rPr>
              <a:t>第十三次會議記錄</a:t>
            </a:r>
          </a:p>
        </p:txBody>
      </p:sp>
    </p:spTree>
    <p:extLst>
      <p:ext uri="{BB962C8B-B14F-4D97-AF65-F5344CB8AC3E}">
        <p14:creationId xmlns:p14="http://schemas.microsoft.com/office/powerpoint/2010/main" val="3252714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213827" y="-40757"/>
            <a:ext cx="10515600" cy="1325563"/>
          </a:xfrm>
        </p:spPr>
        <p:txBody>
          <a:bodyPr/>
          <a:lstStyle/>
          <a:p>
            <a:r>
              <a:rPr kumimoji="1" lang="zh-TW" altLang="en-US" b="1" dirty="0">
                <a:latin typeface="微軟正黑體" panose="020B0604030504040204" pitchFamily="34" charset="-120"/>
                <a:ea typeface="微軟正黑體" panose="020B0604030504040204" pitchFamily="34" charset="-120"/>
              </a:rPr>
              <a:t>第十四次會議記錄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217</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353785" y="1134918"/>
            <a:ext cx="11353800" cy="4988166"/>
          </a:xfrm>
        </p:spPr>
        <p:txBody>
          <a:bodyPr>
            <a:normAutofit/>
          </a:bodyPr>
          <a:lstStyle/>
          <a:p>
            <a:pPr marL="0" indent="0">
              <a:buNone/>
            </a:pPr>
            <a:r>
              <a:rPr lang="zh-TW" altLang="zh-TW" sz="2000" dirty="0">
                <a:latin typeface="微軟正黑體" panose="020B0604030504040204" pitchFamily="34" charset="-120"/>
                <a:ea typeface="微軟正黑體" panose="020B0604030504040204" pitchFamily="34" charset="-120"/>
              </a:rPr>
              <a:t>時間：</a:t>
            </a:r>
            <a:r>
              <a:rPr lang="en-US" altLang="zh-TW" sz="2000" dirty="0">
                <a:latin typeface="微軟正黑體" panose="020B0604030504040204" pitchFamily="34" charset="-120"/>
                <a:ea typeface="微軟正黑體" panose="020B0604030504040204" pitchFamily="34" charset="-120"/>
              </a:rPr>
              <a:t>2022/6/3  10:00~12:00      </a:t>
            </a:r>
            <a:r>
              <a:rPr lang="zh-TW" altLang="zh-TW" sz="2000" dirty="0">
                <a:latin typeface="微軟正黑體" panose="020B0604030504040204" pitchFamily="34" charset="-120"/>
                <a:ea typeface="微軟正黑體" panose="020B0604030504040204" pitchFamily="34" charset="-120"/>
              </a:rPr>
              <a:t>地點：</a:t>
            </a:r>
            <a:r>
              <a:rPr lang="en-US" altLang="zh-TW" sz="2000" dirty="0">
                <a:latin typeface="微軟正黑體" panose="020B0604030504040204" pitchFamily="34" charset="-120"/>
                <a:ea typeface="微軟正黑體" panose="020B0604030504040204" pitchFamily="34" charset="-120"/>
              </a:rPr>
              <a:t>Google Meet</a:t>
            </a:r>
            <a:endParaRPr lang="en-US" altLang="zh-TW" sz="20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000" dirty="0">
                <a:latin typeface="微軟正黑體" panose="020B0604030504040204" pitchFamily="34" charset="-120"/>
                <a:ea typeface="微軟正黑體" panose="020B0604030504040204" pitchFamily="34" charset="-120"/>
              </a:rPr>
              <a:t>出席人員 ：</a:t>
            </a:r>
            <a:r>
              <a:rPr lang="zh-TW" altLang="zh-TW" sz="2000" dirty="0">
                <a:latin typeface="微軟正黑體" panose="020B0604030504040204" pitchFamily="34" charset="-120"/>
                <a:ea typeface="微軟正黑體" panose="020B0604030504040204" pitchFamily="34" charset="-120"/>
              </a:rPr>
              <a:t>鄭力綱、李若瑜、陳冠霖、郭庭維、游靜娟</a:t>
            </a:r>
            <a:r>
              <a:rPr lang="zh-TW" altLang="en-US" sz="2000" dirty="0">
                <a:latin typeface="微軟正黑體" panose="020B0604030504040204" pitchFamily="34" charset="-120"/>
                <a:ea typeface="微軟正黑體" panose="020B0604030504040204" pitchFamily="34" charset="-120"/>
              </a:rPr>
              <a:t>、廖翊廷</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紀錄者：鄭力綱</a:t>
            </a: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討論項目</a:t>
            </a:r>
            <a:r>
              <a:rPr lang="zh-TW"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預測</a:t>
            </a:r>
            <a:r>
              <a:rPr lang="en-US" altLang="zh-TW" sz="2000" dirty="0">
                <a:latin typeface="微軟正黑體" panose="020B0604030504040204" pitchFamily="34" charset="-120"/>
                <a:ea typeface="微軟正黑體" panose="020B0604030504040204" pitchFamily="34" charset="-120"/>
              </a:rPr>
              <a:t>t+1</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t+2…</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t+100</a:t>
            </a:r>
            <a:r>
              <a:rPr lang="zh-TW" altLang="en-US" sz="2000" dirty="0">
                <a:latin typeface="微軟正黑體" panose="020B0604030504040204" pitchFamily="34" charset="-120"/>
                <a:ea typeface="微軟正黑體" panose="020B0604030504040204" pitchFamily="34" charset="-120"/>
              </a:rPr>
              <a:t>資料，及畫時間序列圖。</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Arima </a:t>
            </a:r>
            <a:r>
              <a:rPr lang="zh-TW" altLang="en-US" sz="2000" dirty="0">
                <a:latin typeface="微軟正黑體" panose="020B0604030504040204" pitchFamily="34" charset="-120"/>
                <a:ea typeface="微軟正黑體" panose="020B0604030504040204" pitchFamily="34" charset="-120"/>
              </a:rPr>
              <a:t>預測時間</a:t>
            </a: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2000" dirty="0">
                <a:latin typeface="微軟正黑體" panose="020B0604030504040204" pitchFamily="34" charset="-120"/>
                <a:ea typeface="微軟正黑體" panose="020B0604030504040204" pitchFamily="34" charset="-120"/>
              </a:rPr>
              <a:t>RNN </a:t>
            </a:r>
            <a:r>
              <a:rPr lang="zh-TW" altLang="en-US" sz="2000" dirty="0">
                <a:latin typeface="微軟正黑體" panose="020B0604030504040204" pitchFamily="34" charset="-120"/>
                <a:ea typeface="微軟正黑體" panose="020B0604030504040204" pitchFamily="34" charset="-120"/>
              </a:rPr>
              <a:t>模型</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結果不好，嘗試投入時間變少訓練模型（原本用五個月現在嘗試一個月）</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sz="2000" dirty="0">
              <a:latin typeface="微軟正黑體" panose="020B0604030504040204" pitchFamily="34" charset="-120"/>
              <a:ea typeface="微軟正黑體" panose="020B0604030504040204" pitchFamily="34" charset="-120"/>
            </a:endParaRPr>
          </a:p>
          <a:p>
            <a:pPr marL="0" indent="0">
              <a:buNone/>
            </a:pPr>
            <a:r>
              <a:rPr lang="zh-TW" altLang="en-US" sz="2000" dirty="0">
                <a:latin typeface="微軟正黑體" panose="020B0604030504040204" pitchFamily="34" charset="-120"/>
                <a:ea typeface="微軟正黑體" panose="020B0604030504040204" pitchFamily="34" charset="-120"/>
              </a:rPr>
              <a:t>下次開會時間：</a:t>
            </a:r>
            <a:r>
              <a:rPr lang="en-US" altLang="zh-TW" sz="2000" dirty="0">
                <a:latin typeface="微軟正黑體" panose="020B0604030504040204" pitchFamily="34" charset="-120"/>
                <a:ea typeface="微軟正黑體" panose="020B0604030504040204" pitchFamily="34" charset="-120"/>
              </a:rPr>
              <a:t> 2022/6/4 10:00</a:t>
            </a:r>
          </a:p>
          <a:p>
            <a:pPr marL="457200" indent="-457200">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zh-TW" altLang="zh-TW" sz="20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137457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218</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419100" y="1150146"/>
            <a:ext cx="11353800" cy="4988166"/>
          </a:xfrm>
        </p:spPr>
        <p:txBody>
          <a:bodyPr>
            <a:normAutofit/>
          </a:bodyPr>
          <a:lstStyle/>
          <a:p>
            <a:pPr marL="0" indent="0">
              <a:buNone/>
            </a:pPr>
            <a:r>
              <a:rPr lang="zh-TW" altLang="en-US" sz="3200" kern="100" dirty="0">
                <a:latin typeface="微軟正黑體" panose="020B0604030504040204" pitchFamily="34" charset="-120"/>
                <a:ea typeface="微軟正黑體" panose="020B0604030504040204" pitchFamily="34" charset="-120"/>
                <a:cs typeface="Times New Roman" panose="02020603050405020304" pitchFamily="18" charset="0"/>
              </a:rPr>
              <a:t>工作分配</a:t>
            </a:r>
            <a:r>
              <a:rPr lang="en-US"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郭庭維</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李若瑜</a:t>
            </a:r>
            <a:r>
              <a:rPr lang="zh-TW" altLang="en-US"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RNN</a:t>
            </a:r>
            <a:r>
              <a:rPr lang="zh-TW" altLang="en-US" sz="2400" dirty="0">
                <a:latin typeface="微軟正黑體" panose="020B0604030504040204" pitchFamily="34" charset="-120"/>
                <a:ea typeface="微軟正黑體" panose="020B0604030504040204" pitchFamily="34" charset="-120"/>
              </a:rPr>
              <a:t>、整理</a:t>
            </a:r>
            <a:r>
              <a:rPr lang="en-US" altLang="zh-TW" sz="2400" dirty="0">
                <a:latin typeface="微軟正黑體" panose="020B0604030504040204" pitchFamily="34" charset="-120"/>
                <a:ea typeface="微軟正黑體" panose="020B0604030504040204" pitchFamily="34" charset="-120"/>
              </a:rPr>
              <a:t>ppt</a:t>
            </a:r>
            <a:endParaRPr lang="en-US"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陳冠霖</a:t>
            </a:r>
            <a:r>
              <a:rPr lang="zh-TW" altLang="en-US" sz="2400" dirty="0">
                <a:latin typeface="微軟正黑體" panose="020B0604030504040204" pitchFamily="34" charset="-120"/>
                <a:ea typeface="微軟正黑體" panose="020B0604030504040204" pitchFamily="34" charset="-120"/>
              </a:rPr>
              <a:t>、</a:t>
            </a: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廖翊廷</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Tree</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dirty="0">
                <a:latin typeface="微軟正黑體" panose="020B0604030504040204" pitchFamily="34" charset="-120"/>
                <a:ea typeface="微軟正黑體" panose="020B0604030504040204" pitchFamily="34" charset="-120"/>
              </a:rPr>
              <a:t>Random Forest</a:t>
            </a:r>
            <a:r>
              <a:rPr lang="zh-TW" altLang="en-US" sz="2400" dirty="0">
                <a:latin typeface="微軟正黑體" panose="020B0604030504040204" pitchFamily="34" charset="-120"/>
                <a:ea typeface="微軟正黑體" panose="020B0604030504040204" pitchFamily="34" charset="-120"/>
              </a:rPr>
              <a:t>、整理</a:t>
            </a:r>
            <a:r>
              <a:rPr lang="en-US" altLang="zh-TW" sz="2400" dirty="0">
                <a:latin typeface="微軟正黑體" panose="020B0604030504040204" pitchFamily="34" charset="-120"/>
                <a:ea typeface="微軟正黑體" panose="020B0604030504040204" pitchFamily="34" charset="-120"/>
              </a:rPr>
              <a:t>ppt</a:t>
            </a:r>
          </a:p>
          <a:p>
            <a:pPr marL="0" indent="0">
              <a:lnSpc>
                <a:spcPct val="150000"/>
              </a:lnSpc>
              <a:buNone/>
            </a:pPr>
            <a:r>
              <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rPr>
              <a:t>游靜娟</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ARIMA </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、整理</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ppt</a:t>
            </a:r>
          </a:p>
          <a:p>
            <a:pPr marL="0" indent="0">
              <a:lnSpc>
                <a:spcPct val="150000"/>
              </a:lnSpc>
              <a:buNone/>
            </a:pP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鄭</a:t>
            </a:r>
            <a:r>
              <a:rPr lang="zh-TW" altLang="zh-TW" sz="2400" kern="100">
                <a:latin typeface="微軟正黑體" panose="020B0604030504040204" pitchFamily="34" charset="-120"/>
                <a:ea typeface="微軟正黑體" panose="020B0604030504040204" pitchFamily="34" charset="-120"/>
                <a:cs typeface="Times New Roman" panose="02020603050405020304" pitchFamily="18" charset="0"/>
              </a:rPr>
              <a:t>力綱</a:t>
            </a:r>
            <a:r>
              <a:rPr lang="zh-TW" altLang="en-US" sz="2400">
                <a:latin typeface="微軟正黑體" panose="020B0604030504040204" pitchFamily="34" charset="-120"/>
                <a:ea typeface="微軟正黑體" panose="020B0604030504040204" pitchFamily="34" charset="-120"/>
              </a:rPr>
              <a:t>、</a:t>
            </a:r>
            <a:r>
              <a:rPr lang="zh-TW" altLang="zh-TW" sz="2400" kern="100">
                <a:latin typeface="微軟正黑體" panose="020B0604030504040204" pitchFamily="34" charset="-120"/>
                <a:ea typeface="微軟正黑體" panose="020B0604030504040204" pitchFamily="34" charset="-120"/>
                <a:cs typeface="Times New Roman" panose="02020603050405020304" pitchFamily="18" charset="0"/>
              </a:rPr>
              <a:t>陳</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冠霖</a:t>
            </a:r>
            <a:r>
              <a:rPr lang="zh-TW" altLang="en-US" sz="2400" dirty="0">
                <a:latin typeface="微軟正黑體" panose="020B0604030504040204" pitchFamily="34" charset="-120"/>
                <a:ea typeface="微軟正黑體" panose="020B0604030504040204" pitchFamily="34" charset="-120"/>
              </a:rPr>
              <a:t>、</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廖翊廷</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：預測</a:t>
            </a:r>
            <a:r>
              <a:rPr lang="en-US" altLang="zh-TW" sz="2400" dirty="0">
                <a:latin typeface="微軟正黑體" panose="020B0604030504040204" pitchFamily="34" charset="-120"/>
                <a:ea typeface="微軟正黑體" panose="020B0604030504040204" pitchFamily="34" charset="-120"/>
              </a:rPr>
              <a:t> t+1</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t+2…</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t+100</a:t>
            </a:r>
            <a:r>
              <a:rPr lang="zh-TW" altLang="en-US" sz="2400" dirty="0">
                <a:latin typeface="微軟正黑體" panose="020B0604030504040204" pitchFamily="34" charset="-120"/>
                <a:ea typeface="微軟正黑體" panose="020B0604030504040204" pitchFamily="34" charset="-120"/>
              </a:rPr>
              <a:t>資料並畫圖。</a:t>
            </a:r>
            <a:endParaRPr lang="zh-TW" alt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981B038D-2229-DE81-ADF4-817831205160}"/>
              </a:ext>
            </a:extLst>
          </p:cNvPr>
          <p:cNvSpPr txBox="1">
            <a:spLocks/>
          </p:cNvSpPr>
          <p:nvPr/>
        </p:nvSpPr>
        <p:spPr>
          <a:xfrm>
            <a:off x="213827" y="-407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TW" altLang="en-US" b="1" dirty="0">
                <a:latin typeface="微軟正黑體" panose="020B0604030504040204" pitchFamily="34" charset="-120"/>
                <a:ea typeface="微軟正黑體" panose="020B0604030504040204" pitchFamily="34" charset="-120"/>
              </a:rPr>
              <a:t>第十四次會議記錄</a:t>
            </a:r>
          </a:p>
        </p:txBody>
      </p:sp>
    </p:spTree>
    <p:extLst>
      <p:ext uri="{BB962C8B-B14F-4D97-AF65-F5344CB8AC3E}">
        <p14:creationId xmlns:p14="http://schemas.microsoft.com/office/powerpoint/2010/main" val="22627094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213827" y="-40757"/>
            <a:ext cx="10515600" cy="1325563"/>
          </a:xfrm>
        </p:spPr>
        <p:txBody>
          <a:bodyPr/>
          <a:lstStyle/>
          <a:p>
            <a:r>
              <a:rPr kumimoji="1" lang="zh-TW" altLang="en-US" b="1" dirty="0">
                <a:latin typeface="微軟正黑體" panose="020B0604030504040204" pitchFamily="34" charset="-120"/>
                <a:ea typeface="微軟正黑體" panose="020B0604030504040204" pitchFamily="34" charset="-120"/>
              </a:rPr>
              <a:t>第十五次會議記錄</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219</a:t>
            </a:fld>
            <a:endParaRPr kumimoji="1" lang="zh-TW" altLang="en-US"/>
          </a:p>
        </p:txBody>
      </p:sp>
      <p:sp>
        <p:nvSpPr>
          <p:cNvPr id="5" name="內容版面配置區 4">
            <a:extLst>
              <a:ext uri="{FF2B5EF4-FFF2-40B4-BE49-F238E27FC236}">
                <a16:creationId xmlns:a16="http://schemas.microsoft.com/office/drawing/2014/main" id="{FB750E10-F686-8345-9EAF-B0D1E2925F7E}"/>
              </a:ext>
            </a:extLst>
          </p:cNvPr>
          <p:cNvSpPr>
            <a:spLocks noGrp="1"/>
          </p:cNvSpPr>
          <p:nvPr>
            <p:ph idx="1"/>
          </p:nvPr>
        </p:nvSpPr>
        <p:spPr>
          <a:xfrm>
            <a:off x="353785" y="1134918"/>
            <a:ext cx="11353800" cy="4988166"/>
          </a:xfrm>
        </p:spPr>
        <p:txBody>
          <a:bodyPr>
            <a:normAutofit/>
          </a:bodyPr>
          <a:lstStyle/>
          <a:p>
            <a:pPr marL="0" indent="0">
              <a:buNone/>
            </a:pPr>
            <a:r>
              <a:rPr lang="zh-TW" altLang="zh-TW" sz="2400" dirty="0">
                <a:latin typeface="微軟正黑體" panose="020B0604030504040204" pitchFamily="34" charset="-120"/>
                <a:ea typeface="微軟正黑體" panose="020B0604030504040204" pitchFamily="34" charset="-120"/>
              </a:rPr>
              <a:t>時間：</a:t>
            </a:r>
            <a:r>
              <a:rPr lang="en-US" altLang="zh-TW" sz="2400" dirty="0">
                <a:latin typeface="微軟正黑體" panose="020B0604030504040204" pitchFamily="34" charset="-120"/>
                <a:ea typeface="微軟正黑體" panose="020B0604030504040204" pitchFamily="34" charset="-120"/>
              </a:rPr>
              <a:t>2022/6/4  10:00~11:30      </a:t>
            </a:r>
            <a:r>
              <a:rPr lang="zh-TW" altLang="zh-TW" sz="2400" dirty="0">
                <a:latin typeface="微軟正黑體" panose="020B0604030504040204" pitchFamily="34" charset="-120"/>
                <a:ea typeface="微軟正黑體" panose="020B0604030504040204" pitchFamily="34" charset="-120"/>
              </a:rPr>
              <a:t>地點：</a:t>
            </a:r>
            <a:r>
              <a:rPr lang="en-US" altLang="zh-TW" sz="2400" dirty="0">
                <a:latin typeface="微軟正黑體" panose="020B0604030504040204" pitchFamily="34" charset="-120"/>
                <a:ea typeface="微軟正黑體" panose="020B0604030504040204" pitchFamily="34" charset="-120"/>
              </a:rPr>
              <a:t>Google Meet</a:t>
            </a:r>
            <a:endParaRPr lang="en-US" altLang="zh-TW" sz="24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None/>
            </a:pPr>
            <a:r>
              <a:rPr lang="zh-TW" altLang="en-US" sz="2400" dirty="0">
                <a:latin typeface="微軟正黑體" panose="020B0604030504040204" pitchFamily="34" charset="-120"/>
                <a:ea typeface="微軟正黑體" panose="020B0604030504040204" pitchFamily="34" charset="-120"/>
              </a:rPr>
              <a:t>出席人員 ：</a:t>
            </a:r>
            <a:r>
              <a:rPr lang="zh-TW" altLang="zh-TW" sz="2400" dirty="0">
                <a:latin typeface="微軟正黑體" panose="020B0604030504040204" pitchFamily="34" charset="-120"/>
                <a:ea typeface="微軟正黑體" panose="020B0604030504040204" pitchFamily="34" charset="-120"/>
              </a:rPr>
              <a:t>鄭力綱、李若瑜、陳冠霖、郭庭維、游靜娟</a:t>
            </a:r>
            <a:r>
              <a:rPr lang="zh-TW" altLang="en-US" sz="2400" dirty="0">
                <a:latin typeface="微軟正黑體" panose="020B0604030504040204" pitchFamily="34" charset="-120"/>
                <a:ea typeface="微軟正黑體" panose="020B0604030504040204" pitchFamily="34" charset="-120"/>
              </a:rPr>
              <a:t>、廖翊廷</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紀錄者：陳冠霖</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討論項目</a:t>
            </a:r>
            <a:r>
              <a:rPr lang="zh-TW"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討論</a:t>
            </a:r>
            <a:r>
              <a:rPr lang="en-US" altLang="zh-TW" sz="2400" dirty="0">
                <a:latin typeface="微軟正黑體" panose="020B0604030504040204" pitchFamily="34" charset="-120"/>
                <a:ea typeface="微軟正黑體" panose="020B0604030504040204" pitchFamily="34" charset="-120"/>
              </a:rPr>
              <a:t>ppt</a:t>
            </a:r>
            <a:r>
              <a:rPr lang="zh-TW" altLang="en-US" sz="2400" dirty="0">
                <a:latin typeface="微軟正黑體" panose="020B0604030504040204" pitchFamily="34" charset="-120"/>
                <a:ea typeface="微軟正黑體" panose="020B0604030504040204" pitchFamily="34" charset="-120"/>
              </a:rPr>
              <a:t>內容</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分配報告順序</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人</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結果統整</a:t>
            </a:r>
            <a:endParaRPr lang="en-US" altLang="zh-TW" sz="2400" dirty="0">
              <a:latin typeface="微軟正黑體" panose="020B0604030504040204" pitchFamily="34" charset="-120"/>
              <a:ea typeface="微軟正黑體" panose="020B0604030504040204" pitchFamily="34" charset="-120"/>
            </a:endParaRPr>
          </a:p>
          <a:p>
            <a:pPr marL="914400" lvl="1" indent="-457200">
              <a:buFont typeface="+mj-lt"/>
              <a:buAutoNum type="arabicPeriod"/>
            </a:pPr>
            <a:r>
              <a:rPr lang="en-US" altLang="zh-TW" dirty="0">
                <a:latin typeface="微軟正黑體" panose="020B0604030504040204" pitchFamily="34" charset="-120"/>
                <a:ea typeface="微軟正黑體" panose="020B0604030504040204" pitchFamily="34" charset="-120"/>
              </a:rPr>
              <a:t>Model:</a:t>
            </a:r>
            <a:r>
              <a:rPr lang="zh-TW" altLang="en-US" dirty="0">
                <a:latin typeface="微軟正黑體" panose="020B0604030504040204" pitchFamily="34" charset="-120"/>
                <a:ea typeface="微軟正黑體" panose="020B0604030504040204" pitchFamily="34" charset="-120"/>
              </a:rPr>
              <a:t>修正</a:t>
            </a:r>
            <a:r>
              <a:rPr lang="en-US" altLang="zh-TW" dirty="0">
                <a:latin typeface="微軟正黑體" panose="020B0604030504040204" pitchFamily="34" charset="-120"/>
                <a:ea typeface="微軟正黑體" panose="020B0604030504040204" pitchFamily="34" charset="-120"/>
              </a:rPr>
              <a:t>true value</a:t>
            </a:r>
            <a:r>
              <a:rPr lang="zh-TW" altLang="en-US" dirty="0">
                <a:latin typeface="微軟正黑體" panose="020B0604030504040204" pitchFamily="34" charset="-120"/>
                <a:ea typeface="微軟正黑體" panose="020B0604030504040204" pitchFamily="34" charset="-120"/>
              </a:rPr>
              <a:t>後重新修正</a:t>
            </a:r>
            <a:r>
              <a:rPr lang="en-US" altLang="zh-TW" dirty="0" err="1">
                <a:latin typeface="微軟正黑體" panose="020B0604030504040204" pitchFamily="34" charset="-120"/>
                <a:ea typeface="微軟正黑體" panose="020B0604030504040204" pitchFamily="34" charset="-120"/>
              </a:rPr>
              <a:t>mape</a:t>
            </a:r>
            <a:r>
              <a:rPr lang="zh-TW" altLang="en-US" dirty="0">
                <a:latin typeface="微軟正黑體" panose="020B0604030504040204" pitchFamily="34" charset="-120"/>
                <a:ea typeface="微軟正黑體" panose="020B0604030504040204" pitchFamily="34" charset="-120"/>
              </a:rPr>
              <a:t>並做結論</a:t>
            </a:r>
            <a:endParaRPr lang="en-US" altLang="zh-TW" dirty="0">
              <a:latin typeface="微軟正黑體" panose="020B0604030504040204" pitchFamily="34" charset="-120"/>
              <a:ea typeface="微軟正黑體" panose="020B0604030504040204" pitchFamily="34" charset="-120"/>
            </a:endParaRPr>
          </a:p>
          <a:p>
            <a:pPr marL="914400" lvl="1" indent="-457200">
              <a:buFont typeface="+mj-lt"/>
              <a:buAutoNum type="arabicPeriod"/>
            </a:pPr>
            <a:r>
              <a:rPr lang="en-US" altLang="zh-TW" dirty="0">
                <a:latin typeface="微軟正黑體" panose="020B0604030504040204" pitchFamily="34" charset="-120"/>
                <a:ea typeface="微軟正黑體" panose="020B0604030504040204" pitchFamily="34" charset="-120"/>
              </a:rPr>
              <a:t>ARIMA:</a:t>
            </a:r>
            <a:r>
              <a:rPr lang="zh-TW" altLang="en-US" dirty="0">
                <a:latin typeface="微軟正黑體" panose="020B0604030504040204" pitchFamily="34" charset="-120"/>
                <a:ea typeface="微軟正黑體" panose="020B0604030504040204" pitchFamily="34" charset="-120"/>
              </a:rPr>
              <a:t>挑出兩個時間點做</a:t>
            </a:r>
            <a:r>
              <a:rPr lang="en-US" altLang="zh-TW" dirty="0">
                <a:latin typeface="微軟正黑體" panose="020B0604030504040204" pitchFamily="34" charset="-120"/>
                <a:ea typeface="微軟正黑體" panose="020B0604030504040204" pitchFamily="34" charset="-120"/>
              </a:rPr>
              <a:t>t+1,t+2…</a:t>
            </a:r>
            <a:r>
              <a:rPr lang="zh-TW" altLang="en-US" dirty="0">
                <a:latin typeface="微軟正黑體" panose="020B0604030504040204" pitchFamily="34" charset="-120"/>
                <a:ea typeface="微軟正黑體" panose="020B0604030504040204" pitchFamily="34" charset="-120"/>
              </a:rPr>
              <a:t>時間序列圖合併</a:t>
            </a:r>
            <a:r>
              <a:rPr lang="en-US" altLang="zh-TW" dirty="0" err="1">
                <a:latin typeface="微軟正黑體" panose="020B0604030504040204" pitchFamily="34" charset="-120"/>
                <a:ea typeface="微軟正黑體" panose="020B0604030504040204" pitchFamily="34" charset="-120"/>
              </a:rPr>
              <a:t>arima</a:t>
            </a:r>
            <a:r>
              <a:rPr lang="zh-TW" altLang="en-US" dirty="0">
                <a:latin typeface="微軟正黑體" panose="020B0604030504040204" pitchFamily="34" charset="-120"/>
                <a:ea typeface="微軟正黑體" panose="020B0604030504040204" pitchFamily="34" charset="-120"/>
              </a:rPr>
              <a:t>做討論，</a:t>
            </a:r>
            <a:r>
              <a:rPr lang="en-US" altLang="zh-TW" dirty="0" err="1">
                <a:latin typeface="微軟正黑體" panose="020B0604030504040204" pitchFamily="34" charset="-120"/>
                <a:ea typeface="微軟正黑體" panose="020B0604030504040204" pitchFamily="34" charset="-120"/>
              </a:rPr>
              <a:t>arima</a:t>
            </a:r>
            <a:r>
              <a:rPr lang="zh-TW" altLang="en-US" dirty="0">
                <a:latin typeface="微軟正黑體" panose="020B0604030504040204" pitchFamily="34" charset="-120"/>
                <a:ea typeface="微軟正黑體" panose="020B0604030504040204" pitchFamily="34" charset="-120"/>
              </a:rPr>
              <a:t>時間修正</a:t>
            </a:r>
            <a:endParaRPr lang="en-US" altLang="zh-TW" dirty="0">
              <a:latin typeface="微軟正黑體" panose="020B0604030504040204" pitchFamily="34" charset="-120"/>
              <a:ea typeface="微軟正黑體" panose="020B0604030504040204" pitchFamily="34" charset="-120"/>
            </a:endParaRPr>
          </a:p>
          <a:p>
            <a:pPr marL="914400" lvl="1" indent="-457200">
              <a:buFont typeface="+mj-lt"/>
              <a:buAutoNum type="arabicPeriod"/>
            </a:pPr>
            <a:r>
              <a:rPr lang="en-US" altLang="zh-TW">
                <a:latin typeface="微軟正黑體" panose="020B0604030504040204" pitchFamily="34" charset="-120"/>
                <a:ea typeface="微軟正黑體" panose="020B0604030504040204" pitchFamily="34" charset="-120"/>
              </a:rPr>
              <a:t>RNN:</a:t>
            </a:r>
            <a:r>
              <a:rPr lang="zh-TW" altLang="en-US">
                <a:latin typeface="微軟正黑體" panose="020B0604030504040204" pitchFamily="34" charset="-120"/>
                <a:ea typeface="微軟正黑體" panose="020B0604030504040204" pitchFamily="34" charset="-120"/>
              </a:rPr>
              <a:t>嘗試</a:t>
            </a:r>
            <a:r>
              <a:rPr lang="zh-TW" altLang="en-US" dirty="0">
                <a:latin typeface="微軟正黑體" panose="020B0604030504040204" pitchFamily="34" charset="-120"/>
                <a:ea typeface="微軟正黑體" panose="020B0604030504040204" pitchFamily="34" charset="-120"/>
              </a:rPr>
              <a:t>不同</a:t>
            </a:r>
            <a:r>
              <a:rPr lang="en-US" altLang="zh-TW" dirty="0">
                <a:latin typeface="微軟正黑體" panose="020B0604030504040204" pitchFamily="34" charset="-120"/>
                <a:ea typeface="微軟正黑體" panose="020B0604030504040204" pitchFamily="34" charset="-120"/>
              </a:rPr>
              <a:t>learning rate</a:t>
            </a:r>
            <a:r>
              <a:rPr lang="zh-TW" altLang="en-US" dirty="0">
                <a:latin typeface="微軟正黑體" panose="020B0604030504040204" pitchFamily="34" charset="-120"/>
                <a:ea typeface="微軟正黑體" panose="020B0604030504040204" pitchFamily="34" charset="-120"/>
              </a:rPr>
              <a:t>計算</a:t>
            </a:r>
            <a:r>
              <a:rPr lang="en-US" altLang="zh-TW" dirty="0" err="1">
                <a:latin typeface="微軟正黑體" panose="020B0604030504040204" pitchFamily="34" charset="-120"/>
                <a:ea typeface="微軟正黑體" panose="020B0604030504040204" pitchFamily="34" charset="-120"/>
              </a:rPr>
              <a:t>mape</a:t>
            </a: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sz="2400"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zh-TW" altLang="zh-TW" sz="2400" dirty="0">
              <a:latin typeface="微軟正黑體" panose="020B0604030504040204" pitchFamily="34" charset="-120"/>
              <a:ea typeface="微軟正黑體" panose="020B0604030504040204" pitchFamily="34" charset="-120"/>
            </a:endParaRPr>
          </a:p>
          <a:p>
            <a:pPr marL="457200" indent="-457200">
              <a:lnSpc>
                <a:spcPct val="100000"/>
              </a:lnSpc>
              <a:buFont typeface="Arial" panose="020B0604020202020204" pitchFamily="34" charset="0"/>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56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PLS</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273450"/>
            <a:ext cx="10709592" cy="49640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 核心概念：</a:t>
            </a:r>
            <a:r>
              <a:rPr lang="zh-TW" altLang="en-US" sz="2000" b="0" i="0" dirty="0">
                <a:solidFill>
                  <a:srgbClr val="161616"/>
                </a:solidFill>
                <a:effectLst/>
                <a:latin typeface="微軟正黑體" panose="020B0604030504040204" pitchFamily="34" charset="-120"/>
                <a:ea typeface="微軟正黑體" panose="020B0604030504040204" pitchFamily="34" charset="-120"/>
              </a:rPr>
              <a:t>首先它會先擷取一組能夠盡可能高度解釋應變數和自變數之間共變異數的潛</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161616"/>
                </a:solidFill>
                <a:latin typeface="微軟正黑體" panose="020B0604030504040204" pitchFamily="34" charset="-120"/>
                <a:ea typeface="微軟正黑體" panose="020B0604030504040204" pitchFamily="34" charset="-120"/>
              </a:rPr>
              <a:t>                     </a:t>
            </a:r>
            <a:r>
              <a:rPr lang="zh-TW" altLang="en-US" sz="2000" b="0" i="0" dirty="0">
                <a:solidFill>
                  <a:srgbClr val="161616"/>
                </a:solidFill>
                <a:effectLst/>
                <a:latin typeface="微軟正黑體" panose="020B0604030504040204" pitchFamily="34" charset="-120"/>
                <a:ea typeface="微軟正黑體" panose="020B0604030504040204" pitchFamily="34" charset="-120"/>
              </a:rPr>
              <a:t>            在因素，接著迴歸方法會使用自變數的分解逐步預測應變數的值。</a:t>
            </a:r>
            <a:endParaRPr lang="en-US" altLang="zh-TW" sz="2000" b="0" i="0" dirty="0">
              <a:solidFill>
                <a:srgbClr val="161616"/>
              </a:solidFill>
              <a:effectLst/>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PLS</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( 1 ) </a:t>
            </a:r>
            <a:r>
              <a:rPr lang="zh-TW" altLang="en-US" sz="2000" dirty="0">
                <a:latin typeface="微軟正黑體" panose="020B0604030504040204" pitchFamily="34" charset="-120"/>
                <a:ea typeface="微軟正黑體" panose="020B0604030504040204" pitchFamily="34" charset="-120"/>
              </a:rPr>
              <a:t>投影預測變數與觀測變數到新空間。</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在這個新空間尋找線性模型。</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b="0" i="0" dirty="0">
                <a:solidFill>
                  <a:srgbClr val="161616"/>
                </a:solidFill>
                <a:effectLst/>
                <a:latin typeface="微軟正黑體" panose="020B0604030504040204" pitchFamily="34" charset="-120"/>
                <a:ea typeface="微軟正黑體" panose="020B0604030504040204" pitchFamily="34" charset="-120"/>
              </a:rPr>
              <a:t>當預測變數高度相關或當預測值數目超過觀察值數目時，</a:t>
            </a:r>
            <a:r>
              <a:rPr lang="en-US" altLang="zh-TW" sz="2000" b="0" i="0" dirty="0">
                <a:solidFill>
                  <a:srgbClr val="161616"/>
                </a:solidFill>
                <a:effectLst/>
                <a:latin typeface="微軟正黑體" panose="020B0604030504040204" pitchFamily="34" charset="-120"/>
                <a:ea typeface="微軟正黑體" panose="020B0604030504040204" pitchFamily="34" charset="-120"/>
              </a:rPr>
              <a:t>PLS </a:t>
            </a:r>
            <a:r>
              <a:rPr lang="zh-TW" altLang="en-US" sz="2000" b="0" i="0" dirty="0">
                <a:solidFill>
                  <a:srgbClr val="161616"/>
                </a:solidFill>
                <a:effectLst/>
                <a:latin typeface="微軟正黑體" panose="020B0604030504040204" pitchFamily="34" charset="-120"/>
                <a:ea typeface="微軟正黑體" panose="020B0604030504040204" pitchFamily="34" charset="-120"/>
              </a:rPr>
              <a:t>特別有用。</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F4263D7-5218-E711-3EC2-56802719C0D5}"/>
              </a:ext>
            </a:extLst>
          </p:cNvPr>
          <p:cNvSpPr>
            <a:spLocks noGrp="1"/>
          </p:cNvSpPr>
          <p:nvPr>
            <p:ph type="sldNum" sz="quarter" idx="12"/>
          </p:nvPr>
        </p:nvSpPr>
        <p:spPr/>
        <p:txBody>
          <a:bodyPr/>
          <a:lstStyle/>
          <a:p>
            <a:fld id="{C3836E5B-D4B7-FA44-A0C9-2630295C2636}" type="slidenum">
              <a:rPr kumimoji="1" lang="zh-TW" altLang="en-US" smtClean="0"/>
              <a:t>22</a:t>
            </a:fld>
            <a:endParaRPr kumimoji="1" lang="zh-TW" altLang="en-US"/>
          </a:p>
        </p:txBody>
      </p:sp>
    </p:spTree>
    <p:extLst>
      <p:ext uri="{BB962C8B-B14F-4D97-AF65-F5344CB8AC3E}">
        <p14:creationId xmlns:p14="http://schemas.microsoft.com/office/powerpoint/2010/main" val="69640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SVR</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 </a:t>
            </a:r>
            <a:r>
              <a:rPr lang="zh-TW" altLang="en-US" sz="2000" dirty="0">
                <a:latin typeface="微軟正黑體" panose="020B0604030504040204" pitchFamily="34" charset="-120"/>
                <a:ea typeface="微軟正黑體" panose="020B0604030504040204" pitchFamily="34" charset="-120"/>
              </a:rPr>
              <a:t>核心概念：</a:t>
            </a:r>
            <a:r>
              <a:rPr lang="zh-TW" altLang="en-US" sz="2000" b="0" i="0" dirty="0">
                <a:solidFill>
                  <a:srgbClr val="292929"/>
                </a:solidFill>
                <a:effectLst/>
                <a:latin typeface="微軟正黑體" panose="020B0604030504040204" pitchFamily="34" charset="-120"/>
                <a:ea typeface="微軟正黑體" panose="020B0604030504040204" pitchFamily="34" charset="-120"/>
              </a:rPr>
              <a:t>經過計算做高維映射後的資料後，去找到一個超平面去盡可能地分割開不</a:t>
            </a:r>
            <a:endParaRPr lang="en-US" altLang="zh-TW" sz="2000" b="0" i="0" dirty="0">
              <a:solidFill>
                <a:srgbClr val="292929"/>
              </a:solidFill>
              <a:effectLst/>
              <a:latin typeface="微軟正黑體" panose="020B0604030504040204" pitchFamily="34" charset="-120"/>
              <a:ea typeface="微軟正黑體" panose="020B0604030504040204" pitchFamily="34" charset="-120"/>
            </a:endParaRPr>
          </a:p>
          <a:p>
            <a:pPr algn="l">
              <a:lnSpc>
                <a:spcPct val="100000"/>
              </a:lnSpc>
            </a:pPr>
            <a:r>
              <a:rPr lang="zh-TW" altLang="en-US" sz="2000" dirty="0">
                <a:solidFill>
                  <a:srgbClr val="292929"/>
                </a:solidFill>
                <a:latin typeface="微軟正黑體" panose="020B0604030504040204" pitchFamily="34" charset="-120"/>
                <a:ea typeface="微軟正黑體" panose="020B0604030504040204" pitchFamily="34" charset="-120"/>
              </a:rPr>
              <a:t>                        </a:t>
            </a:r>
            <a:r>
              <a:rPr lang="zh-TW" altLang="en-US" sz="2000" b="0" i="0" dirty="0">
                <a:solidFill>
                  <a:srgbClr val="292929"/>
                </a:solidFill>
                <a:effectLst/>
                <a:latin typeface="微軟正黑體" panose="020B0604030504040204" pitchFamily="34" charset="-120"/>
                <a:ea typeface="微軟正黑體" panose="020B0604030504040204" pitchFamily="34" charset="-120"/>
              </a:rPr>
              <a:t>          同的資料點。</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686815"/>
            <a:ext cx="7988617" cy="35180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SVR</a:t>
            </a:r>
            <a:r>
              <a:rPr lang="zh-TW" altLang="en-US" sz="2000" dirty="0">
                <a:latin typeface="微軟正黑體" panose="020B0604030504040204" pitchFamily="34" charset="-120"/>
                <a:ea typeface="微軟正黑體" panose="020B0604030504040204" pitchFamily="34" charset="-120"/>
              </a:rPr>
              <a:t>步驟：</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1 ) </a:t>
            </a: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映射到高維度的空間，成為數個資料點。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( 2 ) </a:t>
            </a:r>
            <a:r>
              <a:rPr lang="zh-TW" altLang="en-US" sz="2000" dirty="0">
                <a:latin typeface="微軟正黑體" panose="020B0604030504040204" pitchFamily="34" charset="-120"/>
                <a:ea typeface="微軟正黑體" panose="020B0604030504040204" pitchFamily="34" charset="-120"/>
              </a:rPr>
              <a:t>找到一個超平面去盡可能的分割資料點。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C92A2F3-5EE0-4C26-AF5E-42D75E187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85" y="3953163"/>
            <a:ext cx="5932716" cy="2417032"/>
          </a:xfrm>
          <a:prstGeom prst="rect">
            <a:avLst/>
          </a:prstGeom>
        </p:spPr>
      </p:pic>
      <p:sp>
        <p:nvSpPr>
          <p:cNvPr id="2" name="投影片編號版面配置區 1">
            <a:extLst>
              <a:ext uri="{FF2B5EF4-FFF2-40B4-BE49-F238E27FC236}">
                <a16:creationId xmlns:a16="http://schemas.microsoft.com/office/drawing/2014/main" id="{94EF79A3-22F8-B8D2-114B-0DB7C50581CA}"/>
              </a:ext>
            </a:extLst>
          </p:cNvPr>
          <p:cNvSpPr>
            <a:spLocks noGrp="1"/>
          </p:cNvSpPr>
          <p:nvPr>
            <p:ph type="sldNum" sz="quarter" idx="12"/>
          </p:nvPr>
        </p:nvSpPr>
        <p:spPr/>
        <p:txBody>
          <a:bodyPr/>
          <a:lstStyle/>
          <a:p>
            <a:fld id="{C3836E5B-D4B7-FA44-A0C9-2630295C2636}" type="slidenum">
              <a:rPr kumimoji="1" lang="zh-TW" altLang="en-US" smtClean="0"/>
              <a:t>23</a:t>
            </a:fld>
            <a:endParaRPr kumimoji="1" lang="zh-TW" altLang="en-US"/>
          </a:p>
        </p:txBody>
      </p:sp>
    </p:spTree>
    <p:extLst>
      <p:ext uri="{BB962C8B-B14F-4D97-AF65-F5344CB8AC3E}">
        <p14:creationId xmlns:p14="http://schemas.microsoft.com/office/powerpoint/2010/main" val="3427514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CART</a:t>
            </a:r>
            <a:r>
              <a:rPr lang="zh-TW" altLang="en-US" sz="3200" b="1" dirty="0">
                <a:latin typeface="微軟正黑體" panose="020B0604030504040204" pitchFamily="34" charset="-120"/>
                <a:ea typeface="微軟正黑體" panose="020B0604030504040204" pitchFamily="34" charset="-120"/>
              </a:rPr>
              <a:t>介紹</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1203" y="1181379"/>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核心概念：跑出一個</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，劃分及分類標準為將資料的其中一個特徵分為一類、</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非該特徵的資料分為一類，計算每條劃分的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抑或是</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4" name="副標題 2">
            <a:extLst>
              <a:ext uri="{FF2B5EF4-FFF2-40B4-BE49-F238E27FC236}">
                <a16:creationId xmlns:a16="http://schemas.microsoft.com/office/drawing/2014/main" id="{A60819D5-9D2E-4A53-AC62-2F5F61DF4C50}"/>
              </a:ext>
            </a:extLst>
          </p:cNvPr>
          <p:cNvSpPr txBox="1">
            <a:spLocks/>
          </p:cNvSpPr>
          <p:nvPr/>
        </p:nvSpPr>
        <p:spPr>
          <a:xfrm>
            <a:off x="741203" y="2502670"/>
            <a:ext cx="10024768" cy="41376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分類樹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Gini Index ( </a:t>
            </a:r>
            <a:r>
              <a:rPr lang="zh-TW" altLang="en-US" sz="2000" dirty="0">
                <a:latin typeface="微軟正黑體" panose="020B0604030504040204" pitchFamily="34" charset="-120"/>
                <a:ea typeface="微軟正黑體" panose="020B0604030504040204" pitchFamily="34" charset="-120"/>
              </a:rPr>
              <a:t>基尼指數</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步驟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迴歸樹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無論資料的特徵值有幾個，在節點上都會劃分成</a:t>
            </a:r>
            <a:r>
              <a:rPr lang="en-US" altLang="zh-TW" sz="2000" dirty="0">
                <a:latin typeface="微軟正黑體" panose="020B0604030504040204" pitchFamily="34" charset="-120"/>
                <a:ea typeface="微軟正黑體" panose="020B0604030504040204" pitchFamily="34" charset="-120"/>
              </a:rPr>
              <a:t>Binary tree</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計算每個分類下的</a:t>
            </a:r>
            <a:r>
              <a:rPr lang="en-US" altLang="zh-TW" sz="2000" dirty="0">
                <a:latin typeface="微軟正黑體" panose="020B0604030504040204" pitchFamily="34" charset="-120"/>
                <a:ea typeface="微軟正黑體" panose="020B0604030504040204" pitchFamily="34" charset="-120"/>
              </a:rPr>
              <a:t>SSE ( </a:t>
            </a:r>
            <a:r>
              <a:rPr lang="zh-TW" altLang="en-US" sz="2000" dirty="0">
                <a:latin typeface="微軟正黑體" panose="020B0604030504040204" pitchFamily="34" charset="-120"/>
                <a:ea typeface="微軟正黑體" panose="020B0604030504040204" pitchFamily="34" charset="-120"/>
              </a:rPr>
              <a:t>殘差平方和</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gn="l">
              <a:lnSpc>
                <a:spcPct val="100000"/>
              </a:lnSpc>
            </a:pPr>
            <a:r>
              <a:rPr lang="en-US" altLang="zh-TW" sz="2000" dirty="0">
                <a:latin typeface="微軟正黑體" panose="020B0604030504040204" pitchFamily="34" charset="-120"/>
                <a:ea typeface="微軟正黑體" panose="020B0604030504040204" pitchFamily="34" charset="-120"/>
              </a:rPr>
              <a:t>           </a:t>
            </a:r>
          </a:p>
          <a:p>
            <a:pPr marL="342900" indent="-342900" algn="l">
              <a:lnSpc>
                <a:spcPct val="10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
        <p:nvSpPr>
          <p:cNvPr id="15" name="副標題 2">
            <a:extLst>
              <a:ext uri="{FF2B5EF4-FFF2-40B4-BE49-F238E27FC236}">
                <a16:creationId xmlns:a16="http://schemas.microsoft.com/office/drawing/2014/main" id="{63C119BB-16B1-4EBE-9409-64685BF97AD7}"/>
              </a:ext>
            </a:extLst>
          </p:cNvPr>
          <p:cNvSpPr txBox="1">
            <a:spLocks/>
          </p:cNvSpPr>
          <p:nvPr/>
        </p:nvSpPr>
        <p:spPr>
          <a:xfrm>
            <a:off x="741203" y="4013710"/>
            <a:ext cx="10709592" cy="1034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en-US" altLang="zh-TW" sz="2000" dirty="0">
              <a:latin typeface="微軟正黑體" panose="020B0604030504040204" pitchFamily="34" charset="-120"/>
              <a:ea typeface="微軟正黑體" panose="020B0604030504040204" pitchFamily="34" charset="-120"/>
            </a:endParaRPr>
          </a:p>
        </p:txBody>
      </p:sp>
      <p:pic>
        <p:nvPicPr>
          <p:cNvPr id="3" name="圖片 2" descr="一張含有 文字 的圖片&#10;&#10;自動產生的描述">
            <a:extLst>
              <a:ext uri="{FF2B5EF4-FFF2-40B4-BE49-F238E27FC236}">
                <a16:creationId xmlns:a16="http://schemas.microsoft.com/office/drawing/2014/main" id="{FFA00AA2-8C1A-4776-BDF0-114818847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59" y="3304932"/>
            <a:ext cx="4810796" cy="1743318"/>
          </a:xfrm>
          <a:prstGeom prst="rect">
            <a:avLst/>
          </a:prstGeom>
        </p:spPr>
      </p:pic>
      <p:sp>
        <p:nvSpPr>
          <p:cNvPr id="26" name="正方形/長方形 25">
            <a:extLst>
              <a:ext uri="{FF2B5EF4-FFF2-40B4-BE49-F238E27FC236}">
                <a16:creationId xmlns:a16="http://schemas.microsoft.com/office/drawing/2014/main" id="{282A4C03-FE5E-4774-BA33-661F020EEC30}"/>
              </a:ext>
            </a:extLst>
          </p:cNvPr>
          <p:cNvSpPr/>
          <p:nvPr/>
        </p:nvSpPr>
        <p:spPr>
          <a:xfrm>
            <a:off x="7047720" y="3293640"/>
            <a:ext cx="4206240" cy="18288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 name="投影片編號版面配置區 1">
            <a:extLst>
              <a:ext uri="{FF2B5EF4-FFF2-40B4-BE49-F238E27FC236}">
                <a16:creationId xmlns:a16="http://schemas.microsoft.com/office/drawing/2014/main" id="{8FC6BFA4-15AC-6634-1450-8E4520EA6684}"/>
              </a:ext>
            </a:extLst>
          </p:cNvPr>
          <p:cNvSpPr>
            <a:spLocks noGrp="1"/>
          </p:cNvSpPr>
          <p:nvPr>
            <p:ph type="sldNum" sz="quarter" idx="12"/>
          </p:nvPr>
        </p:nvSpPr>
        <p:spPr/>
        <p:txBody>
          <a:bodyPr/>
          <a:lstStyle/>
          <a:p>
            <a:fld id="{C3836E5B-D4B7-FA44-A0C9-2630295C2636}" type="slidenum">
              <a:rPr kumimoji="1" lang="zh-TW" altLang="en-US" smtClean="0"/>
              <a:t>24</a:t>
            </a:fld>
            <a:endParaRPr kumimoji="1" lang="zh-TW" altLang="en-US"/>
          </a:p>
        </p:txBody>
      </p:sp>
    </p:spTree>
    <p:extLst>
      <p:ext uri="{BB962C8B-B14F-4D97-AF65-F5344CB8AC3E}">
        <p14:creationId xmlns:p14="http://schemas.microsoft.com/office/powerpoint/2010/main" val="2002844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662229" y="4970244"/>
            <a:ext cx="10709592" cy="15779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隨著要預測的時間</a:t>
            </a:r>
            <a:r>
              <a:rPr lang="en-US" altLang="zh-TW" sz="2000" dirty="0">
                <a:latin typeface="微軟正黑體" panose="020B0604030504040204" pitchFamily="34" charset="-120"/>
                <a:ea typeface="微軟正黑體" panose="020B0604030504040204" pitchFamily="34" charset="-120"/>
              </a:rPr>
              <a:t>t*</a:t>
            </a:r>
            <a:r>
              <a:rPr lang="zh-TW" altLang="en-US" sz="2000" dirty="0">
                <a:latin typeface="微軟正黑體" panose="020B0604030504040204" pitchFamily="34" charset="-120"/>
                <a:ea typeface="微軟正黑體" panose="020B0604030504040204" pitchFamily="34" charset="-120"/>
              </a:rPr>
              <a:t>增加預測誤差也會增加</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樣本數</a:t>
            </a: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小的時候加入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不一定會預測有幫助</a:t>
            </a:r>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當樣本數夠大，加入</a:t>
            </a:r>
            <a:r>
              <a:rPr lang="en-US" altLang="zh-TW" sz="2000" dirty="0">
                <a:latin typeface="微軟正黑體" panose="020B0604030504040204" pitchFamily="34" charset="-120"/>
                <a:ea typeface="微軟正黑體" panose="020B0604030504040204" pitchFamily="34" charset="-120"/>
              </a:rPr>
              <a:t>local model </a:t>
            </a:r>
            <a:r>
              <a:rPr lang="zh-TW" altLang="en-US" sz="2000" dirty="0">
                <a:latin typeface="微軟正黑體" panose="020B0604030504040204" pitchFamily="34" charset="-120"/>
                <a:ea typeface="微軟正黑體" panose="020B0604030504040204" pitchFamily="34" charset="-120"/>
              </a:rPr>
              <a:t>通常能使預測誤差降低（特別是紅框處），但</a:t>
            </a:r>
            <a:r>
              <a:rPr lang="en-US" altLang="zh-TW" sz="2000" dirty="0">
                <a:latin typeface="微軟正黑體" panose="020B0604030504040204" pitchFamily="34" charset="-120"/>
                <a:ea typeface="微軟正黑體" panose="020B0604030504040204" pitchFamily="34" charset="-120"/>
              </a:rPr>
              <a:t>CART</a:t>
            </a:r>
            <a:r>
              <a:rPr lang="zh-TW" altLang="en-US" sz="2000" dirty="0">
                <a:latin typeface="微軟正黑體" panose="020B0604030504040204" pitchFamily="34" charset="-120"/>
                <a:ea typeface="微軟正黑體" panose="020B0604030504040204" pitchFamily="34" charset="-120"/>
              </a:rPr>
              <a:t>加入</a:t>
            </a:r>
            <a:r>
              <a:rPr lang="en-US" altLang="zh-TW" sz="2000" dirty="0">
                <a:latin typeface="微軟正黑體" panose="020B0604030504040204" pitchFamily="34" charset="-120"/>
                <a:ea typeface="微軟正黑體" panose="020B0604030504040204" pitchFamily="34" charset="-120"/>
              </a:rPr>
              <a:t>local model</a:t>
            </a:r>
            <a:r>
              <a:rPr lang="zh-TW" altLang="en-US" sz="2000" dirty="0">
                <a:latin typeface="微軟正黑體" panose="020B0604030504040204" pitchFamily="34" charset="-120"/>
                <a:ea typeface="微軟正黑體" panose="020B0604030504040204" pitchFamily="34" charset="-120"/>
              </a:rPr>
              <a:t>卻會增加誤差</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5472111" y="3248025"/>
            <a:ext cx="5822157"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D4638E84-2E23-C18F-8DEF-18A123912F03}"/>
              </a:ext>
            </a:extLst>
          </p:cNvPr>
          <p:cNvSpPr>
            <a:spLocks noGrp="1"/>
          </p:cNvSpPr>
          <p:nvPr>
            <p:ph type="sldNum" sz="quarter" idx="12"/>
          </p:nvPr>
        </p:nvSpPr>
        <p:spPr/>
        <p:txBody>
          <a:bodyPr/>
          <a:lstStyle/>
          <a:p>
            <a:fld id="{C3836E5B-D4B7-FA44-A0C9-2630295C2636}" type="slidenum">
              <a:rPr kumimoji="1" lang="zh-TW" altLang="en-US" smtClean="0"/>
              <a:t>25</a:t>
            </a:fld>
            <a:endParaRPr kumimoji="1" lang="zh-TW" altLang="en-US"/>
          </a:p>
        </p:txBody>
      </p:sp>
    </p:spTree>
    <p:extLst>
      <p:ext uri="{BB962C8B-B14F-4D97-AF65-F5344CB8AC3E}">
        <p14:creationId xmlns:p14="http://schemas.microsoft.com/office/powerpoint/2010/main" val="1587664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預測結果（續）</a:t>
            </a:r>
          </a:p>
        </p:txBody>
      </p:sp>
      <p:sp>
        <p:nvSpPr>
          <p:cNvPr id="21" name="副標題 2">
            <a:extLst>
              <a:ext uri="{FF2B5EF4-FFF2-40B4-BE49-F238E27FC236}">
                <a16:creationId xmlns:a16="http://schemas.microsoft.com/office/drawing/2014/main" id="{36B62947-4E9A-4F8D-A191-4FB39320AAE1}"/>
              </a:ext>
            </a:extLst>
          </p:cNvPr>
          <p:cNvSpPr txBox="1">
            <a:spLocks/>
          </p:cNvSpPr>
          <p:nvPr/>
        </p:nvSpPr>
        <p:spPr>
          <a:xfrm>
            <a:off x="748742" y="967019"/>
            <a:ext cx="10709592" cy="472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TW" altLang="en-US" sz="2000" dirty="0">
                <a:latin typeface="微軟正黑體" panose="020B0604030504040204" pitchFamily="34" charset="-120"/>
                <a:ea typeface="微軟正黑體" panose="020B0604030504040204" pitchFamily="34" charset="-120"/>
              </a:rPr>
              <a:t>誤差計算方式：採用</a:t>
            </a:r>
            <a:r>
              <a:rPr lang="en-US" altLang="zh-TW" sz="2000" dirty="0">
                <a:latin typeface="微軟正黑體" panose="020B0604030504040204" pitchFamily="34" charset="-120"/>
                <a:ea typeface="微軟正黑體" panose="020B0604030504040204" pitchFamily="34" charset="-120"/>
              </a:rPr>
              <a:t>MAPE</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mean absolute percentage error</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DAC9E7-E8D2-4AEC-AAAC-0F7543643C3B}"/>
              </a:ext>
            </a:extLst>
          </p:cNvPr>
          <p:cNvPicPr>
            <a:picLocks noChangeAspect="1"/>
          </p:cNvPicPr>
          <p:nvPr/>
        </p:nvPicPr>
        <p:blipFill>
          <a:blip r:embed="rId3"/>
          <a:stretch>
            <a:fillRect/>
          </a:stretch>
        </p:blipFill>
        <p:spPr>
          <a:xfrm>
            <a:off x="733666" y="1439839"/>
            <a:ext cx="10702053" cy="3347339"/>
          </a:xfrm>
          <a:prstGeom prst="rect">
            <a:avLst/>
          </a:prstGeom>
        </p:spPr>
      </p:pic>
      <p:sp>
        <p:nvSpPr>
          <p:cNvPr id="9" name="副標題 2">
            <a:extLst>
              <a:ext uri="{FF2B5EF4-FFF2-40B4-BE49-F238E27FC236}">
                <a16:creationId xmlns:a16="http://schemas.microsoft.com/office/drawing/2014/main" id="{8ECA91BB-8D55-4FA6-A4F2-0605D103F977}"/>
              </a:ext>
            </a:extLst>
          </p:cNvPr>
          <p:cNvSpPr txBox="1">
            <a:spLocks/>
          </p:cNvSpPr>
          <p:nvPr/>
        </p:nvSpPr>
        <p:spPr>
          <a:xfrm>
            <a:off x="748742" y="5019736"/>
            <a:ext cx="10709592" cy="15284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TW" altLang="en-US" sz="1800" dirty="0">
                <a:latin typeface="微軟正黑體" panose="020B0604030504040204" pitchFamily="34" charset="-120"/>
                <a:ea typeface="微軟正黑體" panose="020B0604030504040204" pitchFamily="34" charset="-120"/>
              </a:rPr>
              <a:t>整體來說單純</a:t>
            </a:r>
            <a:r>
              <a:rPr lang="en-US" altLang="zh-TW" sz="1800" dirty="0">
                <a:latin typeface="微軟正黑體" panose="020B0604030504040204" pitchFamily="34" charset="-120"/>
                <a:ea typeface="微軟正黑體" panose="020B0604030504040204" pitchFamily="34" charset="-120"/>
              </a:rPr>
              <a:t>CART</a:t>
            </a:r>
            <a:r>
              <a:rPr lang="zh-TW" altLang="en-US" sz="1800" dirty="0">
                <a:latin typeface="微軟正黑體" panose="020B0604030504040204" pitchFamily="34" charset="-120"/>
                <a:ea typeface="微軟正黑體" panose="020B0604030504040204" pitchFamily="34" charset="-120"/>
              </a:rPr>
              <a:t>模型有最好的預測效果</a:t>
            </a:r>
            <a:endParaRPr lang="en-US" altLang="zh-TW" sz="18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1800" kern="1200" dirty="0">
                <a:solidFill>
                  <a:srgbClr val="000000"/>
                </a:solidFill>
                <a:effectLst/>
                <a:latin typeface="微軟正黑體" panose="020B0604030504040204" pitchFamily="34" charset="-120"/>
                <a:ea typeface="微軟正黑體" panose="020B0604030504040204" pitchFamily="34" charset="-120"/>
                <a:cs typeface="+mn-cs"/>
              </a:rPr>
              <a:t>當</a:t>
            </a:r>
            <a:r>
              <a:rPr lang="en-US" altLang="zh-TW" sz="1800" dirty="0">
                <a:solidFill>
                  <a:srgbClr val="000000"/>
                </a:solidFill>
                <a:latin typeface="微軟正黑體" panose="020B0604030504040204" pitchFamily="34" charset="-120"/>
                <a:ea typeface="微軟正黑體" panose="020B0604030504040204" pitchFamily="34" charset="-120"/>
              </a:rPr>
              <a:t>K=500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en-US" altLang="zh-TW" sz="1800" dirty="0">
                <a:solidFill>
                  <a:srgbClr val="000000"/>
                </a:solidFill>
                <a:latin typeface="微軟正黑體" panose="020B0604030504040204" pitchFamily="34" charset="-120"/>
                <a:ea typeface="微軟正黑體" panose="020B0604030504040204" pitchFamily="34" charset="-120"/>
              </a:rPr>
              <a:t>PLS</a:t>
            </a:r>
            <a:r>
              <a:rPr lang="zh-TW" altLang="en-US" sz="1800" dirty="0">
                <a:solidFill>
                  <a:srgbClr val="000000"/>
                </a:solidFill>
                <a:latin typeface="微軟正黑體" panose="020B0604030504040204" pitchFamily="34" charset="-120"/>
                <a:ea typeface="微軟正黑體" panose="020B0604030504040204" pitchFamily="34" charset="-120"/>
              </a:rPr>
              <a:t>與</a:t>
            </a:r>
            <a:r>
              <a:rPr lang="en-US" altLang="zh-TW" sz="1800" dirty="0">
                <a:solidFill>
                  <a:srgbClr val="000000"/>
                </a:solidFill>
                <a:latin typeface="微軟正黑體" panose="020B0604030504040204" pitchFamily="34" charset="-120"/>
                <a:ea typeface="微軟正黑體" panose="020B0604030504040204" pitchFamily="34" charset="-120"/>
              </a:rPr>
              <a:t>SVR</a:t>
            </a:r>
            <a:r>
              <a:rPr lang="zh-TW" altLang="en-US" sz="1800" dirty="0">
                <a:solidFill>
                  <a:srgbClr val="000000"/>
                </a:solidFill>
                <a:latin typeface="微軟正黑體" panose="020B0604030504040204" pitchFamily="34" charset="-120"/>
                <a:ea typeface="微軟正黑體" panose="020B0604030504040204" pitchFamily="34" charset="-120"/>
              </a:rPr>
              <a:t>兩種模型加</a:t>
            </a:r>
            <a:r>
              <a:rPr lang="en-US" altLang="zh-TW" sz="1800" dirty="0">
                <a:solidFill>
                  <a:srgbClr val="000000"/>
                </a:solidFill>
                <a:latin typeface="微軟正黑體" panose="020B0604030504040204" pitchFamily="34" charset="-120"/>
                <a:ea typeface="微軟正黑體" panose="020B0604030504040204" pitchFamily="34" charset="-120"/>
              </a:rPr>
              <a:t>local model</a:t>
            </a:r>
            <a:r>
              <a:rPr lang="zh-TW" altLang="en-US" sz="1800" dirty="0">
                <a:solidFill>
                  <a:srgbClr val="000000"/>
                </a:solidFill>
                <a:latin typeface="微軟正黑體" panose="020B0604030504040204" pitchFamily="34" charset="-120"/>
                <a:ea typeface="微軟正黑體" panose="020B0604030504040204" pitchFamily="34" charset="-120"/>
              </a:rPr>
              <a:t>的預測效果優於</a:t>
            </a:r>
            <a:r>
              <a:rPr lang="en-US" altLang="zh-TW" sz="1800" dirty="0">
                <a:solidFill>
                  <a:srgbClr val="000000"/>
                </a:solidFill>
                <a:latin typeface="微軟正黑體" panose="020B0604030504040204" pitchFamily="34" charset="-120"/>
                <a:ea typeface="微軟正黑體" panose="020B0604030504040204" pitchFamily="34" charset="-120"/>
              </a:rPr>
              <a:t>CART</a:t>
            </a:r>
            <a:endPar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endParaRPr>
          </a:p>
          <a:p>
            <a:pPr marL="342900" indent="-342900" algn="l">
              <a:lnSpc>
                <a:spcPct val="100000"/>
              </a:lnSpc>
              <a:buFont typeface="Arial" panose="020B0604020202020204" pitchFamily="34" charset="0"/>
              <a:buChar char="•"/>
            </a:pP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雖然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模型</a:t>
            </a:r>
            <a:r>
              <a:rPr lang="zh-TW" altLang="en-US" sz="1800" dirty="0">
                <a:solidFill>
                  <a:srgbClr val="000000"/>
                </a:solidFill>
                <a:latin typeface="微軟正黑體" panose="020B0604030504040204" pitchFamily="34" charset="-120"/>
                <a:ea typeface="微軟正黑體" panose="020B0604030504040204" pitchFamily="34" charset="-120"/>
              </a:rPr>
              <a:t>在</a:t>
            </a:r>
            <a:r>
              <a:rPr lang="en-US" altLang="zh-TW" sz="1800" dirty="0">
                <a:solidFill>
                  <a:srgbClr val="000000"/>
                </a:solidFill>
                <a:latin typeface="微軟正黑體" panose="020B0604030504040204" pitchFamily="34" charset="-120"/>
                <a:ea typeface="微軟正黑體" panose="020B0604030504040204" pitchFamily="34" charset="-120"/>
              </a:rPr>
              <a:t>K=30</a:t>
            </a:r>
            <a:r>
              <a:rPr lang="zh-TW" altLang="en-US" sz="1800" dirty="0">
                <a:solidFill>
                  <a:srgbClr val="000000"/>
                </a:solidFill>
                <a:latin typeface="微軟正黑體" panose="020B0604030504040204" pitchFamily="34" charset="-120"/>
                <a:ea typeface="微軟正黑體" panose="020B0604030504040204" pitchFamily="34" charset="-120"/>
              </a:rPr>
              <a:t>、</a:t>
            </a:r>
            <a:r>
              <a:rPr lang="en-US" altLang="zh-TW" sz="1800" dirty="0">
                <a:solidFill>
                  <a:srgbClr val="000000"/>
                </a:solidFill>
                <a:latin typeface="微軟正黑體" panose="020B0604030504040204" pitchFamily="34" charset="-120"/>
                <a:ea typeface="微軟正黑體" panose="020B0604030504040204" pitchFamily="34" charset="-120"/>
              </a:rPr>
              <a:t>100</a:t>
            </a:r>
            <a:r>
              <a:rPr lang="zh-TW" altLang="en-US" sz="1800" dirty="0">
                <a:solidFill>
                  <a:srgbClr val="000000"/>
                </a:solidFill>
                <a:latin typeface="微軟正黑體" panose="020B0604030504040204" pitchFamily="34" charset="-120"/>
                <a:ea typeface="微軟正黑體" panose="020B0604030504040204" pitchFamily="34" charset="-120"/>
              </a:rPr>
              <a:t>時</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有最大的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，但</a:t>
            </a:r>
            <a:r>
              <a:rPr lang="zh-TW" altLang="en-US" sz="1800" dirty="0">
                <a:solidFill>
                  <a:srgbClr val="000000"/>
                </a:solidFill>
                <a:latin typeface="微軟正黑體" panose="020B0604030504040204" pitchFamily="34" charset="-120"/>
                <a:ea typeface="微軟正黑體" panose="020B0604030504040204" pitchFamily="34" charset="-120"/>
              </a:rPr>
              <a:t>當</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K=500</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時</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PLS+LMA</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卻有最低的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MAPE</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，所以即便有的</a:t>
            </a:r>
            <a:r>
              <a:rPr lang="en-US" altLang="zh-TW" sz="1800" kern="1200" dirty="0">
                <a:solidFill>
                  <a:srgbClr val="000000"/>
                </a:solidFill>
                <a:effectLst/>
                <a:latin typeface="微軟正黑體" panose="020B0604030504040204" pitchFamily="34" charset="-120"/>
                <a:ea typeface="微軟正黑體" panose="020B0604030504040204" pitchFamily="34" charset="-120"/>
                <a:cs typeface="+mn-cs"/>
              </a:rPr>
              <a:t>model</a:t>
            </a:r>
            <a:r>
              <a:rPr lang="zh-TW" altLang="zh-TW" sz="1800" kern="1200" dirty="0">
                <a:solidFill>
                  <a:srgbClr val="000000"/>
                </a:solidFill>
                <a:effectLst/>
                <a:latin typeface="微軟正黑體" panose="020B0604030504040204" pitchFamily="34" charset="-120"/>
                <a:ea typeface="微軟正黑體" panose="020B0604030504040204" pitchFamily="34" charset="-120"/>
                <a:cs typeface="+mn-cs"/>
              </a:rPr>
              <a:t>不理想，卻有可能在不同資料數的時候有良好的表現。</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8404795-67C4-4CC4-A3FA-124BE9DD67B6}"/>
              </a:ext>
            </a:extLst>
          </p:cNvPr>
          <p:cNvSpPr/>
          <p:nvPr/>
        </p:nvSpPr>
        <p:spPr>
          <a:xfrm>
            <a:off x="8843962" y="3679031"/>
            <a:ext cx="2478881" cy="254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77B8648A-3381-F37D-DE5C-1B24BB142AFD}"/>
              </a:ext>
            </a:extLst>
          </p:cNvPr>
          <p:cNvSpPr>
            <a:spLocks noGrp="1"/>
          </p:cNvSpPr>
          <p:nvPr>
            <p:ph type="sldNum" sz="quarter" idx="12"/>
          </p:nvPr>
        </p:nvSpPr>
        <p:spPr/>
        <p:txBody>
          <a:bodyPr/>
          <a:lstStyle/>
          <a:p>
            <a:fld id="{C3836E5B-D4B7-FA44-A0C9-2630295C2636}" type="slidenum">
              <a:rPr kumimoji="1" lang="zh-TW" altLang="en-US" smtClean="0"/>
              <a:t>26</a:t>
            </a:fld>
            <a:endParaRPr kumimoji="1" lang="zh-TW" altLang="en-US"/>
          </a:p>
        </p:txBody>
      </p:sp>
    </p:spTree>
    <p:extLst>
      <p:ext uri="{BB962C8B-B14F-4D97-AF65-F5344CB8AC3E}">
        <p14:creationId xmlns:p14="http://schemas.microsoft.com/office/powerpoint/2010/main" val="3114135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stepwise regression ( </a:t>
            </a:r>
            <a:r>
              <a:rPr lang="zh-TW" altLang="en-US" sz="3200" b="1" dirty="0">
                <a:latin typeface="微軟正黑體" panose="020B0604030504040204" pitchFamily="34" charset="-120"/>
                <a:ea typeface="微軟正黑體" panose="020B0604030504040204" pitchFamily="34" charset="-120"/>
              </a:rPr>
              <a:t>移步迴歸 </a:t>
            </a:r>
            <a:r>
              <a:rPr lang="en-US" altLang="zh-TW" sz="3200" b="1" dirty="0">
                <a:latin typeface="微軟正黑體" panose="020B0604030504040204" pitchFamily="34" charset="-120"/>
                <a:ea typeface="微軟正黑體" panose="020B0604030504040204" pitchFamily="34" charset="-120"/>
              </a:rPr>
              <a:t>)</a:t>
            </a:r>
          </a:p>
        </p:txBody>
      </p:sp>
      <p:sp>
        <p:nvSpPr>
          <p:cNvPr id="6" name="文字方塊 5">
            <a:extLst>
              <a:ext uri="{FF2B5EF4-FFF2-40B4-BE49-F238E27FC236}">
                <a16:creationId xmlns:a16="http://schemas.microsoft.com/office/drawing/2014/main" id="{77712B60-143A-40A9-90EB-22C588CA9056}"/>
              </a:ext>
            </a:extLst>
          </p:cNvPr>
          <p:cNvSpPr txBox="1"/>
          <p:nvPr/>
        </p:nvSpPr>
        <p:spPr>
          <a:xfrm>
            <a:off x="748742" y="1151830"/>
            <a:ext cx="5126019"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Stepwise regression</a:t>
            </a:r>
            <a:r>
              <a:rPr lang="zh-TW" altLang="en-US" sz="2000" dirty="0">
                <a:latin typeface="微軟正黑體" panose="020B0604030504040204" pitchFamily="34" charset="-120"/>
                <a:ea typeface="微軟正黑體" panose="020B0604030504040204" pitchFamily="34" charset="-120"/>
              </a:rPr>
              <a:t>分成了三種不同的方法</a:t>
            </a:r>
            <a:endParaRPr lang="en-US" altLang="zh-TW" sz="20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7311A285-9C31-4C72-A682-03AFFC53FC61}"/>
              </a:ext>
            </a:extLst>
          </p:cNvPr>
          <p:cNvSpPr txBox="1"/>
          <p:nvPr/>
        </p:nvSpPr>
        <p:spPr>
          <a:xfrm>
            <a:off x="748742" y="1809143"/>
            <a:ext cx="11477373" cy="4708981"/>
          </a:xfrm>
          <a:prstGeom prst="rect">
            <a:avLst/>
          </a:prstGeom>
          <a:noFill/>
        </p:spPr>
        <p:txBody>
          <a:bodyPr wrap="none" rtlCol="0">
            <a:spAutoFit/>
          </a:bodyPr>
          <a:lstStyle/>
          <a:p>
            <a:pPr marL="457200" indent="-457200">
              <a:buAutoNum type="arabicPeriod"/>
            </a:pPr>
            <a:r>
              <a:rPr lang="en-US" altLang="zh-TW" sz="2000" dirty="0">
                <a:latin typeface="微軟正黑體" panose="020B0604030504040204" pitchFamily="34" charset="-120"/>
                <a:ea typeface="微軟正黑體" panose="020B0604030504040204" pitchFamily="34" charset="-120"/>
              </a:rPr>
              <a:t>Forward selection</a:t>
            </a:r>
            <a:r>
              <a:rPr lang="zh-TW" altLang="en-US" sz="2000" dirty="0">
                <a:latin typeface="微軟正黑體" panose="020B0604030504040204" pitchFamily="34" charset="-120"/>
                <a:ea typeface="微軟正黑體" panose="020B0604030504040204" pitchFamily="34" charset="-120"/>
              </a:rPr>
              <a:t>：從現有變數中，慢慢加入最有解釋力的變數加入，並檢測加入後是否有顯</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著改善模型，直到加入的變數並無顯著改善模型。</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2"/>
            </a:pP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：將所有可能的變數加入模型，從刪除其最不顯著惡化模型的變數開始剔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除，直到剔除此變數會顯著降低模型的解釋力。</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3"/>
            </a:pPr>
            <a:r>
              <a:rPr lang="en-US" altLang="zh-TW" sz="2000" dirty="0">
                <a:latin typeface="微軟正黑體" panose="020B0604030504040204" pitchFamily="34" charset="-120"/>
                <a:ea typeface="微軟正黑體" panose="020B0604030504040204" pitchFamily="34" charset="-120"/>
              </a:rPr>
              <a:t>Bidirectional </a:t>
            </a:r>
            <a:r>
              <a:rPr lang="en-US" altLang="zh-TW" sz="2000" dirty="0" err="1">
                <a:latin typeface="微軟正黑體" panose="020B0604030504040204" pitchFamily="34" charset="-120"/>
                <a:ea typeface="微軟正黑體" panose="020B0604030504040204" pitchFamily="34" charset="-120"/>
              </a:rPr>
              <a:t>eliminational</a:t>
            </a:r>
            <a:r>
              <a:rPr lang="en-US" altLang="zh-TW" sz="2000" dirty="0">
                <a:latin typeface="微軟正黑體" panose="020B0604030504040204" pitchFamily="34" charset="-120"/>
                <a:ea typeface="微軟正黑體" panose="020B0604030504040204" pitchFamily="34" charset="-120"/>
              </a:rPr>
              <a:t> (stepwise selection)</a:t>
            </a:r>
            <a:r>
              <a:rPr lang="zh-TW" altLang="en-US" sz="2000" dirty="0">
                <a:latin typeface="微軟正黑體" panose="020B0604030504040204" pitchFamily="34" charset="-120"/>
                <a:ea typeface="微軟正黑體" panose="020B0604030504040204" pitchFamily="34" charset="-120"/>
              </a:rPr>
              <a:t>：用</a:t>
            </a:r>
            <a:r>
              <a:rPr lang="en-US" altLang="zh-TW" sz="2000" dirty="0">
                <a:latin typeface="微軟正黑體" panose="020B0604030504040204" pitchFamily="34" charset="-120"/>
                <a:ea typeface="微軟正黑體" panose="020B0604030504040204" pitchFamily="34" charset="-120"/>
              </a:rPr>
              <a:t> Forward selection</a:t>
            </a:r>
            <a:r>
              <a:rPr lang="zh-TW" altLang="en-US" sz="2000" dirty="0">
                <a:latin typeface="微軟正黑體" panose="020B0604030504040204" pitchFamily="34" charset="-120"/>
                <a:ea typeface="微軟正黑體" panose="020B0604030504040204" pitchFamily="34" charset="-120"/>
              </a:rPr>
              <a:t>選出三個變數進入模型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，而後使用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評估加入的</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前兩個變數是否需要被剔除，如有，則剔除兩</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者中最沒顯著增加模型解釋力的變數，隨後從</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沒加入模型的變數當中選出最能增加模型解釋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力的變數加入，利用</a:t>
            </a:r>
            <a:r>
              <a:rPr lang="en-US" altLang="zh-TW" sz="2000" dirty="0">
                <a:latin typeface="微軟正黑體" panose="020B0604030504040204" pitchFamily="34" charset="-120"/>
                <a:ea typeface="微軟正黑體" panose="020B0604030504040204" pitchFamily="34" charset="-120"/>
              </a:rPr>
              <a:t>Backward elimination</a:t>
            </a:r>
            <a:r>
              <a:rPr lang="zh-TW" altLang="en-US" sz="2000" dirty="0">
                <a:latin typeface="微軟正黑體" panose="020B0604030504040204" pitchFamily="34" charset="-120"/>
                <a:ea typeface="微軟正黑體" panose="020B0604030504040204" pitchFamily="34" charset="-120"/>
              </a:rPr>
              <a:t>剔</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除變數，直到無變數可進入模型或被剔除。</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其中</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問世前，是篩選變數最常用的方法。</a:t>
            </a: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F0248B9F-A4FD-9180-E3E4-B51B3FDFC7B4}"/>
              </a:ext>
            </a:extLst>
          </p:cNvPr>
          <p:cNvSpPr>
            <a:spLocks noGrp="1"/>
          </p:cNvSpPr>
          <p:nvPr>
            <p:ph type="sldNum" sz="quarter" idx="12"/>
          </p:nvPr>
        </p:nvSpPr>
        <p:spPr/>
        <p:txBody>
          <a:bodyPr/>
          <a:lstStyle/>
          <a:p>
            <a:fld id="{C3836E5B-D4B7-FA44-A0C9-2630295C2636}" type="slidenum">
              <a:rPr kumimoji="1" lang="zh-TW" altLang="en-US" smtClean="0"/>
              <a:t>27</a:t>
            </a:fld>
            <a:endParaRPr kumimoji="1" lang="zh-TW" altLang="en-US"/>
          </a:p>
        </p:txBody>
      </p:sp>
    </p:spTree>
    <p:extLst>
      <p:ext uri="{BB962C8B-B14F-4D97-AF65-F5344CB8AC3E}">
        <p14:creationId xmlns:p14="http://schemas.microsoft.com/office/powerpoint/2010/main" val="1040001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Ridge regression ( </a:t>
            </a:r>
            <a:r>
              <a:rPr lang="zh-TW" altLang="en-US" sz="3200" b="1" dirty="0">
                <a:latin typeface="微軟正黑體" panose="020B0604030504040204" pitchFamily="34" charset="-120"/>
                <a:ea typeface="微軟正黑體" panose="020B0604030504040204" pitchFamily="34" charset="-120"/>
              </a:rPr>
              <a:t>嶺迴歸</a:t>
            </a:r>
            <a:r>
              <a:rPr lang="en-US" altLang="zh-TW" sz="3200" b="1" dirty="0">
                <a:latin typeface="微軟正黑體" panose="020B0604030504040204" pitchFamily="34" charset="-120"/>
                <a:ea typeface="微軟正黑體" panose="020B0604030504040204" pitchFamily="34" charset="-120"/>
              </a:rPr>
              <a:t> )</a:t>
            </a:r>
            <a:endParaRPr lang="zh-TW" altLang="en-US" sz="3200" b="1"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85A531C0-633F-49E9-9A37-E4B6BEE259AE}"/>
              </a:ext>
            </a:extLst>
          </p:cNvPr>
          <p:cNvSpPr txBox="1"/>
          <p:nvPr/>
        </p:nvSpPr>
        <p:spPr>
          <a:xfrm>
            <a:off x="748742" y="1752599"/>
            <a:ext cx="10895483" cy="3477875"/>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：將所有採用的迴歸係數之平方和縮至小於你所定的固定值來減少</a:t>
            </a:r>
            <a:r>
              <a:rPr lang="en-US" altLang="zh-TW" sz="2000" dirty="0">
                <a:latin typeface="微軟正黑體" panose="020B0604030504040204" pitchFamily="34" charset="-120"/>
                <a:ea typeface="微軟正黑體" panose="020B0604030504040204" pitchFamily="34" charset="-120"/>
              </a:rPr>
              <a:t>overfitting</a:t>
            </a:r>
          </a:p>
          <a:p>
            <a:r>
              <a:rPr lang="zh-TW" altLang="en-US" sz="2000" dirty="0">
                <a:latin typeface="微軟正黑體" panose="020B0604030504040204" pitchFamily="34" charset="-120"/>
                <a:ea typeface="微軟正黑體" panose="020B0604030504040204" pitchFamily="34" charset="-120"/>
              </a:rPr>
              <a:t>                                   的情況從而改善預測誤差，但是值得一提的是</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只是縮小迴</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歸係數，而不是將迴歸係數壓縮至</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在結合了</a:t>
            </a:r>
            <a:r>
              <a:rPr lang="en-US" altLang="zh-TW" sz="2000" dirty="0">
                <a:latin typeface="微軟正黑體" panose="020B0604030504040204" pitchFamily="34" charset="-120"/>
                <a:ea typeface="微軟正黑體" panose="020B0604030504040204" pitchFamily="34" charset="-120"/>
              </a:rPr>
              <a:t>stepwise selection</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及進行調整之後，誕生了</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pic>
        <p:nvPicPr>
          <p:cNvPr id="6" name="圖片 5" descr="一張含有 文字, 時鐘 的圖片&#10;&#10;自動產生的描述">
            <a:extLst>
              <a:ext uri="{FF2B5EF4-FFF2-40B4-BE49-F238E27FC236}">
                <a16:creationId xmlns:a16="http://schemas.microsoft.com/office/drawing/2014/main" id="{5F9AC656-C729-4830-BA3F-8AAC39A32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126" y="3491536"/>
            <a:ext cx="3290714" cy="819206"/>
          </a:xfrm>
          <a:prstGeom prst="rect">
            <a:avLst/>
          </a:prstGeom>
        </p:spPr>
      </p:pic>
      <p:sp>
        <p:nvSpPr>
          <p:cNvPr id="3" name="投影片編號版面配置區 2">
            <a:extLst>
              <a:ext uri="{FF2B5EF4-FFF2-40B4-BE49-F238E27FC236}">
                <a16:creationId xmlns:a16="http://schemas.microsoft.com/office/drawing/2014/main" id="{79E7C57B-7521-482B-5D34-CAA2FD9C40D4}"/>
              </a:ext>
            </a:extLst>
          </p:cNvPr>
          <p:cNvSpPr>
            <a:spLocks noGrp="1"/>
          </p:cNvSpPr>
          <p:nvPr>
            <p:ph type="sldNum" sz="quarter" idx="12"/>
          </p:nvPr>
        </p:nvSpPr>
        <p:spPr/>
        <p:txBody>
          <a:bodyPr/>
          <a:lstStyle/>
          <a:p>
            <a:fld id="{C3836E5B-D4B7-FA44-A0C9-2630295C2636}" type="slidenum">
              <a:rPr kumimoji="1" lang="zh-TW" altLang="en-US" smtClean="0"/>
              <a:t>28</a:t>
            </a:fld>
            <a:endParaRPr kumimoji="1" lang="zh-TW" altLang="en-US"/>
          </a:p>
        </p:txBody>
      </p:sp>
    </p:spTree>
    <p:extLst>
      <p:ext uri="{BB962C8B-B14F-4D97-AF65-F5344CB8AC3E}">
        <p14:creationId xmlns:p14="http://schemas.microsoft.com/office/powerpoint/2010/main" val="131243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LASSO</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LASSO</a:t>
            </a:r>
          </a:p>
        </p:txBody>
      </p:sp>
      <p:sp>
        <p:nvSpPr>
          <p:cNvPr id="2" name="文字方塊 1">
            <a:extLst>
              <a:ext uri="{FF2B5EF4-FFF2-40B4-BE49-F238E27FC236}">
                <a16:creationId xmlns:a16="http://schemas.microsoft.com/office/drawing/2014/main" id="{5B5D73E2-815F-4AF3-B6CC-7A8C402202F5}"/>
              </a:ext>
            </a:extLst>
          </p:cNvPr>
          <p:cNvSpPr txBox="1"/>
          <p:nvPr/>
        </p:nvSpPr>
        <p:spPr>
          <a:xfrm>
            <a:off x="748742" y="1305468"/>
            <a:ext cx="11306300" cy="4708981"/>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：強制讓迴歸係數絕對值之和小於某固定值，可能會強制一些迴歸係數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，有效地讓模型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變得更簡單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更少預測因子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，而在使用適應性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其目標函數為：</a:t>
            </a:r>
            <a:endParaRPr lang="en-US" altLang="zh-TW" sz="2000" dirty="0">
              <a:latin typeface="微軟正黑體" panose="020B0604030504040204" pitchFamily="34" charset="-120"/>
              <a:ea typeface="微軟正黑體" panose="020B0604030504040204" pitchFamily="34" charset="-120"/>
            </a:endParaRPr>
          </a:p>
        </p:txBody>
      </p:sp>
      <p:pic>
        <p:nvPicPr>
          <p:cNvPr id="4" name="圖片 3" descr="一張含有 文字 的圖片&#10;&#10;自動產生的描述">
            <a:extLst>
              <a:ext uri="{FF2B5EF4-FFF2-40B4-BE49-F238E27FC236}">
                <a16:creationId xmlns:a16="http://schemas.microsoft.com/office/drawing/2014/main" id="{FC9F1A3B-52F9-4DEC-B664-CDA329B1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33" y="2736629"/>
            <a:ext cx="3413161" cy="825313"/>
          </a:xfrm>
          <a:prstGeom prst="rect">
            <a:avLst/>
          </a:prstGeom>
        </p:spPr>
      </p:pic>
      <p:pic>
        <p:nvPicPr>
          <p:cNvPr id="6" name="圖片 5" descr="一張含有 文字, 手錶 的圖片&#10;&#10;自動產生的描述">
            <a:extLst>
              <a:ext uri="{FF2B5EF4-FFF2-40B4-BE49-F238E27FC236}">
                <a16:creationId xmlns:a16="http://schemas.microsoft.com/office/drawing/2014/main" id="{FF6BBDC6-2B4B-4A94-848C-61B632F26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220" y="5256565"/>
            <a:ext cx="5102600" cy="718875"/>
          </a:xfrm>
          <a:prstGeom prst="rect">
            <a:avLst/>
          </a:prstGeom>
        </p:spPr>
      </p:pic>
      <p:sp>
        <p:nvSpPr>
          <p:cNvPr id="3" name="投影片編號版面配置區 2">
            <a:extLst>
              <a:ext uri="{FF2B5EF4-FFF2-40B4-BE49-F238E27FC236}">
                <a16:creationId xmlns:a16="http://schemas.microsoft.com/office/drawing/2014/main" id="{6E4B2CF3-1290-553A-9B6A-240C8733B681}"/>
              </a:ext>
            </a:extLst>
          </p:cNvPr>
          <p:cNvSpPr>
            <a:spLocks noGrp="1"/>
          </p:cNvSpPr>
          <p:nvPr>
            <p:ph type="sldNum" sz="quarter" idx="12"/>
          </p:nvPr>
        </p:nvSpPr>
        <p:spPr/>
        <p:txBody>
          <a:bodyPr/>
          <a:lstStyle/>
          <a:p>
            <a:fld id="{C3836E5B-D4B7-FA44-A0C9-2630295C2636}" type="slidenum">
              <a:rPr kumimoji="1" lang="zh-TW" altLang="en-US" smtClean="0"/>
              <a:t>29</a:t>
            </a:fld>
            <a:endParaRPr kumimoji="1" lang="zh-TW" altLang="en-US"/>
          </a:p>
        </p:txBody>
      </p:sp>
    </p:spTree>
    <p:extLst>
      <p:ext uri="{BB962C8B-B14F-4D97-AF65-F5344CB8AC3E}">
        <p14:creationId xmlns:p14="http://schemas.microsoft.com/office/powerpoint/2010/main" val="398497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DFCB9A-7A8B-4549-94D4-6C88E8772298}"/>
              </a:ext>
            </a:extLst>
          </p:cNvPr>
          <p:cNvSpPr>
            <a:spLocks noGrp="1"/>
          </p:cNvSpPr>
          <p:nvPr>
            <p:ph type="title"/>
          </p:nvPr>
        </p:nvSpPr>
        <p:spPr>
          <a:xfrm>
            <a:off x="89814" y="-105508"/>
            <a:ext cx="10515600" cy="1325563"/>
          </a:xfrm>
        </p:spPr>
        <p:txBody>
          <a:bodyPr/>
          <a:lstStyle/>
          <a:p>
            <a:r>
              <a:rPr kumimoji="1" lang="zh-TW" altLang="en-US" dirty="0"/>
              <a:t>目錄</a:t>
            </a:r>
          </a:p>
        </p:txBody>
      </p:sp>
      <p:sp>
        <p:nvSpPr>
          <p:cNvPr id="3" name="內容版面配置區 2">
            <a:extLst>
              <a:ext uri="{FF2B5EF4-FFF2-40B4-BE49-F238E27FC236}">
                <a16:creationId xmlns:a16="http://schemas.microsoft.com/office/drawing/2014/main" id="{A9909BBD-7C02-E04D-8C04-839A0ACC9BA6}"/>
              </a:ext>
            </a:extLst>
          </p:cNvPr>
          <p:cNvSpPr>
            <a:spLocks noGrp="1"/>
          </p:cNvSpPr>
          <p:nvPr>
            <p:ph idx="1"/>
          </p:nvPr>
        </p:nvSpPr>
        <p:spPr>
          <a:xfrm>
            <a:off x="324465" y="934936"/>
            <a:ext cx="13280922" cy="5898740"/>
          </a:xfrm>
        </p:spPr>
        <p:txBody>
          <a:bodyPr>
            <a:normAutofit fontScale="85000" lnSpcReduction="20000"/>
          </a:bodyPr>
          <a:lstStyle/>
          <a:p>
            <a:pPr marL="0" indent="0">
              <a:lnSpc>
                <a:spcPct val="200000"/>
              </a:lnSpc>
              <a:buNone/>
            </a:pPr>
            <a:r>
              <a:rPr kumimoji="1" lang="en-US" altLang="zh-TW" dirty="0">
                <a:latin typeface="+mj-ea"/>
                <a:ea typeface="+mj-ea"/>
              </a:rPr>
              <a:t>4. </a:t>
            </a:r>
            <a:r>
              <a:rPr kumimoji="1" lang="zh-TW" altLang="en-US" dirty="0">
                <a:latin typeface="+mj-ea"/>
                <a:ea typeface="+mj-ea"/>
              </a:rPr>
              <a:t>資料分析</a:t>
            </a:r>
            <a:r>
              <a:rPr kumimoji="1" lang="en-US" altLang="zh-TW" dirty="0">
                <a:latin typeface="+mj-ea"/>
                <a:ea typeface="+mj-ea"/>
              </a:rPr>
              <a:t> ------------------------------------------------- p.63</a:t>
            </a:r>
          </a:p>
          <a:p>
            <a:pPr marL="971550" lvl="1" indent="-514350">
              <a:lnSpc>
                <a:spcPct val="100000"/>
              </a:lnSpc>
              <a:buFont typeface="+mj-lt"/>
              <a:buAutoNum type="arabicPeriod"/>
            </a:pPr>
            <a:r>
              <a:rPr kumimoji="1" lang="zh-TW" altLang="en-US" dirty="0">
                <a:latin typeface="+mj-ea"/>
                <a:ea typeface="+mj-ea"/>
              </a:rPr>
              <a:t>初步資料分析</a:t>
            </a:r>
            <a:r>
              <a:rPr kumimoji="1" lang="en-US" altLang="zh-TW" dirty="0">
                <a:latin typeface="+mj-ea"/>
                <a:ea typeface="+mj-ea"/>
              </a:rPr>
              <a:t>---------------------------------------------p.64</a:t>
            </a:r>
          </a:p>
          <a:p>
            <a:pPr marL="971550" lvl="1" indent="-514350">
              <a:lnSpc>
                <a:spcPct val="100000"/>
              </a:lnSpc>
              <a:buFont typeface="+mj-lt"/>
              <a:buAutoNum type="arabicPeriod"/>
            </a:pPr>
            <a:r>
              <a:rPr kumimoji="1" lang="en-US" altLang="zh-TW" dirty="0">
                <a:latin typeface="+mj-ea"/>
                <a:ea typeface="+mj-ea"/>
              </a:rPr>
              <a:t>Model selection method--------------------------------p.89</a:t>
            </a:r>
          </a:p>
          <a:p>
            <a:pPr marL="971550" lvl="1" indent="-514350">
              <a:lnSpc>
                <a:spcPct val="100000"/>
              </a:lnSpc>
              <a:buFont typeface="+mj-lt"/>
              <a:buAutoNum type="arabicPeriod"/>
            </a:pPr>
            <a:r>
              <a:rPr kumimoji="1" lang="en-US" altLang="zh-TW" dirty="0">
                <a:latin typeface="+mj-ea"/>
                <a:ea typeface="+mj-ea"/>
              </a:rPr>
              <a:t>Logistic regression--------------------------------------</a:t>
            </a:r>
            <a:r>
              <a:rPr kumimoji="1" lang="zh-TW" altLang="en-US" dirty="0">
                <a:latin typeface="+mj-ea"/>
                <a:ea typeface="+mj-ea"/>
              </a:rPr>
              <a:t> </a:t>
            </a:r>
            <a:r>
              <a:rPr kumimoji="1" lang="en-US" altLang="zh-TW" dirty="0">
                <a:latin typeface="+mj-ea"/>
                <a:ea typeface="+mj-ea"/>
              </a:rPr>
              <a:t>p.94</a:t>
            </a:r>
          </a:p>
          <a:p>
            <a:pPr marL="971550" lvl="1" indent="-514350">
              <a:lnSpc>
                <a:spcPct val="100000"/>
              </a:lnSpc>
              <a:buFont typeface="+mj-lt"/>
              <a:buAutoNum type="arabicPeriod"/>
            </a:pPr>
            <a:r>
              <a:rPr kumimoji="1" lang="en-US" altLang="zh-TW" dirty="0">
                <a:latin typeface="+mj-ea"/>
                <a:ea typeface="+mj-ea"/>
              </a:rPr>
              <a:t>IDA</a:t>
            </a:r>
            <a:r>
              <a:rPr kumimoji="1" lang="zh-TW" altLang="en-US" dirty="0">
                <a:latin typeface="+mj-ea"/>
                <a:ea typeface="+mj-ea"/>
              </a:rPr>
              <a:t> </a:t>
            </a:r>
            <a:r>
              <a:rPr kumimoji="1" lang="en-US" altLang="zh-TW" dirty="0">
                <a:latin typeface="+mj-ea"/>
                <a:ea typeface="+mj-ea"/>
              </a:rPr>
              <a:t>&amp;</a:t>
            </a:r>
            <a:r>
              <a:rPr kumimoji="1" lang="zh-TW" altLang="en-US" dirty="0">
                <a:latin typeface="+mj-ea"/>
                <a:ea typeface="+mj-ea"/>
              </a:rPr>
              <a:t> </a:t>
            </a:r>
            <a:r>
              <a:rPr kumimoji="1" lang="en-US" altLang="zh-TW" dirty="0">
                <a:latin typeface="+mj-ea"/>
                <a:ea typeface="+mj-ea"/>
              </a:rPr>
              <a:t>QDA</a:t>
            </a:r>
            <a:r>
              <a:rPr kumimoji="1" lang="zh-TW" altLang="en-US" dirty="0">
                <a:latin typeface="+mj-ea"/>
                <a:ea typeface="+mj-ea"/>
              </a:rPr>
              <a:t> </a:t>
            </a:r>
            <a:r>
              <a:rPr kumimoji="1" lang="en-US" altLang="zh-TW" dirty="0">
                <a:latin typeface="+mj-ea"/>
                <a:ea typeface="+mj-ea"/>
              </a:rPr>
              <a:t>&amp;</a:t>
            </a:r>
            <a:r>
              <a:rPr kumimoji="1" lang="zh-TW" altLang="en-US" dirty="0">
                <a:latin typeface="+mj-ea"/>
                <a:ea typeface="+mj-ea"/>
              </a:rPr>
              <a:t> </a:t>
            </a:r>
            <a:r>
              <a:rPr kumimoji="1" lang="en-US" altLang="zh-TW" dirty="0">
                <a:latin typeface="+mj-ea"/>
                <a:ea typeface="+mj-ea"/>
              </a:rPr>
              <a:t>Naïve Bayes -----------------------------</a:t>
            </a:r>
            <a:r>
              <a:rPr kumimoji="1" lang="zh-TW" altLang="en-US" dirty="0">
                <a:latin typeface="+mj-ea"/>
                <a:ea typeface="+mj-ea"/>
              </a:rPr>
              <a:t> </a:t>
            </a:r>
            <a:r>
              <a:rPr kumimoji="1" lang="en-US" altLang="zh-TW" dirty="0">
                <a:latin typeface="+mj-ea"/>
                <a:ea typeface="+mj-ea"/>
              </a:rPr>
              <a:t>p.102</a:t>
            </a:r>
          </a:p>
          <a:p>
            <a:pPr marL="971550" lvl="1" indent="-514350">
              <a:lnSpc>
                <a:spcPct val="100000"/>
              </a:lnSpc>
              <a:buFont typeface="+mj-lt"/>
              <a:buAutoNum type="arabicPeriod"/>
            </a:pPr>
            <a:r>
              <a:rPr kumimoji="1" lang="en-US" altLang="zh-TW" dirty="0">
                <a:latin typeface="+mj-ea"/>
                <a:ea typeface="+mj-ea"/>
              </a:rPr>
              <a:t>GAM-----------------------------------------------------p.115</a:t>
            </a:r>
          </a:p>
          <a:p>
            <a:pPr marL="971550" lvl="1" indent="-514350">
              <a:lnSpc>
                <a:spcPct val="100000"/>
              </a:lnSpc>
              <a:buFont typeface="+mj-lt"/>
              <a:buAutoNum type="arabicPeriod"/>
            </a:pPr>
            <a:r>
              <a:rPr kumimoji="1" lang="en-US" altLang="zh-TW" dirty="0">
                <a:latin typeface="+mj-ea"/>
                <a:ea typeface="+mj-ea"/>
              </a:rPr>
              <a:t>SVM-----------------------------------------------------</a:t>
            </a:r>
            <a:r>
              <a:rPr kumimoji="1" lang="zh-TW" altLang="en-US" dirty="0">
                <a:latin typeface="+mj-ea"/>
                <a:ea typeface="+mj-ea"/>
              </a:rPr>
              <a:t> </a:t>
            </a:r>
            <a:r>
              <a:rPr kumimoji="1" lang="en-US" altLang="zh-TW" dirty="0">
                <a:latin typeface="+mj-ea"/>
                <a:ea typeface="+mj-ea"/>
              </a:rPr>
              <a:t>p.120</a:t>
            </a:r>
          </a:p>
          <a:p>
            <a:pPr marL="971550" lvl="1" indent="-514350">
              <a:lnSpc>
                <a:spcPct val="100000"/>
              </a:lnSpc>
              <a:buFont typeface="+mj-lt"/>
              <a:buAutoNum type="arabicPeriod"/>
            </a:pPr>
            <a:r>
              <a:rPr kumimoji="1" lang="en-US" altLang="zh-TW" dirty="0">
                <a:latin typeface="+mj-ea"/>
                <a:ea typeface="+mj-ea"/>
              </a:rPr>
              <a:t>ARIMA---------------------------------------------------p.125</a:t>
            </a:r>
          </a:p>
          <a:p>
            <a:pPr marL="971550" lvl="1" indent="-514350">
              <a:lnSpc>
                <a:spcPct val="100000"/>
              </a:lnSpc>
              <a:buFont typeface="+mj-lt"/>
              <a:buAutoNum type="arabicPeriod"/>
            </a:pPr>
            <a:r>
              <a:rPr lang="zh-TW" altLang="en-US" dirty="0">
                <a:latin typeface="+mj-ea"/>
                <a:ea typeface="+mj-ea"/>
              </a:rPr>
              <a:t>透過</a:t>
            </a:r>
            <a:r>
              <a:rPr lang="en-US" altLang="zh-TW" dirty="0" err="1">
                <a:latin typeface="+mj-ea"/>
                <a:ea typeface="+mj-ea"/>
              </a:rPr>
              <a:t>kNN</a:t>
            </a:r>
            <a:r>
              <a:rPr lang="zh-TW" altLang="en-US" dirty="0">
                <a:latin typeface="+mj-ea"/>
                <a:ea typeface="+mj-ea"/>
              </a:rPr>
              <a:t>找相似</a:t>
            </a:r>
            <a:r>
              <a:rPr lang="en-US" altLang="zh-TW" dirty="0">
                <a:latin typeface="+mj-ea"/>
                <a:ea typeface="+mj-ea"/>
              </a:rPr>
              <a:t>pattern</a:t>
            </a:r>
            <a:r>
              <a:rPr lang="zh-TW" altLang="en-US" dirty="0">
                <a:latin typeface="+mj-ea"/>
                <a:ea typeface="+mj-ea"/>
              </a:rPr>
              <a:t>做預測</a:t>
            </a:r>
            <a:r>
              <a:rPr kumimoji="1" lang="en-US" altLang="zh-TW" dirty="0">
                <a:latin typeface="+mj-ea"/>
                <a:ea typeface="+mj-ea"/>
              </a:rPr>
              <a:t>---------------------------p.139</a:t>
            </a:r>
          </a:p>
          <a:p>
            <a:pPr marL="971550" lvl="1" indent="-514350">
              <a:lnSpc>
                <a:spcPct val="100000"/>
              </a:lnSpc>
              <a:buFont typeface="+mj-lt"/>
              <a:buAutoNum type="arabicPeriod"/>
            </a:pPr>
            <a:r>
              <a:rPr lang="zh-TW" altLang="en-US" dirty="0">
                <a:latin typeface="+mj-ea"/>
                <a:ea typeface="+mj-ea"/>
              </a:rPr>
              <a:t>由</a:t>
            </a:r>
            <a:r>
              <a:rPr lang="en-US" altLang="zh-TW" dirty="0" err="1">
                <a:latin typeface="+mj-ea"/>
                <a:ea typeface="+mj-ea"/>
              </a:rPr>
              <a:t>kNN</a:t>
            </a:r>
            <a:r>
              <a:rPr lang="zh-TW" altLang="en-US" dirty="0">
                <a:latin typeface="+mj-ea"/>
                <a:ea typeface="+mj-ea"/>
              </a:rPr>
              <a:t>找訓練集</a:t>
            </a:r>
            <a:r>
              <a:rPr kumimoji="1" lang="en-US" altLang="zh-TW" dirty="0">
                <a:latin typeface="+mj-ea"/>
                <a:ea typeface="+mj-ea"/>
              </a:rPr>
              <a:t>------------------------------------------p.143</a:t>
            </a:r>
          </a:p>
          <a:p>
            <a:pPr marL="971550" lvl="1" indent="-514350">
              <a:lnSpc>
                <a:spcPct val="100000"/>
              </a:lnSpc>
              <a:buFont typeface="+mj-lt"/>
              <a:buAutoNum type="arabicPeriod"/>
            </a:pPr>
            <a:r>
              <a:rPr kumimoji="1" lang="en-US" altLang="zh-TW" dirty="0">
                <a:latin typeface="+mj-ea"/>
                <a:ea typeface="+mj-ea"/>
              </a:rPr>
              <a:t>Random Forest------------------------------------------p.147</a:t>
            </a:r>
          </a:p>
          <a:p>
            <a:pPr marL="971550" lvl="1" indent="-514350">
              <a:lnSpc>
                <a:spcPct val="100000"/>
              </a:lnSpc>
              <a:buFont typeface="+mj-lt"/>
              <a:buAutoNum type="arabicPeriod"/>
            </a:pPr>
            <a:r>
              <a:rPr lang="en-US" altLang="zh-TW" sz="2400" dirty="0">
                <a:latin typeface="+mj-ea"/>
                <a:ea typeface="+mj-ea"/>
              </a:rPr>
              <a:t>ACF</a:t>
            </a:r>
            <a:r>
              <a:rPr lang="zh-TW" altLang="en-US" sz="2400" dirty="0">
                <a:latin typeface="+mj-ea"/>
                <a:ea typeface="+mj-ea"/>
              </a:rPr>
              <a:t>圖</a:t>
            </a:r>
            <a:r>
              <a:rPr kumimoji="1" lang="en-US" altLang="zh-TW" dirty="0">
                <a:latin typeface="+mj-ea"/>
                <a:ea typeface="+mj-ea"/>
              </a:rPr>
              <a:t>----------------------------------------------------p.152</a:t>
            </a:r>
          </a:p>
          <a:p>
            <a:pPr marL="971550" lvl="1" indent="-514350">
              <a:lnSpc>
                <a:spcPct val="100000"/>
              </a:lnSpc>
              <a:buFont typeface="+mj-lt"/>
              <a:buAutoNum type="arabicPeriod"/>
            </a:pPr>
            <a:r>
              <a:rPr kumimoji="1" lang="en-US" altLang="zh-TW" dirty="0">
                <a:latin typeface="+mj-ea"/>
                <a:ea typeface="+mj-ea"/>
              </a:rPr>
              <a:t>RNN -----------------------------------------------------p.160</a:t>
            </a:r>
          </a:p>
          <a:p>
            <a:pPr marL="971550" lvl="1" indent="-514350">
              <a:lnSpc>
                <a:spcPct val="100000"/>
              </a:lnSpc>
              <a:buFont typeface="+mj-lt"/>
              <a:buAutoNum type="arabicPeriod"/>
            </a:pPr>
            <a:r>
              <a:rPr kumimoji="1" lang="zh-TW" altLang="en-US" dirty="0">
                <a:latin typeface="+mj-ea"/>
                <a:ea typeface="+mj-ea"/>
              </a:rPr>
              <a:t>模型預測結果</a:t>
            </a:r>
            <a:r>
              <a:rPr kumimoji="1" lang="en-US" altLang="zh-TW" dirty="0">
                <a:latin typeface="+mj-ea"/>
                <a:ea typeface="+mj-ea"/>
              </a:rPr>
              <a:t>---------------------------------------------p.165</a:t>
            </a:r>
          </a:p>
          <a:p>
            <a:pPr marL="971550" lvl="1" indent="-514350">
              <a:lnSpc>
                <a:spcPct val="100000"/>
              </a:lnSpc>
              <a:buFont typeface="+mj-lt"/>
              <a:buAutoNum type="arabicPeriod"/>
            </a:pPr>
            <a:r>
              <a:rPr kumimoji="1" lang="zh-TW" altLang="en-US" dirty="0">
                <a:latin typeface="+mj-ea"/>
                <a:ea typeface="+mj-ea"/>
              </a:rPr>
              <a:t>預測</a:t>
            </a:r>
            <a:r>
              <a:rPr kumimoji="1" lang="en-US" altLang="zh-TW" dirty="0">
                <a:latin typeface="+mj-ea"/>
                <a:ea typeface="+mj-ea"/>
              </a:rPr>
              <a:t>t+1...t+100</a:t>
            </a:r>
            <a:r>
              <a:rPr kumimoji="1" lang="zh-TW" altLang="en-US" dirty="0">
                <a:latin typeface="+mj-ea"/>
                <a:ea typeface="+mj-ea"/>
              </a:rPr>
              <a:t>資料</a:t>
            </a:r>
            <a:r>
              <a:rPr kumimoji="1" lang="en-US" altLang="zh-TW" dirty="0">
                <a:latin typeface="+mj-ea"/>
                <a:ea typeface="+mj-ea"/>
              </a:rPr>
              <a:t>--------------------------------------p.182</a:t>
            </a:r>
          </a:p>
          <a:p>
            <a:pPr marL="0" indent="0">
              <a:lnSpc>
                <a:spcPct val="200000"/>
              </a:lnSpc>
              <a:buNone/>
            </a:pPr>
            <a:r>
              <a:rPr kumimoji="1" lang="en-US" altLang="zh-TW" dirty="0">
                <a:latin typeface="+mj-ea"/>
                <a:ea typeface="+mj-ea"/>
              </a:rPr>
              <a:t>5. </a:t>
            </a:r>
            <a:r>
              <a:rPr kumimoji="1" lang="zh-TW" altLang="en-US" dirty="0">
                <a:latin typeface="+mj-ea"/>
                <a:ea typeface="+mj-ea"/>
              </a:rPr>
              <a:t>會議記錄</a:t>
            </a:r>
            <a:r>
              <a:rPr kumimoji="1" lang="en-US" altLang="zh-TW" dirty="0">
                <a:latin typeface="+mj-ea"/>
                <a:ea typeface="+mj-ea"/>
              </a:rPr>
              <a:t> -------------------------------------------------- p.194</a:t>
            </a:r>
            <a:endParaRPr kumimoji="1" lang="zh-TW" altLang="en-US" dirty="0">
              <a:latin typeface="+mj-ea"/>
              <a:ea typeface="+mj-ea"/>
            </a:endParaRPr>
          </a:p>
        </p:txBody>
      </p:sp>
      <p:sp>
        <p:nvSpPr>
          <p:cNvPr id="4" name="投影片編號版面配置區 3">
            <a:extLst>
              <a:ext uri="{FF2B5EF4-FFF2-40B4-BE49-F238E27FC236}">
                <a16:creationId xmlns:a16="http://schemas.microsoft.com/office/drawing/2014/main" id="{F4DC5AA7-43ED-C244-9027-FB60B616841A}"/>
              </a:ext>
            </a:extLst>
          </p:cNvPr>
          <p:cNvSpPr>
            <a:spLocks noGrp="1"/>
          </p:cNvSpPr>
          <p:nvPr>
            <p:ph type="sldNum" sz="quarter" idx="12"/>
          </p:nvPr>
        </p:nvSpPr>
        <p:spPr/>
        <p:txBody>
          <a:bodyPr/>
          <a:lstStyle/>
          <a:p>
            <a:fld id="{C3836E5B-D4B7-FA44-A0C9-2630295C2636}" type="slidenum">
              <a:rPr kumimoji="1" lang="zh-TW" altLang="en-US" smtClean="0"/>
              <a:t>3</a:t>
            </a:fld>
            <a:endParaRPr kumimoji="1" lang="zh-TW" altLang="en-US"/>
          </a:p>
        </p:txBody>
      </p:sp>
    </p:spTree>
    <p:extLst>
      <p:ext uri="{BB962C8B-B14F-4D97-AF65-F5344CB8AC3E}">
        <p14:creationId xmlns:p14="http://schemas.microsoft.com/office/powerpoint/2010/main" val="2017510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en-US" altLang="zh-TW" sz="3200" b="1" dirty="0">
                <a:latin typeface="微軟正黑體" panose="020B0604030504040204" pitchFamily="34" charset="-120"/>
                <a:ea typeface="微軟正黑體" panose="020B0604030504040204" pitchFamily="34" charset="-120"/>
              </a:rPr>
              <a:t>Elastic net</a:t>
            </a:r>
            <a:r>
              <a:rPr lang="zh-TW" altLang="en-US" sz="3200" b="1" dirty="0">
                <a:latin typeface="微軟正黑體" panose="020B0604030504040204" pitchFamily="34" charset="-120"/>
                <a:ea typeface="微軟正黑體" panose="020B0604030504040204" pitchFamily="34" charset="-120"/>
              </a:rPr>
              <a:t>與適應性</a:t>
            </a:r>
            <a:r>
              <a:rPr lang="en-US" altLang="zh-TW" sz="3200" b="1" dirty="0">
                <a:latin typeface="微軟正黑體" panose="020B0604030504040204" pitchFamily="34" charset="-120"/>
                <a:ea typeface="微軟正黑體" panose="020B0604030504040204" pitchFamily="34" charset="-120"/>
              </a:rPr>
              <a:t>Elastic net</a:t>
            </a:r>
            <a:endParaRPr lang="zh-TW" altLang="en-US" sz="3200" b="1"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0992112" cy="5940088"/>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：實行</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會有侷限性，例如：在</a:t>
                </a:r>
                <a:r>
                  <a:rPr lang="en-US" altLang="zh-TW" sz="2000" dirty="0">
                    <a:latin typeface="微軟正黑體" panose="020B0604030504040204" pitchFamily="34" charset="-120"/>
                    <a:ea typeface="微軟正黑體" panose="020B0604030504040204" pitchFamily="34" charset="-120"/>
                  </a:rPr>
                  <a:t>p</a:t>
                </a:r>
                <a:r>
                  <a:rPr lang="zh-TW" altLang="en-US" sz="2000" dirty="0">
                    <a:latin typeface="微軟正黑體" panose="020B0604030504040204" pitchFamily="34" charset="-120"/>
                    <a:ea typeface="微軟正黑體" panose="020B0604030504040204" pitchFamily="34" charset="-120"/>
                  </a:rPr>
                  <a:t>大、</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小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高維數據、樣本數少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的情況下，</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最多選擇</a:t>
                </a:r>
                <a:r>
                  <a:rPr lang="en-US" altLang="zh-TW" sz="2000" dirty="0">
                    <a:latin typeface="微軟正黑體" panose="020B0604030504040204" pitchFamily="34" charset="-120"/>
                    <a:ea typeface="微軟正黑體" panose="020B0604030504040204" pitchFamily="34" charset="-120"/>
                  </a:rPr>
                  <a:t>n</a:t>
                </a:r>
                <a:r>
                  <a:rPr lang="zh-TW" altLang="en-US" sz="2000" dirty="0">
                    <a:latin typeface="微軟正黑體" panose="020B0604030504040204" pitchFamily="34" charset="-120"/>
                    <a:ea typeface="微軟正黑體" panose="020B0604030504040204" pitchFamily="34" charset="-120"/>
                  </a:rPr>
                  <a:t>個變數，如果多個高度相關的變數，則</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僅會選擇那其中</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的一個變數而忽略其他變數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因高度相關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，為了克服這些情況，</a:t>
                </a:r>
                <a:r>
                  <a:rPr lang="en-US" altLang="zh-TW" sz="2000" dirty="0">
                    <a:latin typeface="微軟正黑體" panose="020B0604030504040204" pitchFamily="34" charset="-120"/>
                    <a:ea typeface="微軟正黑體" panose="020B0604030504040204" pitchFamily="34" charset="-120"/>
                  </a:rPr>
                  <a:t> Elastic net</a:t>
                </a:r>
                <a:r>
                  <a:rPr lang="zh-TW" altLang="en-US" sz="2000" dirty="0">
                    <a:latin typeface="微軟正黑體" panose="020B0604030504040204" pitchFamily="34" charset="-120"/>
                    <a:ea typeface="微軟正黑體" panose="020B0604030504040204" pitchFamily="34" charset="-120"/>
                  </a:rPr>
                  <a:t>加入</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了</a:t>
                </a:r>
                <a:r>
                  <a:rPr lang="en-US" altLang="zh-TW" sz="2000" dirty="0">
                    <a:latin typeface="微軟正黑體" panose="020B0604030504040204" pitchFamily="34" charset="-120"/>
                    <a:ea typeface="微軟正黑體" panose="020B0604030504040204" pitchFamily="34" charset="-120"/>
                  </a:rPr>
                  <a:t>Quadratic form</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其目標函數：</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342900" indent="-342900" algn="l">
                  <a:lnSpc>
                    <a:spcPct val="10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smtClean="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當</a:t>
                </a:r>
                <a:r>
                  <a:rPr lang="en-US" altLang="zh-TW" sz="2000" dirty="0">
                    <a:latin typeface="微軟正黑體" panose="020B0604030504040204" pitchFamily="34" charset="-120"/>
                    <a:ea typeface="微軟正黑體" panose="020B0604030504040204" pitchFamily="34" charset="-120"/>
                  </a:rPr>
                  <a:t>Elastic net </a:t>
                </a:r>
                <a14:m>
                  <m:oMath xmlns:m="http://schemas.openxmlformats.org/officeDocument/2006/math">
                    <m:sSub>
                      <m:sSubPr>
                        <m:ctrlPr>
                          <a:rPr lang="en-US" altLang="zh-TW" sz="2000" i="1" smtClean="0">
                            <a:solidFill>
                              <a:srgbClr val="836967"/>
                            </a:solidFill>
                            <a:latin typeface="Cambria Math" panose="02040503050406030204" pitchFamily="18" charset="0"/>
                          </a:rPr>
                        </m:ctrlPr>
                      </m:sSubPr>
                      <m:e>
                        <m:r>
                          <a:rPr lang="en-US" altLang="zh-TW" sz="2000" i="1" smtClean="0">
                            <a:latin typeface="Cambria Math" panose="02040503050406030204" pitchFamily="18" charset="0"/>
                          </a:rPr>
                          <m:t>𝜆</m:t>
                        </m:r>
                      </m:e>
                      <m:sub>
                        <m:r>
                          <a:rPr lang="en-US" altLang="zh-TW" sz="2000" i="1" smtClean="0">
                            <a:latin typeface="Cambria Math" panose="02040503050406030204" pitchFamily="18" charset="0"/>
                          </a:rPr>
                          <m:t>1</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b="0" i="1" dirty="0" smtClean="0">
                        <a:latin typeface="Cambria Math" panose="02040503050406030204" pitchFamily="18" charset="0"/>
                      </a:rPr>
                      <m:t>0</m:t>
                    </m:r>
                  </m:oMath>
                </a14:m>
                <a:r>
                  <a:rPr lang="zh-TW" altLang="en-US" sz="2000"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zh-TW" altLang="en-US" sz="2000" i="1" dirty="0" smtClean="0">
                            <a:solidFill>
                              <a:srgbClr val="836967"/>
                            </a:solidFill>
                            <a:latin typeface="Cambria Math" panose="02040503050406030204" pitchFamily="18" charset="0"/>
                          </a:rPr>
                        </m:ctrlPr>
                      </m:sSubPr>
                      <m:e>
                        <m:r>
                          <a:rPr lang="zh-TW" altLang="en-US" sz="2000" i="1" dirty="0" smtClean="0">
                            <a:latin typeface="Cambria Math" panose="02040503050406030204" pitchFamily="18" charset="0"/>
                          </a:rPr>
                          <m:t>𝜆</m:t>
                        </m:r>
                      </m:e>
                      <m:sub>
                        <m:r>
                          <a:rPr lang="zh-TW" altLang="en-US" sz="2000" i="1" dirty="0" smtClean="0">
                            <a:latin typeface="Cambria Math" panose="02040503050406030204" pitchFamily="18" charset="0"/>
                          </a:rPr>
                          <m:t>2</m:t>
                        </m:r>
                      </m:sub>
                    </m:sSub>
                  </m:oMath>
                </a14:m>
                <a:r>
                  <a:rPr lang="en-US" altLang="zh-TW" sz="2000"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dirty="0">
                        <a:latin typeface="Cambria Math" panose="02040503050406030204" pitchFamily="18" charset="0"/>
                      </a:rPr>
                      <m:t>𝜆</m:t>
                    </m:r>
                  </m:oMath>
                </a14:m>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Ridge regression</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適應性</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：在運用</a:t>
                </a:r>
                <a:r>
                  <a:rPr lang="en-US" altLang="zh-TW" sz="2000" dirty="0">
                    <a:latin typeface="微軟正黑體" panose="020B0604030504040204" pitchFamily="34" charset="-120"/>
                    <a:ea typeface="微軟正黑體" panose="020B0604030504040204" pitchFamily="34" charset="-120"/>
                  </a:rPr>
                  <a:t>Elastic net</a:t>
                </a:r>
                <a:r>
                  <a:rPr lang="zh-TW" altLang="en-US" sz="2000" dirty="0">
                    <a:latin typeface="微軟正黑體" panose="020B0604030504040204" pitchFamily="34" charset="-120"/>
                    <a:ea typeface="微軟正黑體" panose="020B0604030504040204" pitchFamily="34" charset="-120"/>
                  </a:rPr>
                  <a:t>之後，把係數估計值視為該因子懲罰項的權重，在權重大</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的情況下，目標函數會優先壓縮該迴歸係數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當然也會壓縮其他迴歸係數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而在使用適應性</a:t>
                </a:r>
                <a:r>
                  <a:rPr lang="en-US" altLang="zh-TW" sz="2000" dirty="0">
                    <a:latin typeface="微軟正黑體" panose="020B0604030504040204" pitchFamily="34" charset="-120"/>
                    <a:ea typeface="微軟正黑體" panose="020B0604030504040204" pitchFamily="34" charset="-120"/>
                  </a:rPr>
                  <a:t>LASSO</a:t>
                </a:r>
                <a:r>
                  <a:rPr lang="zh-TW" altLang="en-US" sz="2000" dirty="0">
                    <a:latin typeface="微軟正黑體" panose="020B0604030504040204" pitchFamily="34" charset="-120"/>
                    <a:ea typeface="微軟正黑體" panose="020B0604030504040204" pitchFamily="34" charset="-120"/>
                  </a:rPr>
                  <a:t>後，通常會有更多迴歸係數</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a:t>
                </a: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2" name="文字方塊 1">
                <a:extLst>
                  <a:ext uri="{FF2B5EF4-FFF2-40B4-BE49-F238E27FC236}">
                    <a16:creationId xmlns:a16="http://schemas.microsoft.com/office/drawing/2014/main" id="{91487D6F-A21A-4BE1-A765-781017CD4164}"/>
                  </a:ext>
                </a:extLst>
              </p:cNvPr>
              <p:cNvSpPr txBox="1">
                <a:spLocks noRot="1" noChangeAspect="1" noMove="1" noResize="1" noEditPoints="1" noAdjustHandles="1" noChangeArrowheads="1" noChangeShapeType="1" noTextEdit="1"/>
              </p:cNvSpPr>
              <p:nvPr/>
            </p:nvSpPr>
            <p:spPr>
              <a:xfrm>
                <a:off x="827314" y="1382486"/>
                <a:ext cx="10992112" cy="5940088"/>
              </a:xfrm>
              <a:prstGeom prst="rect">
                <a:avLst/>
              </a:prstGeom>
              <a:blipFill>
                <a:blip r:embed="rId3"/>
                <a:stretch>
                  <a:fillRect l="-610" t="-61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EE1BFB2-E992-4C1A-AD0B-068436D9F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03" y="3505202"/>
            <a:ext cx="4345794" cy="879662"/>
          </a:xfrm>
          <a:prstGeom prst="rect">
            <a:avLst/>
          </a:prstGeom>
        </p:spPr>
      </p:pic>
      <p:sp>
        <p:nvSpPr>
          <p:cNvPr id="3" name="投影片編號版面配置區 2">
            <a:extLst>
              <a:ext uri="{FF2B5EF4-FFF2-40B4-BE49-F238E27FC236}">
                <a16:creationId xmlns:a16="http://schemas.microsoft.com/office/drawing/2014/main" id="{87E4BC60-355F-F9FF-74DF-A1D611C5F11D}"/>
              </a:ext>
            </a:extLst>
          </p:cNvPr>
          <p:cNvSpPr>
            <a:spLocks noGrp="1"/>
          </p:cNvSpPr>
          <p:nvPr>
            <p:ph type="sldNum" sz="quarter" idx="12"/>
          </p:nvPr>
        </p:nvSpPr>
        <p:spPr/>
        <p:txBody>
          <a:bodyPr/>
          <a:lstStyle/>
          <a:p>
            <a:fld id="{C3836E5B-D4B7-FA44-A0C9-2630295C2636}" type="slidenum">
              <a:rPr kumimoji="1" lang="zh-TW" altLang="en-US" smtClean="0"/>
              <a:t>30</a:t>
            </a:fld>
            <a:endParaRPr kumimoji="1" lang="zh-TW" altLang="en-US"/>
          </a:p>
        </p:txBody>
      </p:sp>
    </p:spTree>
    <p:extLst>
      <p:ext uri="{BB962C8B-B14F-4D97-AF65-F5344CB8AC3E}">
        <p14:creationId xmlns:p14="http://schemas.microsoft.com/office/powerpoint/2010/main" val="2971059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E2DB1E4-BB82-4882-BC43-F0935D3A2AF8}"/>
              </a:ext>
            </a:extLst>
          </p:cNvPr>
          <p:cNvSpPr txBox="1"/>
          <p:nvPr/>
        </p:nvSpPr>
        <p:spPr>
          <a:xfrm>
            <a:off x="748742" y="309853"/>
            <a:ext cx="10702053"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參考網址</a:t>
            </a:r>
          </a:p>
        </p:txBody>
      </p:sp>
      <p:sp>
        <p:nvSpPr>
          <p:cNvPr id="2" name="文字方塊 1">
            <a:extLst>
              <a:ext uri="{FF2B5EF4-FFF2-40B4-BE49-F238E27FC236}">
                <a16:creationId xmlns:a16="http://schemas.microsoft.com/office/drawing/2014/main" id="{91487D6F-A21A-4BE1-A765-781017CD4164}"/>
              </a:ext>
            </a:extLst>
          </p:cNvPr>
          <p:cNvSpPr txBox="1"/>
          <p:nvPr/>
        </p:nvSpPr>
        <p:spPr>
          <a:xfrm>
            <a:off x="827314" y="1382486"/>
            <a:ext cx="184731" cy="707886"/>
          </a:xfrm>
          <a:prstGeom prst="rect">
            <a:avLst/>
          </a:prstGeom>
          <a:noFill/>
        </p:spPr>
        <p:txBody>
          <a:bodyPr wrap="none" rtlCol="0">
            <a:spAutoFit/>
          </a:bodyPr>
          <a:lstStyle/>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CCEE0E7B-AD31-4A68-A1EF-5AB448FCE438}"/>
              </a:ext>
            </a:extLst>
          </p:cNvPr>
          <p:cNvSpPr txBox="1"/>
          <p:nvPr/>
        </p:nvSpPr>
        <p:spPr>
          <a:xfrm>
            <a:off x="827314" y="1071801"/>
            <a:ext cx="10702053" cy="5786199"/>
          </a:xfrm>
          <a:prstGeom prst="rect">
            <a:avLst/>
          </a:prstGeom>
          <a:noFill/>
        </p:spPr>
        <p:txBody>
          <a:bodyPr wrap="square" rtlCol="0">
            <a:spAutoFit/>
          </a:bodyPr>
          <a:lstStyle/>
          <a:p>
            <a:r>
              <a:rPr lang="en-US" altLang="zh-TW" sz="1600" i="0" dirty="0">
                <a:solidFill>
                  <a:srgbClr val="000000"/>
                </a:solidFill>
                <a:effectLst/>
                <a:latin typeface="微軟正黑體" panose="020B0604030504040204" pitchFamily="34" charset="-120"/>
                <a:ea typeface="微軟正黑體" panose="020B0604030504040204" pitchFamily="34" charset="-120"/>
              </a:rPr>
              <a:t>Stepwise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3"/>
              </a:rPr>
              <a:t>https://en.wikipedia.org/wiki/Stepwise_regression</a:t>
            </a:r>
            <a:r>
              <a:rPr lang="zh-TW" altLang="en-US" sz="1600" i="0" dirty="0">
                <a:solidFill>
                  <a:srgbClr val="000000"/>
                </a:solidFill>
                <a:effectLst/>
                <a:latin typeface="微軟正黑體" panose="020B0604030504040204" pitchFamily="34" charset="-120"/>
                <a:ea typeface="微軟正黑體" panose="020B0604030504040204" pitchFamily="34" charset="-120"/>
                <a:hlinkClick r:id="rId3"/>
              </a:rPr>
              <a:t> </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en-US" sz="1600" i="0" dirty="0">
                <a:solidFill>
                  <a:srgbClr val="292929"/>
                </a:solidFill>
                <a:effectLst/>
                <a:latin typeface="微軟正黑體" panose="020B0604030504040204" pitchFamily="34" charset="-120"/>
                <a:ea typeface="微軟正黑體" panose="020B0604030504040204" pitchFamily="34" charset="-120"/>
              </a:rPr>
              <a:t>特徵篩選 </a:t>
            </a:r>
            <a:r>
              <a:rPr lang="en-US" altLang="zh-TW" sz="1600" i="0" dirty="0">
                <a:solidFill>
                  <a:srgbClr val="292929"/>
                </a:solidFill>
                <a:effectLst/>
                <a:latin typeface="微軟正黑體" panose="020B0604030504040204" pitchFamily="34" charset="-120"/>
                <a:ea typeface="微軟正黑體" panose="020B0604030504040204" pitchFamily="34" charset="-120"/>
              </a:rPr>
              <a:t>— Stepwise Selection </a:t>
            </a:r>
            <a:r>
              <a:rPr lang="zh-TW" altLang="en-US" sz="1600" i="0" dirty="0">
                <a:solidFill>
                  <a:srgbClr val="292929"/>
                </a:solidFill>
                <a:effectLst/>
                <a:latin typeface="微軟正黑體" panose="020B0604030504040204" pitchFamily="34" charset="-120"/>
                <a:ea typeface="微軟正黑體" panose="020B0604030504040204" pitchFamily="34" charset="-120"/>
              </a:rPr>
              <a:t>演算法</a:t>
            </a:r>
            <a:r>
              <a:rPr lang="en-US" altLang="zh-TW" sz="1600" i="0" dirty="0">
                <a:solidFill>
                  <a:srgbClr val="292929"/>
                </a:solidFill>
                <a:effectLst/>
                <a:latin typeface="微軟正黑體" panose="020B0604030504040204" pitchFamily="34" charset="-120"/>
                <a:ea typeface="微軟正黑體" panose="020B0604030504040204" pitchFamily="34" charset="-120"/>
              </a:rPr>
              <a:t>&amp; </a:t>
            </a:r>
            <a:r>
              <a:rPr lang="en-US" altLang="zh-TW" sz="1600" i="0" dirty="0" err="1">
                <a:solidFill>
                  <a:srgbClr val="292929"/>
                </a:solidFill>
                <a:effectLst/>
                <a:latin typeface="微軟正黑體" panose="020B0604030504040204" pitchFamily="34" charset="-120"/>
                <a:ea typeface="微軟正黑體" panose="020B0604030504040204" pitchFamily="34" charset="-120"/>
              </a:rPr>
              <a:t>Stepclass</a:t>
            </a:r>
            <a:r>
              <a:rPr lang="zh-TW" altLang="en-US" sz="1600" i="0" dirty="0">
                <a:solidFill>
                  <a:srgbClr val="292929"/>
                </a:solidFill>
                <a:effectLst/>
                <a:latin typeface="微軟正黑體" panose="020B0604030504040204" pitchFamily="34" charset="-120"/>
                <a:ea typeface="微軟正黑體" panose="020B0604030504040204" pitchFamily="34" charset="-120"/>
              </a:rPr>
              <a:t>實作</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二</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4"/>
              </a:rPr>
              <a:t>https://medium.com/kkproject/%E7%89%B9%E5%BE%B5%E7%AF%A9%E9%81%B8-stepwise-selection-%E6%BC%94%E7%AE%97%E6%B3%95-stepclass%E5%AF%A6%E4%BD%9C-%E4%BA%8C-83b247b492fa</a:t>
            </a:r>
            <a:endParaRPr lang="en-US" altLang="zh-TW" sz="1600" i="0" dirty="0">
              <a:solidFill>
                <a:srgbClr val="292929"/>
              </a:solidFill>
              <a:effectLst/>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Lasso (statistics)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5"/>
              </a:rPr>
              <a:t>https://en.wikipedia.org/wiki/Lasso_(statistics)</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r>
              <a:rPr lang="zh-TW" altLang="zh-TW" sz="1600" i="0" dirty="0">
                <a:solidFill>
                  <a:srgbClr val="000000"/>
                </a:solidFill>
                <a:effectLst/>
                <a:latin typeface="微軟正黑體" panose="020B0604030504040204" pitchFamily="34" charset="-120"/>
                <a:ea typeface="微軟正黑體" panose="020B0604030504040204" pitchFamily="34" charset="-120"/>
              </a:rPr>
              <a:t>Adaptive Elastic Net结合加速失效时间模型在亚组识别中的应用</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6"/>
              </a:rPr>
              <a:t>https://www.ncbi.nlm.nih.gov/pmc/articles/PMC6867947/</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161616"/>
                </a:solidFill>
                <a:effectLst/>
                <a:latin typeface="微軟正黑體" panose="020B0604030504040204" pitchFamily="34" charset="-120"/>
                <a:ea typeface="微軟正黑體" panose="020B0604030504040204" pitchFamily="34" charset="-120"/>
              </a:rPr>
              <a:t>偏最小平方迴歸</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7"/>
              </a:rPr>
              <a:t>https://www.ibm.com/docs/zh-tw/spss-statistics/SaaS?topic=features-partial-least-squares-regression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latin typeface="微軟正黑體" panose="020B0604030504040204" pitchFamily="34" charset="-120"/>
                <a:ea typeface="微軟正黑體" panose="020B0604030504040204" pitchFamily="34" charset="-120"/>
              </a:rPr>
              <a:t>PLS</a:t>
            </a:r>
            <a:r>
              <a:rPr lang="zh-TW" altLang="en-US" sz="1600" i="0" dirty="0">
                <a:solidFill>
                  <a:srgbClr val="000000"/>
                </a:solidFill>
                <a:latin typeface="微軟正黑體" panose="020B0604030504040204" pitchFamily="34" charset="-120"/>
                <a:ea typeface="微軟正黑體" panose="020B0604030504040204" pitchFamily="34" charset="-120"/>
              </a:rPr>
              <a:t>如何運作？</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8"/>
              </a:rPr>
              <a:t>http://plsteaching.blogspot.com/2014/06/pls-sem-algorithm.html</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000000"/>
                </a:solidFill>
                <a:effectLst/>
                <a:latin typeface="微軟正黑體" panose="020B0604030504040204" pitchFamily="34" charset="-120"/>
                <a:ea typeface="微軟正黑體" panose="020B0604030504040204" pitchFamily="34" charset="-120"/>
              </a:rPr>
              <a:t>Partial least squares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9"/>
              </a:rPr>
              <a:t>https://en.wikipedia.org/wiki/Partial_least_squares_regression</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i="0" dirty="0">
                <a:solidFill>
                  <a:srgbClr val="3D3D3D"/>
                </a:solidFill>
                <a:effectLst/>
                <a:latin typeface="微軟正黑體" panose="020B0604030504040204" pitchFamily="34" charset="-120"/>
                <a:ea typeface="微軟正黑體" panose="020B0604030504040204" pitchFamily="34" charset="-120"/>
              </a:rPr>
              <a:t>偏最小二乘法 </a:t>
            </a:r>
            <a:r>
              <a:rPr lang="en-US" altLang="zh-TW" sz="1600" i="0" dirty="0">
                <a:solidFill>
                  <a:srgbClr val="3D3D3D"/>
                </a:solidFill>
                <a:effectLst/>
                <a:latin typeface="微軟正黑體" panose="020B0604030504040204" pitchFamily="34" charset="-120"/>
                <a:ea typeface="微軟正黑體" panose="020B0604030504040204" pitchFamily="34" charset="-120"/>
              </a:rPr>
              <a:t>Partial Least Squares</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0"/>
              </a:rPr>
              <a:t>https://www.twblogs.net/a/5d1122a2bd9eee1e5c820a15</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i="0" dirty="0">
                <a:solidFill>
                  <a:srgbClr val="292929"/>
                </a:solidFill>
                <a:effectLst/>
                <a:latin typeface="微軟正黑體" panose="020B0604030504040204" pitchFamily="34" charset="-120"/>
                <a:ea typeface="微軟正黑體" panose="020B0604030504040204" pitchFamily="34" charset="-120"/>
              </a:rPr>
              <a:t>R</a:t>
            </a:r>
            <a:r>
              <a:rPr lang="zh-TW" altLang="en-US" sz="1600" i="0" dirty="0">
                <a:solidFill>
                  <a:srgbClr val="292929"/>
                </a:solidFill>
                <a:effectLst/>
                <a:latin typeface="微軟正黑體" panose="020B0604030504040204" pitchFamily="34" charset="-120"/>
                <a:ea typeface="微軟正黑體" panose="020B0604030504040204" pitchFamily="34" charset="-120"/>
              </a:rPr>
              <a:t>語言自學日記</a:t>
            </a:r>
            <a:r>
              <a:rPr lang="en-US" altLang="zh-TW" sz="1600" i="0" dirty="0">
                <a:solidFill>
                  <a:srgbClr val="292929"/>
                </a:solidFill>
                <a:effectLst/>
                <a:latin typeface="微軟正黑體" panose="020B0604030504040204" pitchFamily="34" charset="-120"/>
                <a:ea typeface="微軟正黑體" panose="020B0604030504040204" pitchFamily="34" charset="-120"/>
              </a:rPr>
              <a:t>(20)-</a:t>
            </a:r>
            <a:r>
              <a:rPr lang="zh-TW" altLang="en-US" sz="1600" i="0" dirty="0">
                <a:solidFill>
                  <a:srgbClr val="292929"/>
                </a:solidFill>
                <a:effectLst/>
                <a:latin typeface="微軟正黑體" panose="020B0604030504040204" pitchFamily="34" charset="-120"/>
                <a:ea typeface="微軟正黑體" panose="020B0604030504040204" pitchFamily="34" charset="-120"/>
              </a:rPr>
              <a:t>機器學習</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一</a:t>
            </a:r>
            <a:r>
              <a:rPr lang="en-US" altLang="zh-TW" sz="1600" i="0" dirty="0">
                <a:solidFill>
                  <a:srgbClr val="292929"/>
                </a:solidFill>
                <a:effectLst/>
                <a:latin typeface="微軟正黑體" panose="020B0604030504040204" pitchFamily="34" charset="-120"/>
                <a:ea typeface="微軟正黑體" panose="020B0604030504040204" pitchFamily="34" charset="-120"/>
              </a:rPr>
              <a:t>)</a:t>
            </a:r>
            <a:r>
              <a:rPr lang="zh-TW" altLang="en-US" sz="1600" i="0" dirty="0">
                <a:solidFill>
                  <a:srgbClr val="292929"/>
                </a:solidFill>
                <a:effectLst/>
                <a:latin typeface="微軟正黑體" panose="020B0604030504040204" pitchFamily="34" charset="-120"/>
                <a:ea typeface="微軟正黑體" panose="020B0604030504040204" pitchFamily="34" charset="-120"/>
              </a:rPr>
              <a:t>：支持向量迴歸</a:t>
            </a:r>
            <a:r>
              <a:rPr lang="en-US" altLang="zh-TW" sz="1600" i="0" dirty="0">
                <a:solidFill>
                  <a:srgbClr val="292929"/>
                </a:solidFill>
                <a:effectLst/>
                <a:latin typeface="微軟正黑體" panose="020B0604030504040204" pitchFamily="34" charset="-120"/>
                <a:ea typeface="微軟正黑體" panose="020B0604030504040204" pitchFamily="34" charset="-120"/>
              </a:rPr>
              <a:t>(Support Vector Regression)</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1"/>
              </a:rPr>
              <a:t>https://medium.com/r-%E8%AA%9E%E8%A8%80%E8%87%AA%E5%AD%B8%E7%B3%BB%E5%88%97/r%E8%AA%9E%E8%A8%80%E8%87%AA%E5%AD%B8%E6%97%A5%E8%A8%98-20-%E6%A9%9F%E5%99%A8%E5%AD%B8%E7%BF%92-%E4%B8%80-%E6%94%AF%E6%8C%81%E5%90%91%E9%87%8F%E8%BF%B4%E6%AD%B8-support-vector-regression-30cd834a918</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en-US" altLang="zh-TW" sz="1600" dirty="0">
                <a:solidFill>
                  <a:srgbClr val="212121"/>
                </a:solidFill>
                <a:effectLst/>
                <a:latin typeface="微軟正黑體" panose="020B0604030504040204" pitchFamily="34" charset="-120"/>
                <a:ea typeface="微軟正黑體" panose="020B0604030504040204" pitchFamily="34" charset="-120"/>
              </a:rPr>
              <a:t>[ML] Classification &amp; Regression Trees (CART)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en-US" altLang="zh-TW" sz="1600" dirty="0">
                <a:solidFill>
                  <a:srgbClr val="000000"/>
                </a:solidFill>
                <a:latin typeface="微軟正黑體" panose="020B0604030504040204" pitchFamily="34" charset="-120"/>
                <a:ea typeface="微軟正黑體" panose="020B0604030504040204" pitchFamily="34" charset="-120"/>
              </a:rPr>
              <a:t> </a:t>
            </a:r>
            <a:r>
              <a:rPr lang="en-US" altLang="zh-TW" sz="1600" dirty="0">
                <a:solidFill>
                  <a:srgbClr val="000000"/>
                </a:solidFill>
                <a:latin typeface="微軟正黑體" panose="020B0604030504040204" pitchFamily="34" charset="-120"/>
                <a:ea typeface="微軟正黑體" panose="020B0604030504040204" pitchFamily="34" charset="-120"/>
                <a:hlinkClick r:id="rId12"/>
              </a:rPr>
              <a:t>https://hhtucode.blogspot.com/2013/06/ml-classification-regression-trees-cart.html?fbclid=IwAR17AEu2xXYu4d8nzHNWMgTTczownQ3fjWTKnR6HDXaW56bqfDk_AcOZOnM</a:t>
            </a:r>
            <a:endParaRPr lang="en-US" altLang="zh-TW" sz="1600" dirty="0">
              <a:solidFill>
                <a:srgbClr val="000000"/>
              </a:solidFill>
              <a:latin typeface="微軟正黑體" panose="020B0604030504040204" pitchFamily="34" charset="-120"/>
              <a:ea typeface="微軟正黑體" panose="020B0604030504040204" pitchFamily="34" charset="-120"/>
            </a:endParaRPr>
          </a:p>
          <a:p>
            <a:r>
              <a:rPr lang="zh-TW" altLang="en-US" sz="1600" b="0" i="0" dirty="0">
                <a:solidFill>
                  <a:srgbClr val="000000"/>
                </a:solidFill>
                <a:effectLst/>
                <a:latin typeface="Open Sans" panose="020B0606030504020204" pitchFamily="34" charset="0"/>
              </a:rPr>
              <a:t>決策樹學習筆記（三）：</a:t>
            </a:r>
            <a:r>
              <a:rPr lang="en-US" altLang="zh-TW" sz="1600" b="0" i="0" dirty="0">
                <a:solidFill>
                  <a:srgbClr val="000000"/>
                </a:solidFill>
                <a:effectLst/>
                <a:latin typeface="Open Sans" panose="020B0606030504020204" pitchFamily="34" charset="0"/>
              </a:rPr>
              <a:t>CART</a:t>
            </a:r>
            <a:r>
              <a:rPr lang="zh-TW" altLang="en-US" sz="1600" b="0" i="0" dirty="0">
                <a:solidFill>
                  <a:srgbClr val="000000"/>
                </a:solidFill>
                <a:effectLst/>
                <a:latin typeface="Open Sans" panose="020B0606030504020204" pitchFamily="34" charset="0"/>
              </a:rPr>
              <a:t>算法，決策樹總結 </a:t>
            </a:r>
            <a:r>
              <a:rPr lang="en-US" altLang="zh-TW" sz="1600" i="0" dirty="0">
                <a:solidFill>
                  <a:srgbClr val="000000"/>
                </a:solidFill>
                <a:effectLst/>
                <a:latin typeface="微軟正黑體" panose="020B0604030504040204" pitchFamily="34" charset="-120"/>
                <a:ea typeface="微軟正黑體" panose="020B0604030504040204" pitchFamily="34" charset="-120"/>
              </a:rPr>
              <a:t>–</a:t>
            </a:r>
            <a:r>
              <a:rPr lang="zh-TW" altLang="en-US" sz="1600" i="0" dirty="0">
                <a:solidFill>
                  <a:srgbClr val="000000"/>
                </a:solidFill>
                <a:effectLst/>
                <a:latin typeface="微軟正黑體" panose="020B0604030504040204" pitchFamily="34" charset="-120"/>
                <a:ea typeface="微軟正黑體" panose="020B0604030504040204" pitchFamily="34" charset="-120"/>
              </a:rPr>
              <a:t> </a:t>
            </a:r>
            <a:r>
              <a:rPr lang="en-US" altLang="zh-TW" sz="1600" i="0" dirty="0">
                <a:solidFill>
                  <a:srgbClr val="000000"/>
                </a:solidFill>
                <a:effectLst/>
                <a:latin typeface="微軟正黑體" panose="020B0604030504040204" pitchFamily="34" charset="-120"/>
                <a:ea typeface="微軟正黑體" panose="020B0604030504040204" pitchFamily="34" charset="-120"/>
                <a:hlinkClick r:id="rId13"/>
              </a:rPr>
              <a:t>https://kknews.cc/zh-tw/code/o5ooqm5.html?fbclid=IwAR2_xFGUd25rjKoHfiazmhzzKqF6mlx8k6JzlPfg35YS54JdG07pKO4Ssd4</a:t>
            </a:r>
            <a:endParaRPr lang="en-US" altLang="zh-TW" sz="1600" i="0" dirty="0">
              <a:solidFill>
                <a:srgbClr val="000000"/>
              </a:solidFill>
              <a:effectLst/>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CC298773-3427-1990-1C8C-EBD90F232364}"/>
              </a:ext>
            </a:extLst>
          </p:cNvPr>
          <p:cNvSpPr>
            <a:spLocks noGrp="1"/>
          </p:cNvSpPr>
          <p:nvPr>
            <p:ph type="sldNum" sz="quarter" idx="12"/>
          </p:nvPr>
        </p:nvSpPr>
        <p:spPr/>
        <p:txBody>
          <a:bodyPr/>
          <a:lstStyle/>
          <a:p>
            <a:fld id="{C3836E5B-D4B7-FA44-A0C9-2630295C2636}" type="slidenum">
              <a:rPr kumimoji="1" lang="zh-TW" altLang="en-US" smtClean="0"/>
              <a:t>31</a:t>
            </a:fld>
            <a:endParaRPr kumimoji="1" lang="zh-TW" altLang="en-US"/>
          </a:p>
        </p:txBody>
      </p:sp>
    </p:spTree>
    <p:extLst>
      <p:ext uri="{BB962C8B-B14F-4D97-AF65-F5344CB8AC3E}">
        <p14:creationId xmlns:p14="http://schemas.microsoft.com/office/powerpoint/2010/main" val="3239494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lang="zh-TW" altLang="en-US" sz="4800" dirty="0">
                <a:latin typeface="+mn-ea"/>
              </a:rPr>
              <a:t>關鍵文獻回顧</a:t>
            </a:r>
            <a:r>
              <a:rPr lang="en-US" altLang="zh-TW" sz="4800" dirty="0">
                <a:latin typeface="+mn-ea"/>
              </a:rPr>
              <a:t>-</a:t>
            </a:r>
            <a:r>
              <a:rPr lang="en" altLang="zh-TW" sz="4800" dirty="0"/>
              <a:t> Pena_etal_2019</a:t>
            </a:r>
          </a:p>
        </p:txBody>
      </p:sp>
      <p:sp>
        <p:nvSpPr>
          <p:cNvPr id="3" name="投影片編號版面配置區 2">
            <a:extLst>
              <a:ext uri="{FF2B5EF4-FFF2-40B4-BE49-F238E27FC236}">
                <a16:creationId xmlns:a16="http://schemas.microsoft.com/office/drawing/2014/main" id="{BC789BEE-04EC-F94B-CDD0-5DB4D83F3365}"/>
              </a:ext>
            </a:extLst>
          </p:cNvPr>
          <p:cNvSpPr>
            <a:spLocks noGrp="1"/>
          </p:cNvSpPr>
          <p:nvPr>
            <p:ph type="sldNum" sz="quarter" idx="12"/>
          </p:nvPr>
        </p:nvSpPr>
        <p:spPr/>
        <p:txBody>
          <a:bodyPr/>
          <a:lstStyle/>
          <a:p>
            <a:fld id="{C3836E5B-D4B7-FA44-A0C9-2630295C2636}" type="slidenum">
              <a:rPr kumimoji="1" lang="zh-TW" altLang="en-US" smtClean="0"/>
              <a:t>32</a:t>
            </a:fld>
            <a:endParaRPr kumimoji="1" lang="zh-TW" altLang="en-US"/>
          </a:p>
        </p:txBody>
      </p:sp>
    </p:spTree>
    <p:extLst>
      <p:ext uri="{BB962C8B-B14F-4D97-AF65-F5344CB8AC3E}">
        <p14:creationId xmlns:p14="http://schemas.microsoft.com/office/powerpoint/2010/main" val="3073944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72F827B-DE46-4DA5-96AE-8CB426EEEDFE}"/>
              </a:ext>
            </a:extLst>
          </p:cNvPr>
          <p:cNvSpPr>
            <a:spLocks noGrp="1"/>
          </p:cNvSpPr>
          <p:nvPr>
            <p:ph type="subTitle" idx="1"/>
          </p:nvPr>
        </p:nvSpPr>
        <p:spPr>
          <a:xfrm>
            <a:off x="748743" y="1253285"/>
            <a:ext cx="9144000" cy="1655762"/>
          </a:xfrm>
        </p:spPr>
        <p:txBody>
          <a:bodyPr>
            <a:normAutofit/>
          </a:bodyPr>
          <a:lstStyle/>
          <a:p>
            <a:pPr algn="l"/>
            <a:r>
              <a:rPr lang="zh-TW" altLang="en-US" sz="2000" dirty="0">
                <a:latin typeface="微軟正黑體" panose="020B0604030504040204" pitchFamily="34" charset="-120"/>
                <a:ea typeface="微軟正黑體" panose="020B0604030504040204" pitchFamily="34" charset="-120"/>
              </a:rPr>
              <a:t>想要分析的問題：</a:t>
            </a:r>
            <a:endParaRPr lang="en-US" altLang="zh-TW" sz="2000" dirty="0">
              <a:latin typeface="微軟正黑體" panose="020B0604030504040204" pitchFamily="34" charset="-120"/>
              <a:ea typeface="微軟正黑體" panose="020B0604030504040204" pitchFamily="34" charset="-120"/>
            </a:endParaRPr>
          </a:p>
          <a:p>
            <a:pPr algn="l"/>
            <a:r>
              <a:rPr lang="zh-TW" altLang="en-US" sz="2000" dirty="0">
                <a:latin typeface="微軟正黑體" panose="020B0604030504040204" pitchFamily="34" charset="-120"/>
                <a:ea typeface="微軟正黑體" panose="020B0604030504040204" pitchFamily="34" charset="-120"/>
              </a:rPr>
              <a:t>在煉鐵及煉鋼產業中，燃料的使用是一件非常重要的問題，本論文想探討如何最小化生產端與消耗端的不平衡以及最大化能源的經濟使用效率，想使氣體儲存槽的液位在安全範圍內避免氣體過多需要排燒或過少導致供不應求。</a:t>
            </a:r>
            <a:endParaRPr lang="en-US" altLang="zh-TW" sz="20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1D352D67-83EC-91D7-49FB-9E2017338F26}"/>
              </a:ext>
            </a:extLst>
          </p:cNvPr>
          <p:cNvPicPr>
            <a:picLocks noChangeAspect="1"/>
          </p:cNvPicPr>
          <p:nvPr/>
        </p:nvPicPr>
        <p:blipFill>
          <a:blip r:embed="rId3"/>
          <a:stretch>
            <a:fillRect/>
          </a:stretch>
        </p:blipFill>
        <p:spPr>
          <a:xfrm>
            <a:off x="1894409" y="2909047"/>
            <a:ext cx="6852667" cy="3274726"/>
          </a:xfrm>
          <a:prstGeom prst="rect">
            <a:avLst/>
          </a:prstGeom>
        </p:spPr>
      </p:pic>
      <p:sp>
        <p:nvSpPr>
          <p:cNvPr id="8" name="文字方塊 7">
            <a:extLst>
              <a:ext uri="{FF2B5EF4-FFF2-40B4-BE49-F238E27FC236}">
                <a16:creationId xmlns:a16="http://schemas.microsoft.com/office/drawing/2014/main" id="{260E984D-88CE-9AA0-A8B8-B33404B6F407}"/>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問題描述</a:t>
            </a:r>
          </a:p>
        </p:txBody>
      </p:sp>
      <p:sp>
        <p:nvSpPr>
          <p:cNvPr id="4" name="投影片編號版面配置區 3">
            <a:extLst>
              <a:ext uri="{FF2B5EF4-FFF2-40B4-BE49-F238E27FC236}">
                <a16:creationId xmlns:a16="http://schemas.microsoft.com/office/drawing/2014/main" id="{0985311F-C515-C096-E98F-1F4B33E26DA3}"/>
              </a:ext>
            </a:extLst>
          </p:cNvPr>
          <p:cNvSpPr>
            <a:spLocks noGrp="1"/>
          </p:cNvSpPr>
          <p:nvPr>
            <p:ph type="sldNum" sz="quarter" idx="12"/>
          </p:nvPr>
        </p:nvSpPr>
        <p:spPr/>
        <p:txBody>
          <a:bodyPr/>
          <a:lstStyle/>
          <a:p>
            <a:fld id="{C3836E5B-D4B7-FA44-A0C9-2630295C2636}" type="slidenum">
              <a:rPr kumimoji="1" lang="zh-TW" altLang="en-US" smtClean="0"/>
              <a:t>33</a:t>
            </a:fld>
            <a:endParaRPr kumimoji="1" lang="zh-TW" altLang="en-US"/>
          </a:p>
        </p:txBody>
      </p:sp>
    </p:spTree>
    <p:extLst>
      <p:ext uri="{BB962C8B-B14F-4D97-AF65-F5344CB8AC3E}">
        <p14:creationId xmlns:p14="http://schemas.microsoft.com/office/powerpoint/2010/main" val="409486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E89084E-BB03-44BD-820B-570DFD5EBDFC}"/>
              </a:ext>
            </a:extLst>
          </p:cNvPr>
          <p:cNvSpPr txBox="1"/>
          <p:nvPr/>
        </p:nvSpPr>
        <p:spPr>
          <a:xfrm>
            <a:off x="748742" y="420331"/>
            <a:ext cx="10889075"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研究方法</a:t>
            </a:r>
          </a:p>
        </p:txBody>
      </p:sp>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Rolling horizon algorithm</a:t>
            </a:r>
            <a:r>
              <a:rPr lang="zh-TW" altLang="en-US" sz="2000" dirty="0">
                <a:latin typeface="微軟正黑體" panose="020B0604030504040204" pitchFamily="34" charset="-120"/>
                <a:ea typeface="微軟正黑體" panose="020B0604030504040204" pitchFamily="34" charset="-120"/>
              </a:rPr>
              <a:t>最佳化能源使用效率。</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Holt-Winters method </a:t>
            </a:r>
            <a:r>
              <a:rPr lang="zh-TW" altLang="en-US" sz="2000" dirty="0">
                <a:latin typeface="微軟正黑體" panose="020B0604030504040204" pitchFamily="34" charset="-120"/>
                <a:ea typeface="微軟正黑體" panose="020B0604030504040204" pitchFamily="34" charset="-120"/>
              </a:rPr>
              <a:t>分析下游工廠使用燃燒燃料情況。</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ARIMA</a:t>
            </a:r>
            <a:r>
              <a:rPr lang="zh-TW" altLang="en-US" sz="2000" dirty="0">
                <a:latin typeface="微軟正黑體" panose="020B0604030504040204" pitchFamily="34" charset="-120"/>
                <a:ea typeface="微軟正黑體" panose="020B0604030504040204" pitchFamily="34" charset="-120"/>
              </a:rPr>
              <a:t>分析</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a:t>
            </a:r>
            <a:r>
              <a:rPr lang="zh-TW" altLang="en-US" sz="2000" dirty="0">
                <a:latin typeface="微軟正黑體" panose="020B0604030504040204" pitchFamily="34" charset="-120"/>
              </a:rPr>
              <a:t>。</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rPr>
              <a:t>使用</a:t>
            </a:r>
            <a:r>
              <a:rPr lang="en-US" altLang="zh-TW" sz="2000" dirty="0">
                <a:latin typeface="微軟正黑體" panose="020B0604030504040204" pitchFamily="34" charset="-120"/>
              </a:rPr>
              <a:t>Heuristic method</a:t>
            </a:r>
            <a:r>
              <a:rPr lang="zh-TW" altLang="en-US" sz="2000" dirty="0">
                <a:latin typeface="微軟正黑體" panose="020B0604030504040204" pitchFamily="34" charset="-120"/>
              </a:rPr>
              <a:t>分析</a:t>
            </a:r>
            <a:r>
              <a:rPr lang="en-US" altLang="zh-TW" sz="2000" dirty="0">
                <a:latin typeface="微軟正黑體" panose="020B0604030504040204" pitchFamily="34" charset="-120"/>
              </a:rPr>
              <a:t>LDG</a:t>
            </a:r>
            <a:r>
              <a:rPr lang="zh-TW" altLang="en-US" sz="2000" dirty="0">
                <a:latin typeface="微軟正黑體" panose="020B0604030504040204" pitchFamily="34" charset="-120"/>
              </a:rPr>
              <a:t>氣體產量。</a:t>
            </a:r>
            <a:endParaRPr lang="en-US" altLang="zh-TW" sz="2000" dirty="0">
              <a:latin typeface="微軟正黑體" panose="020B0604030504040204" pitchFamily="34" charset="-120"/>
            </a:endParaRPr>
          </a:p>
          <a:p>
            <a:pPr marL="457200" indent="-457200" algn="l">
              <a:lnSpc>
                <a:spcPct val="210000"/>
              </a:lnSpc>
              <a:buFont typeface="+mj-lt"/>
              <a:buAutoNum type="arabicPeriod"/>
            </a:pPr>
            <a:r>
              <a:rPr lang="zh-TW" altLang="en-US" sz="2000" dirty="0">
                <a:latin typeface="微軟正黑體" panose="020B0604030504040204" pitchFamily="34" charset="-120"/>
                <a:ea typeface="微軟正黑體" panose="020B0604030504040204" pitchFamily="34" charset="-120"/>
              </a:rPr>
              <a:t>透過</a:t>
            </a:r>
            <a:r>
              <a:rPr lang="en-US" altLang="zh-TW" sz="2000" dirty="0">
                <a:latin typeface="微軟正黑體" panose="020B0604030504040204" pitchFamily="34" charset="-120"/>
                <a:ea typeface="微軟正黑體" panose="020B0604030504040204" pitchFamily="34" charset="-120"/>
              </a:rPr>
              <a:t>Computation simulation </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1FE460A-E26D-B1C4-CBDB-0EF541FDB32B}"/>
              </a:ext>
            </a:extLst>
          </p:cNvPr>
          <p:cNvSpPr>
            <a:spLocks noGrp="1"/>
          </p:cNvSpPr>
          <p:nvPr>
            <p:ph type="sldNum" sz="quarter" idx="12"/>
          </p:nvPr>
        </p:nvSpPr>
        <p:spPr/>
        <p:txBody>
          <a:bodyPr/>
          <a:lstStyle/>
          <a:p>
            <a:fld id="{C3836E5B-D4B7-FA44-A0C9-2630295C2636}" type="slidenum">
              <a:rPr kumimoji="1" lang="zh-TW" altLang="en-US" smtClean="0"/>
              <a:t>34</a:t>
            </a:fld>
            <a:endParaRPr kumimoji="1" lang="zh-TW" altLang="en-US"/>
          </a:p>
        </p:txBody>
      </p:sp>
    </p:spTree>
    <p:extLst>
      <p:ext uri="{BB962C8B-B14F-4D97-AF65-F5344CB8AC3E}">
        <p14:creationId xmlns:p14="http://schemas.microsoft.com/office/powerpoint/2010/main" val="521894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群組 23">
            <a:extLst>
              <a:ext uri="{FF2B5EF4-FFF2-40B4-BE49-F238E27FC236}">
                <a16:creationId xmlns:a16="http://schemas.microsoft.com/office/drawing/2014/main" id="{6C19B18A-D9F7-707C-836B-79D3D3F652BB}"/>
              </a:ext>
            </a:extLst>
          </p:cNvPr>
          <p:cNvGrpSpPr/>
          <p:nvPr/>
        </p:nvGrpSpPr>
        <p:grpSpPr>
          <a:xfrm>
            <a:off x="610829" y="970394"/>
            <a:ext cx="11581171" cy="5638524"/>
            <a:chOff x="-191272" y="976531"/>
            <a:chExt cx="11829088" cy="5638524"/>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E7CE794-A90D-A4EC-306D-D875673ADE24}"/>
                    </a:ext>
                  </a:extLst>
                </p:cNvPr>
                <p:cNvSpPr/>
                <p:nvPr/>
              </p:nvSpPr>
              <p:spPr>
                <a:xfrm>
                  <a:off x="-191272" y="976531"/>
                  <a:ext cx="6981367" cy="9699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Set the initial time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 , </m:t>
                      </m:r>
                    </m:oMath>
                  </a14:m>
                  <a:r>
                    <a:rPr lang="en-US" altLang="zh-TW" dirty="0">
                      <a:latin typeface="微軟正黑體" panose="020B0604030504040204" pitchFamily="34" charset="-120"/>
                    </a:rPr>
                    <a:t>control horizon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oMath>
                  </a14:m>
                  <a:r>
                    <a:rPr lang="en-US" altLang="zh-TW" dirty="0">
                      <a:latin typeface="微軟正黑體" panose="020B0604030504040204" pitchFamily="34" charset="-120"/>
                    </a:rPr>
                    <a:t> and</a:t>
                  </a:r>
                  <a:r>
                    <a:rPr lang="en-US" altLang="zh-TW" b="1" dirty="0">
                      <a:latin typeface="微軟正黑體" panose="020B0604030504040204" pitchFamily="34" charset="-120"/>
                    </a:rPr>
                    <a:t> </a:t>
                  </a:r>
                  <a:r>
                    <a:rPr lang="en-US" altLang="zh-TW" dirty="0">
                      <a:latin typeface="微軟正黑體" panose="020B0604030504040204" pitchFamily="34" charset="-120"/>
                    </a:rPr>
                    <a:t>sample interval </a:t>
                  </a:r>
                  <a14:m>
                    <m:oMath xmlns:m="http://schemas.openxmlformats.org/officeDocument/2006/math">
                      <m:r>
                        <a:rPr lang="en-US" altLang="zh-TW" i="1" dirty="0" smtClean="0">
                          <a:latin typeface="Cambria Math" panose="02040503050406030204" pitchFamily="18" charset="0"/>
                        </a:rPr>
                        <m:t>𝑇</m:t>
                      </m:r>
                    </m:oMath>
                  </a14:m>
                  <a:r>
                    <a:rPr lang="en-US" altLang="zh-TW" dirty="0">
                      <a:latin typeface="微軟正黑體" panose="020B0604030504040204" pitchFamily="34" charset="-120"/>
                    </a:rPr>
                    <a:t>. </a:t>
                  </a:r>
                  <a:br>
                    <a:rPr lang="en-US" altLang="zh-TW" dirty="0">
                      <a:latin typeface="微軟正黑體" panose="020B0604030504040204" pitchFamily="34" charset="-120"/>
                    </a:rPr>
                  </a:br>
                  <a:r>
                    <a:rPr lang="en-US" altLang="zh-TW" dirty="0">
                      <a:latin typeface="微軟正黑體" panose="020B0604030504040204" pitchFamily="34" charset="-120"/>
                    </a:rPr>
                    <a:t>Give scheduling and forecasting time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𝑠</m:t>
                          </m:r>
                        </m:sub>
                      </m:sSub>
                      <m:r>
                        <a:rPr lang="en-US" altLang="zh-TW" b="0" i="1" smtClean="0">
                          <a:latin typeface="Cambria Math" panose="02040503050406030204" pitchFamily="18" charset="0"/>
                        </a:rPr>
                        <m:t> ,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𝑓</m:t>
                          </m:r>
                        </m:sub>
                      </m:sSub>
                    </m:oMath>
                  </a14:m>
                  <a:r>
                    <a:rPr lang="en-US" altLang="zh-TW" dirty="0">
                      <a:latin typeface="微軟正黑體" panose="020B0604030504040204" pitchFamily="34" charset="-120"/>
                    </a:rPr>
                    <a:t> respectively. Calculate the number of iterations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lang="en-US" altLang="zh-TW" dirty="0">
                      <a:latin typeface="微軟正黑體" panose="020B0604030504040204" pitchFamily="34" charset="-120"/>
                    </a:rPr>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=0.</m:t>
                      </m:r>
                    </m:oMath>
                  </a14:m>
                  <a:endParaRPr lang="zh-TW" altLang="en-US" dirty="0">
                    <a:latin typeface="微軟正黑體" panose="020B0604030504040204" pitchFamily="34" charset="-120"/>
                  </a:endParaRPr>
                </a:p>
              </p:txBody>
            </p:sp>
          </mc:Choice>
          <mc:Fallback xmlns="">
            <p:sp>
              <p:nvSpPr>
                <p:cNvPr id="2" name="矩形 1">
                  <a:extLst>
                    <a:ext uri="{FF2B5EF4-FFF2-40B4-BE49-F238E27FC236}">
                      <a16:creationId xmlns:a16="http://schemas.microsoft.com/office/drawing/2014/main" id="{6E7CE794-A90D-A4EC-306D-D875673ADE24}"/>
                    </a:ext>
                  </a:extLst>
                </p:cNvPr>
                <p:cNvSpPr>
                  <a:spLocks noRot="1" noChangeAspect="1" noMove="1" noResize="1" noEditPoints="1" noAdjustHandles="1" noChangeArrowheads="1" noChangeShapeType="1" noTextEdit="1"/>
                </p:cNvSpPr>
                <p:nvPr/>
              </p:nvSpPr>
              <p:spPr>
                <a:xfrm>
                  <a:off x="-191272" y="976531"/>
                  <a:ext cx="6981367" cy="969937"/>
                </a:xfrm>
                <a:prstGeom prst="rect">
                  <a:avLst/>
                </a:prstGeom>
                <a:blipFill>
                  <a:blip r:embed="rId3"/>
                  <a:stretch>
                    <a:fillRect t="-1266" r="-741" b="-6329"/>
                  </a:stretch>
                </a:blipFill>
                <a:ln>
                  <a:solidFill>
                    <a:schemeClr val="tx1"/>
                  </a:solidFill>
                </a:ln>
              </p:spPr>
              <p:txBody>
                <a:bodyPr/>
                <a:lstStyle/>
                <a:p>
                  <a:r>
                    <a:rPr lang="zh-TW" altLang="en-US">
                      <a:noFill/>
                    </a:rPr>
                    <a:t> </a:t>
                  </a:r>
                </a:p>
              </p:txBody>
            </p:sp>
          </mc:Fallback>
        </mc:AlternateContent>
        <p:sp>
          <p:nvSpPr>
            <p:cNvPr id="3" name="向下箭號 2">
              <a:extLst>
                <a:ext uri="{FF2B5EF4-FFF2-40B4-BE49-F238E27FC236}">
                  <a16:creationId xmlns:a16="http://schemas.microsoft.com/office/drawing/2014/main" id="{D75F0FBA-6B0A-D438-AABB-C932E4FB323B}"/>
                </a:ext>
              </a:extLst>
            </p:cNvPr>
            <p:cNvSpPr/>
            <p:nvPr/>
          </p:nvSpPr>
          <p:spPr>
            <a:xfrm>
              <a:off x="2971799" y="1993994"/>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4734849-C990-57EA-F5C4-182E6799B7C1}"/>
                    </a:ext>
                  </a:extLst>
                </p:cNvPr>
                <p:cNvSpPr/>
                <p:nvPr/>
              </p:nvSpPr>
              <p:spPr>
                <a:xfrm>
                  <a:off x="-191272" y="2589088"/>
                  <a:ext cx="6981367" cy="9699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Given the historical data until the actual time </a:t>
                  </a:r>
                  <a:r>
                    <a:rPr kumimoji="1" lang="en-US" altLang="zh-TW" dirty="0"/>
                    <a:t> </a:t>
                  </a:r>
                  <a14:m>
                    <m:oMath xmlns:m="http://schemas.openxmlformats.org/officeDocument/2006/math">
                      <m:r>
                        <m:rPr>
                          <m:sty m:val="p"/>
                        </m:rPr>
                        <a:rPr kumimoji="1" lang="en-US" altLang="zh-TW">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oMath>
                  </a14:m>
                  <a:endParaRPr lang="en-US" altLang="zh-TW" dirty="0">
                    <a:latin typeface="微軟正黑體" panose="020B0604030504040204" pitchFamily="34" charset="-120"/>
                  </a:endParaRPr>
                </a:p>
                <a:p>
                  <a:pPr algn="ctr"/>
                  <a:r>
                    <a:rPr lang="en-US" altLang="zh-TW" dirty="0">
                      <a:latin typeface="微軟正黑體" panose="020B0604030504040204" pitchFamily="34" charset="-120"/>
                    </a:rPr>
                    <a:t>Using k-step-ahead forecasting, calculate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𝑝𝑠</m:t>
                          </m:r>
                        </m:sup>
                      </m:sSubSup>
                    </m:oMath>
                  </a14:m>
                  <a:r>
                    <a:rPr lang="en-US" altLang="zh-TW" dirty="0"/>
                    <a:t>, </a:t>
                  </a:r>
                  <a14:m>
                    <m:oMath xmlns:m="http://schemas.openxmlformats.org/officeDocument/2006/math">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b>
                        <m:sup>
                          <m:r>
                            <a:rPr lang="en-US" altLang="zh-TW" b="0" i="1" smtClean="0">
                              <a:latin typeface="Cambria Math" panose="02040503050406030204" pitchFamily="18" charset="0"/>
                            </a:rPr>
                            <m:t>𝐸</m:t>
                          </m:r>
                        </m:sup>
                      </m:sSubSup>
                      <m:r>
                        <a:rPr lang="en-US" altLang="zh-TW" b="0" i="0" smtClean="0">
                          <a:latin typeface="Cambria Math" panose="02040503050406030204" pitchFamily="18" charset="0"/>
                        </a:rPr>
                        <m:t>,</m:t>
                      </m:r>
                    </m:oMath>
                  </a14:m>
                  <a:r>
                    <a:rPr lang="en-US" altLang="zh-TW" dirty="0">
                      <a:latin typeface="微軟正黑體" panose="020B0604030504040204" pitchFamily="34" charset="-120"/>
                    </a:rPr>
                    <a:t>et.</a:t>
                  </a:r>
                  <a:endParaRPr lang="zh-TW" altLang="en-US" dirty="0">
                    <a:latin typeface="微軟正黑體" panose="020B0604030504040204" pitchFamily="34" charset="-120"/>
                  </a:endParaRPr>
                </a:p>
              </p:txBody>
            </p:sp>
          </mc:Choice>
          <mc:Fallback xmlns="">
            <p:sp>
              <p:nvSpPr>
                <p:cNvPr id="8" name="矩形 7">
                  <a:extLst>
                    <a:ext uri="{FF2B5EF4-FFF2-40B4-BE49-F238E27FC236}">
                      <a16:creationId xmlns:a16="http://schemas.microsoft.com/office/drawing/2014/main" id="{24734849-C990-57EA-F5C4-182E6799B7C1}"/>
                    </a:ext>
                  </a:extLst>
                </p:cNvPr>
                <p:cNvSpPr>
                  <a:spLocks noRot="1" noChangeAspect="1" noMove="1" noResize="1" noEditPoints="1" noAdjustHandles="1" noChangeArrowheads="1" noChangeShapeType="1" noTextEdit="1"/>
                </p:cNvSpPr>
                <p:nvPr/>
              </p:nvSpPr>
              <p:spPr>
                <a:xfrm>
                  <a:off x="-191272" y="2589088"/>
                  <a:ext cx="6981367" cy="969936"/>
                </a:xfrm>
                <a:prstGeom prst="rect">
                  <a:avLst/>
                </a:prstGeom>
                <a:blipFill>
                  <a:blip r:embed="rId4"/>
                  <a:stretch>
                    <a:fillRect/>
                  </a:stretch>
                </a:blipFill>
                <a:ln>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0413CA0-C4A9-3AA7-55E0-139BD832DC1A}"/>
                    </a:ext>
                  </a:extLst>
                </p:cNvPr>
                <p:cNvSpPr/>
                <p:nvPr/>
              </p:nvSpPr>
              <p:spPr>
                <a:xfrm>
                  <a:off x="-191272" y="4320958"/>
                  <a:ext cx="6981367" cy="112221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Solve MILP optimization problem, constraints by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m:t>
                          </m:r>
                        </m:sub>
                      </m:sSub>
                    </m:oMath>
                  </a14:m>
                  <a:r>
                    <a:rPr lang="en-US" altLang="zh-TW" dirty="0">
                      <a:latin typeface="微軟正黑體" panose="020B0604030504040204" pitchFamily="34" charset="-120"/>
                    </a:rPr>
                    <a:t> to</a:t>
                  </a:r>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10</m:t>
                          </m:r>
                        </m:sub>
                      </m:sSub>
                      <m:r>
                        <a:rPr lang="en-US" altLang="zh-TW" b="0" i="1" smtClean="0">
                          <a:latin typeface="Cambria Math" panose="02040503050406030204" pitchFamily="18" charset="0"/>
                        </a:rPr>
                        <m:t>.</m:t>
                      </m:r>
                    </m:oMath>
                  </a14:m>
                  <a:r>
                    <a:rPr lang="en-US" altLang="zh-TW" dirty="0">
                      <a:latin typeface="微軟正黑體" panose="020B0604030504040204" pitchFamily="34" charset="-120"/>
                    </a:rPr>
                    <a:t> </a:t>
                  </a:r>
                </a:p>
                <a:p>
                  <a:pPr algn="ctr"/>
                  <a:endParaRPr lang="en-US" altLang="zh-TW" dirty="0">
                    <a:latin typeface="微軟正黑體" panose="020B0604030504040204" pitchFamily="34" charset="-120"/>
                  </a:endParaRPr>
                </a:p>
                <a:p>
                  <a:pPr algn="ctr"/>
                  <a:endParaRPr lang="zh-TW" altLang="en-US" dirty="0">
                    <a:latin typeface="微軟正黑體" panose="020B0604030504040204" pitchFamily="34" charset="-120"/>
                  </a:endParaRPr>
                </a:p>
              </p:txBody>
            </p:sp>
          </mc:Choice>
          <mc:Fallback xmlns="">
            <p:sp>
              <p:nvSpPr>
                <p:cNvPr id="9" name="矩形 8">
                  <a:extLst>
                    <a:ext uri="{FF2B5EF4-FFF2-40B4-BE49-F238E27FC236}">
                      <a16:creationId xmlns:a16="http://schemas.microsoft.com/office/drawing/2014/main" id="{60413CA0-C4A9-3AA7-55E0-139BD832DC1A}"/>
                    </a:ext>
                  </a:extLst>
                </p:cNvPr>
                <p:cNvSpPr>
                  <a:spLocks noRot="1" noChangeAspect="1" noMove="1" noResize="1" noEditPoints="1" noAdjustHandles="1" noChangeArrowheads="1" noChangeShapeType="1" noTextEdit="1"/>
                </p:cNvSpPr>
                <p:nvPr/>
              </p:nvSpPr>
              <p:spPr>
                <a:xfrm>
                  <a:off x="-191272" y="4320958"/>
                  <a:ext cx="6981367" cy="1122219"/>
                </a:xfrm>
                <a:prstGeom prst="rect">
                  <a:avLst/>
                </a:prstGeom>
                <a:blipFill>
                  <a:blip r:embed="rId5"/>
                  <a:stretch>
                    <a:fillRect/>
                  </a:stretch>
                </a:blipFill>
                <a:ln>
                  <a:solidFill>
                    <a:schemeClr val="tx1"/>
                  </a:solidFill>
                </a:ln>
              </p:spPr>
              <p:txBody>
                <a:bodyPr/>
                <a:lstStyle/>
                <a:p>
                  <a:r>
                    <a:rPr lang="zh-TW" altLang="en-US">
                      <a:noFill/>
                    </a:rPr>
                    <a:t> </a:t>
                  </a:r>
                </a:p>
              </p:txBody>
            </p:sp>
          </mc:Fallback>
        </mc:AlternateContent>
        <p:sp>
          <p:nvSpPr>
            <p:cNvPr id="10" name="向下箭號 9">
              <a:extLst>
                <a:ext uri="{FF2B5EF4-FFF2-40B4-BE49-F238E27FC236}">
                  <a16:creationId xmlns:a16="http://schemas.microsoft.com/office/drawing/2014/main" id="{166D6DA1-1883-635E-55D3-BBD9755345E5}"/>
                </a:ext>
              </a:extLst>
            </p:cNvPr>
            <p:cNvSpPr/>
            <p:nvPr/>
          </p:nvSpPr>
          <p:spPr>
            <a:xfrm>
              <a:off x="2971799" y="3708173"/>
              <a:ext cx="596342"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pic>
          <p:nvPicPr>
            <p:cNvPr id="5" name="圖片 4">
              <a:extLst>
                <a:ext uri="{FF2B5EF4-FFF2-40B4-BE49-F238E27FC236}">
                  <a16:creationId xmlns:a16="http://schemas.microsoft.com/office/drawing/2014/main" id="{4975236F-4D32-78C7-C950-700F5EADDC5A}"/>
                </a:ext>
              </a:extLst>
            </p:cNvPr>
            <p:cNvPicPr>
              <a:picLocks noChangeAspect="1"/>
            </p:cNvPicPr>
            <p:nvPr/>
          </p:nvPicPr>
          <p:blipFill>
            <a:blip r:embed="rId6"/>
            <a:stretch>
              <a:fillRect/>
            </a:stretch>
          </p:blipFill>
          <p:spPr>
            <a:xfrm>
              <a:off x="2076199" y="4735051"/>
              <a:ext cx="2446428" cy="580807"/>
            </a:xfrm>
            <a:prstGeom prst="rect">
              <a:avLst/>
            </a:prstGeom>
          </p:spPr>
        </p:pic>
        <p:sp>
          <p:nvSpPr>
            <p:cNvPr id="11" name="向下箭號 10">
              <a:extLst>
                <a:ext uri="{FF2B5EF4-FFF2-40B4-BE49-F238E27FC236}">
                  <a16:creationId xmlns:a16="http://schemas.microsoft.com/office/drawing/2014/main" id="{C5913FFC-186D-D916-78A8-B0E83A075D79}"/>
                </a:ext>
              </a:extLst>
            </p:cNvPr>
            <p:cNvSpPr/>
            <p:nvPr/>
          </p:nvSpPr>
          <p:spPr>
            <a:xfrm>
              <a:off x="2971799" y="5527472"/>
              <a:ext cx="612674" cy="54032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4B879EE-12E0-8CF3-B012-8E83A593BA3A}"/>
                    </a:ext>
                  </a:extLst>
                </p:cNvPr>
                <p:cNvSpPr/>
                <p:nvPr/>
              </p:nvSpPr>
              <p:spPr>
                <a:xfrm>
                  <a:off x="-191272" y="6074727"/>
                  <a:ext cx="6981367" cy="54032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rPr>
                    <a:t>Send decision variables corresponding to the discrete times </a:t>
                  </a:r>
                  <a:r>
                    <a:rPr lang="en-US" altLang="zh-TW" dirty="0" err="1">
                      <a:latin typeface="微軟正黑體" panose="020B0604030504040204" pitchFamily="34" charset="-120"/>
                    </a:rPr>
                    <a:t>t+KT</a:t>
                  </a:r>
                  <a:r>
                    <a:rPr lang="en-US" altLang="zh-TW" dirty="0">
                      <a:latin typeface="微軟正黑體" panose="020B0604030504040204" pitchFamily="34" charset="-120"/>
                    </a:rPr>
                    <a:t> for k=0,…,</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−1</m:t>
                      </m:r>
                    </m:oMath>
                  </a14:m>
                  <a:r>
                    <a:rPr lang="en-US" altLang="zh-TW" dirty="0">
                      <a:latin typeface="微軟正黑體" panose="020B0604030504040204" pitchFamily="34" charset="-120"/>
                    </a:rPr>
                    <a:t> to local controllers.</a:t>
                  </a:r>
                  <a:endParaRPr lang="zh-TW" altLang="en-US" dirty="0">
                    <a:latin typeface="微軟正黑體" panose="020B0604030504040204" pitchFamily="34" charset="-120"/>
                  </a:endParaRPr>
                </a:p>
              </p:txBody>
            </p:sp>
          </mc:Choice>
          <mc:Fallback xmlns="">
            <p:sp>
              <p:nvSpPr>
                <p:cNvPr id="12" name="矩形 11">
                  <a:extLst>
                    <a:ext uri="{FF2B5EF4-FFF2-40B4-BE49-F238E27FC236}">
                      <a16:creationId xmlns:a16="http://schemas.microsoft.com/office/drawing/2014/main" id="{F4B879EE-12E0-8CF3-B012-8E83A593BA3A}"/>
                    </a:ext>
                  </a:extLst>
                </p:cNvPr>
                <p:cNvSpPr>
                  <a:spLocks noRot="1" noChangeAspect="1" noMove="1" noResize="1" noEditPoints="1" noAdjustHandles="1" noChangeArrowheads="1" noChangeShapeType="1" noTextEdit="1"/>
                </p:cNvSpPr>
                <p:nvPr/>
              </p:nvSpPr>
              <p:spPr>
                <a:xfrm>
                  <a:off x="-191272" y="6074727"/>
                  <a:ext cx="6981367" cy="540328"/>
                </a:xfrm>
                <a:prstGeom prst="rect">
                  <a:avLst/>
                </a:prstGeom>
                <a:blipFill>
                  <a:blip r:embed="rId7"/>
                  <a:stretch>
                    <a:fillRect t="-13636" b="-25000"/>
                  </a:stretch>
                </a:blipFill>
                <a:ln>
                  <a:solidFill>
                    <a:schemeClr val="tx1"/>
                  </a:solidFill>
                </a:ln>
              </p:spPr>
              <p:txBody>
                <a:bodyPr/>
                <a:lstStyle/>
                <a:p>
                  <a:r>
                    <a:rPr lang="zh-TW" altLang="en-US">
                      <a:noFill/>
                    </a:rPr>
                    <a:t> </a:t>
                  </a:r>
                </a:p>
              </p:txBody>
            </p:sp>
          </mc:Fallback>
        </mc:AlternateContent>
        <p:sp>
          <p:nvSpPr>
            <p:cNvPr id="20" name="向下箭號 19">
              <a:extLst>
                <a:ext uri="{FF2B5EF4-FFF2-40B4-BE49-F238E27FC236}">
                  <a16:creationId xmlns:a16="http://schemas.microsoft.com/office/drawing/2014/main" id="{89810EDD-E31C-DC5D-9D66-92B46EE857DC}"/>
                </a:ext>
              </a:extLst>
            </p:cNvPr>
            <p:cNvSpPr/>
            <p:nvPr/>
          </p:nvSpPr>
          <p:spPr>
            <a:xfrm rot="5400000">
              <a:off x="6864704" y="2717867"/>
              <a:ext cx="612674" cy="8218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21" name="L-圖案 20">
              <a:extLst>
                <a:ext uri="{FF2B5EF4-FFF2-40B4-BE49-F238E27FC236}">
                  <a16:creationId xmlns:a16="http://schemas.microsoft.com/office/drawing/2014/main" id="{1C8CFF13-5A38-2B03-0FAA-1076F0D89FA6}"/>
                </a:ext>
              </a:extLst>
            </p:cNvPr>
            <p:cNvSpPr/>
            <p:nvPr/>
          </p:nvSpPr>
          <p:spPr>
            <a:xfrm flipH="1">
              <a:off x="6863060" y="2978727"/>
              <a:ext cx="821867" cy="3454088"/>
            </a:xfrm>
            <a:prstGeom prst="corner">
              <a:avLst>
                <a:gd name="adj1" fmla="val 27362"/>
                <a:gd name="adj2" fmla="val 297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63BEB40F-8532-745A-6B36-C9DA0C5DC1E9}"/>
                    </a:ext>
                  </a:extLst>
                </p:cNvPr>
                <p:cNvSpPr txBox="1"/>
                <p:nvPr/>
              </p:nvSpPr>
              <p:spPr>
                <a:xfrm>
                  <a:off x="7994073" y="4114800"/>
                  <a:ext cx="3643743" cy="646331"/>
                </a:xfrm>
                <a:prstGeom prst="rect">
                  <a:avLst/>
                </a:prstGeom>
                <a:noFill/>
              </p:spPr>
              <p:txBody>
                <a:bodyPr wrap="square" rtlCol="0">
                  <a:spAutoFit/>
                </a:bodyPr>
                <a:lstStyle/>
                <a:p>
                  <a:r>
                    <a:rPr kumimoji="1" lang="en-US" altLang="zh-TW" dirty="0"/>
                    <a:t>Let </a:t>
                  </a:r>
                  <a14:m>
                    <m:oMath xmlns:m="http://schemas.openxmlformats.org/officeDocument/2006/math">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+1 </m:t>
                      </m:r>
                      <m:r>
                        <m:rPr>
                          <m:sty m:val="p"/>
                        </m:rPr>
                        <a:rPr kumimoji="1" lang="en-US" altLang="zh-TW" b="0" i="0" smtClean="0">
                          <a:latin typeface="Cambria Math" panose="02040503050406030204" pitchFamily="18" charset="0"/>
                        </a:rPr>
                        <m:t>and</m:t>
                      </m:r>
                      <m:r>
                        <a:rPr kumimoji="1" lang="en-US" altLang="zh-TW" b="0" i="0" smtClean="0">
                          <a:latin typeface="Cambria Math" panose="02040503050406030204" pitchFamily="18" charset="0"/>
                        </a:rPr>
                        <m:t> </m:t>
                      </m:r>
                      <m:r>
                        <m:rPr>
                          <m:sty m:val="p"/>
                        </m:rPr>
                        <a:rPr kumimoji="1" lang="en-US" altLang="zh-TW" smtClean="0">
                          <a:latin typeface="Cambria Math" panose="02040503050406030204" pitchFamily="18" charset="0"/>
                        </a:rPr>
                        <m:t>t</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0</m:t>
                          </m:r>
                        </m:sub>
                      </m:sSub>
                      <m:r>
                        <a:rPr kumimoji="1" lang="en-US" altLang="zh-TW" b="1" i="0" smtClean="0">
                          <a:latin typeface="Cambria Math" panose="02040503050406030204" pitchFamily="18" charset="0"/>
                        </a:rPr>
                        <m:t>+</m:t>
                      </m:r>
                      <m:r>
                        <m:rPr>
                          <m:sty m:val="p"/>
                        </m:rPr>
                        <a:rPr kumimoji="1" lang="en-US" altLang="zh-TW" b="0" i="0" smtClean="0">
                          <a:latin typeface="Cambria Math" panose="02040503050406030204" pitchFamily="18" charset="0"/>
                        </a:rPr>
                        <m:t>iter</m:t>
                      </m:r>
                      <m:r>
                        <a:rPr kumimoji="1" lang="en-US" altLang="zh-TW" b="0" i="0"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h</m:t>
                          </m:r>
                        </m:e>
                        <m:sub>
                          <m:r>
                            <a:rPr kumimoji="1" lang="en-US" altLang="zh-TW" b="0" i="1" smtClean="0">
                              <a:latin typeface="Cambria Math" panose="02040503050406030204" pitchFamily="18" charset="0"/>
                            </a:rPr>
                            <m:t>𝑐</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𝑇</m:t>
                      </m:r>
                    </m:oMath>
                  </a14:m>
                  <a:r>
                    <a:rPr kumimoji="1" lang="en-US" altLang="zh-TW" dirty="0"/>
                    <a:t>, stop at </a:t>
                  </a:r>
                  <a14:m>
                    <m:oMath xmlns:m="http://schemas.openxmlformats.org/officeDocument/2006/math">
                      <m:r>
                        <a:rPr kumimoji="1" lang="en-US" altLang="zh-TW" b="0" i="1" smtClean="0">
                          <a:latin typeface="Cambria Math" panose="02040503050406030204" pitchFamily="18" charset="0"/>
                        </a:rPr>
                        <m:t>𝑖𝑡𝑒𝑟</m:t>
                      </m:r>
                      <m:r>
                        <a:rPr kumimoji="1" lang="en-US" altLang="zh-TW" b="0" i="1" smtClean="0">
                          <a:latin typeface="Cambria Math" panose="02040503050406030204" pitchFamily="18" charset="0"/>
                        </a:rPr>
                        <m:t>&gt;</m:t>
                      </m:r>
                    </m:oMath>
                  </a14:m>
                  <a:r>
                    <a:rPr kumimoji="1" lang="en-US" altLang="zh-TW" dirty="0"/>
                    <a:t> </a:t>
                  </a:r>
                  <a14:m>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𝑖𝑡</m:t>
                          </m:r>
                        </m:sub>
                      </m:sSub>
                    </m:oMath>
                  </a14:m>
                  <a:r>
                    <a:rPr kumimoji="1" lang="en-US" altLang="zh-TW" dirty="0"/>
                    <a:t>. </a:t>
                  </a:r>
                  <a:endParaRPr kumimoji="1" lang="zh-TW" altLang="en-US" dirty="0"/>
                </a:p>
              </p:txBody>
            </p:sp>
          </mc:Choice>
          <mc:Fallback xmlns="">
            <p:sp>
              <p:nvSpPr>
                <p:cNvPr id="22" name="文字方塊 21">
                  <a:extLst>
                    <a:ext uri="{FF2B5EF4-FFF2-40B4-BE49-F238E27FC236}">
                      <a16:creationId xmlns:a16="http://schemas.microsoft.com/office/drawing/2014/main" id="{63BEB40F-8532-745A-6B36-C9DA0C5DC1E9}"/>
                    </a:ext>
                  </a:extLst>
                </p:cNvPr>
                <p:cNvSpPr txBox="1">
                  <a:spLocks noRot="1" noChangeAspect="1" noMove="1" noResize="1" noEditPoints="1" noAdjustHandles="1" noChangeArrowheads="1" noChangeShapeType="1" noTextEdit="1"/>
                </p:cNvSpPr>
                <p:nvPr/>
              </p:nvSpPr>
              <p:spPr>
                <a:xfrm>
                  <a:off x="7994073" y="4114800"/>
                  <a:ext cx="3643743" cy="646331"/>
                </a:xfrm>
                <a:prstGeom prst="rect">
                  <a:avLst/>
                </a:prstGeom>
                <a:blipFill>
                  <a:blip r:embed="rId8"/>
                  <a:stretch>
                    <a:fillRect l="-1773" t="-3846" b="-13462"/>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微軟正黑體" panose="020B0604030504040204" pitchFamily="34" charset="-120"/>
              </a:rPr>
              <a:t>Rolling horizon Algorithm</a:t>
            </a:r>
            <a:endParaRPr lang="zh-TW" altLang="en-US" sz="320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E21BC81-FB1B-6D41-D54C-E99629C0A150}"/>
              </a:ext>
            </a:extLst>
          </p:cNvPr>
          <p:cNvSpPr>
            <a:spLocks noGrp="1"/>
          </p:cNvSpPr>
          <p:nvPr>
            <p:ph type="sldNum" sz="quarter" idx="12"/>
          </p:nvPr>
        </p:nvSpPr>
        <p:spPr/>
        <p:txBody>
          <a:bodyPr/>
          <a:lstStyle/>
          <a:p>
            <a:fld id="{C3836E5B-D4B7-FA44-A0C9-2630295C2636}" type="slidenum">
              <a:rPr kumimoji="1" lang="zh-TW" altLang="en-US" smtClean="0"/>
              <a:t>35</a:t>
            </a:fld>
            <a:endParaRPr kumimoji="1" lang="zh-TW" altLang="en-US"/>
          </a:p>
        </p:txBody>
      </p:sp>
    </p:spTree>
    <p:extLst>
      <p:ext uri="{BB962C8B-B14F-4D97-AF65-F5344CB8AC3E}">
        <p14:creationId xmlns:p14="http://schemas.microsoft.com/office/powerpoint/2010/main" val="3642308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7BF40607-D540-0D4C-3743-7F7E14A8BE96}"/>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MILP optimization</a:t>
            </a:r>
            <a:endParaRPr lang="zh-TW" altLang="en-US" sz="3200" b="1" dirty="0">
              <a:latin typeface="+mj-ea"/>
              <a:ea typeface="+mj-ea"/>
            </a:endParaRPr>
          </a:p>
        </p:txBody>
      </p:sp>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901142" y="14389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r>
                  <a:rPr lang="en-US" altLang="zh-TW" sz="2000" dirty="0">
                    <a:latin typeface="微軟正黑體" panose="020B0604030504040204" pitchFamily="34" charset="-120"/>
                    <a:ea typeface="微軟正黑體" panose="020B0604030504040204" pitchFamily="34" charset="-120"/>
                  </a:rPr>
                  <a:t>MILP </a:t>
                </a:r>
                <a:r>
                  <a:rPr lang="zh-TW" altLang="en-US" sz="2000" dirty="0">
                    <a:latin typeface="微軟正黑體" panose="020B0604030504040204" pitchFamily="34" charset="-120"/>
                    <a:ea typeface="微軟正黑體" panose="020B0604030504040204" pitchFamily="34" charset="-120"/>
                  </a:rPr>
                  <a:t>是</a:t>
                </a:r>
                <a:r>
                  <a:rPr lang="en-US" altLang="zh-TW" sz="2000" dirty="0">
                    <a:latin typeface="微軟正黑體" panose="020B0604030504040204" pitchFamily="34" charset="-120"/>
                    <a:ea typeface="微軟正黑體" panose="020B0604030504040204" pitchFamily="34" charset="-120"/>
                  </a:rPr>
                  <a:t>mix </a:t>
                </a:r>
                <a:r>
                  <a:rPr lang="en-US" altLang="zh-TW" sz="2000" dirty="0" err="1">
                    <a:latin typeface="微軟正黑體" panose="020B0604030504040204" pitchFamily="34" charset="-120"/>
                    <a:ea typeface="微軟正黑體" panose="020B0604030504040204" pitchFamily="34" charset="-120"/>
                  </a:rPr>
                  <a:t>interger</a:t>
                </a:r>
                <a:r>
                  <a:rPr lang="en-US" altLang="zh-TW" sz="2000" dirty="0">
                    <a:latin typeface="微軟正黑體" panose="020B0604030504040204" pitchFamily="34" charset="-120"/>
                    <a:ea typeface="微軟正黑體" panose="020B0604030504040204" pitchFamily="34" charset="-120"/>
                  </a:rPr>
                  <a:t> linear program </a:t>
                </a:r>
                <a:r>
                  <a:rPr lang="zh-TW" altLang="en-US" sz="2000" dirty="0">
                    <a:latin typeface="微軟正黑體" panose="020B0604030504040204" pitchFamily="34" charset="-120"/>
                    <a:ea typeface="微軟正黑體" panose="020B0604030504040204" pitchFamily="34" charset="-120"/>
                  </a:rPr>
                  <a:t>的縮寫。</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目的是在給定限制條件下，最小化目標函數！</a:t>
                </a:r>
                <a:endParaRPr lang="en-US" altLang="zh-TW" sz="2000" dirty="0">
                  <a:latin typeface="微軟正黑體" panose="020B0604030504040204" pitchFamily="34" charset="-120"/>
                  <a:ea typeface="微軟正黑體" panose="020B0604030504040204" pitchFamily="34" charset="-120"/>
                </a:endParaRPr>
              </a:p>
              <a:p>
                <a:pPr algn="l">
                  <a:lnSpc>
                    <a:spcPct val="210000"/>
                  </a:lnSpc>
                </a:pPr>
                <a:r>
                  <a:rPr lang="zh-TW" altLang="en-US" sz="2000" dirty="0">
                    <a:latin typeface="微軟正黑體" panose="020B0604030504040204" pitchFamily="34" charset="-120"/>
                    <a:ea typeface="微軟正黑體" panose="020B0604030504040204" pitchFamily="34" charset="-120"/>
                  </a:rPr>
                  <a:t>在</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中，我們以</a:t>
                </a:r>
                <a:r>
                  <a:rPr lang="en-US" altLang="zh-TW" sz="2000" dirty="0">
                    <a:latin typeface="微軟正黑體" panose="020B0604030504040204" pitchFamily="34" charset="-120"/>
                  </a:rPr>
                  <a:t>Appendix A </a:t>
                </a:r>
                <a:r>
                  <a:rPr lang="zh-TW" altLang="en-US" sz="2000" dirty="0">
                    <a:latin typeface="微軟正黑體" panose="020B0604030504040204" pitchFamily="34" charset="-120"/>
                  </a:rPr>
                  <a:t>中的</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𝑡𝑜</m:t>
                    </m:r>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10</m:t>
                        </m:r>
                      </m:sub>
                    </m:sSub>
                  </m:oMath>
                </a14:m>
                <a:r>
                  <a:rPr lang="zh-TW" altLang="en-US" sz="2000" dirty="0">
                    <a:latin typeface="微軟正黑體" panose="020B0604030504040204" pitchFamily="34" charset="-120"/>
                    <a:ea typeface="微軟正黑體" panose="020B0604030504040204" pitchFamily="34" charset="-120"/>
                  </a:rPr>
                  <a:t>為限制式，希望能最小化                                        ，其中</a:t>
                </a:r>
                <a14:m>
                  <m:oMath xmlns:m="http://schemas.openxmlformats.org/officeDocument/2006/math">
                    <m:sSub>
                      <m:sSubPr>
                        <m:ctrlPr>
                          <a:rPr lang="en-US" altLang="zh-TW" sz="2000" i="1" smtClean="0">
                            <a:latin typeface="Cambria Math" panose="02040503050406030204" pitchFamily="18" charset="0"/>
                            <a:ea typeface="微軟正黑體" panose="020B0604030504040204" pitchFamily="34" charset="-120"/>
                          </a:rPr>
                        </m:ctrlPr>
                      </m:sSubPr>
                      <m:e>
                        <m:r>
                          <a:rPr lang="en-US" altLang="zh-TW" sz="2000" b="0" i="1" smtClean="0">
                            <a:latin typeface="Cambria Math" panose="02040503050406030204" pitchFamily="18" charset="0"/>
                            <a:ea typeface="微軟正黑體" panose="020B0604030504040204" pitchFamily="34" charset="-120"/>
                          </a:rPr>
                          <m:t>𝐽</m:t>
                        </m:r>
                      </m:e>
                      <m:sub>
                        <m:r>
                          <a:rPr lang="en-US" altLang="zh-TW" sz="2000" b="0" i="1" smtClean="0">
                            <a:latin typeface="Cambria Math" panose="02040503050406030204" pitchFamily="18" charset="0"/>
                            <a:ea typeface="微軟正黑體" panose="020B0604030504040204" pitchFamily="34" charset="-120"/>
                          </a:rPr>
                          <m:t>𝑜𝑝</m:t>
                        </m:r>
                      </m:sub>
                    </m:sSub>
                    <m:r>
                      <a:rPr lang="zh-TW" altLang="en-US" sz="2000" i="1">
                        <a:latin typeface="Cambria Math" panose="02040503050406030204" pitchFamily="18" charset="0"/>
                        <a:ea typeface="微軟正黑體" panose="020B0604030504040204" pitchFamily="34" charset="-120"/>
                      </a:rPr>
                      <m:t>是</m:t>
                    </m:r>
                    <m:r>
                      <a:rPr lang="zh-TW" altLang="en-US" sz="2000" i="1" smtClean="0">
                        <a:latin typeface="Cambria Math" panose="02040503050406030204" pitchFamily="18" charset="0"/>
                        <a:ea typeface="微軟正黑體" panose="020B0604030504040204" pitchFamily="34" charset="-120"/>
                      </a:rPr>
                      <m:t>與</m:t>
                    </m:r>
                  </m:oMath>
                </a14:m>
                <a:r>
                  <a:rPr lang="en-US" altLang="zh-TW" sz="2000" dirty="0">
                    <a:latin typeface="微軟正黑體" panose="020B0604030504040204" pitchFamily="34" charset="-120"/>
                    <a:ea typeface="微軟正黑體" panose="020B0604030504040204" pitchFamily="34" charset="-120"/>
                  </a:rPr>
                  <a:t>Gas holder</a:t>
                </a:r>
                <a:r>
                  <a:rPr lang="zh-TW" altLang="en-US" sz="2000" dirty="0">
                    <a:latin typeface="微軟正黑體" panose="020B0604030504040204" pitchFamily="34" charset="-120"/>
                    <a:ea typeface="微軟正黑體" panose="020B0604030504040204" pitchFamily="34" charset="-120"/>
                  </a:rPr>
                  <a:t>運作相關的經濟消耗，</a:t>
                </a:r>
                <a:r>
                  <a:rPr lang="en-US" altLang="zh-TW" sz="2000" dirty="0"/>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𝐽</m:t>
                        </m:r>
                      </m:e>
                      <m:sub>
                        <m:r>
                          <a:rPr lang="en-US" altLang="zh-TW" sz="2000" b="0" i="1" smtClean="0">
                            <a:latin typeface="Cambria Math" panose="02040503050406030204" pitchFamily="18" charset="0"/>
                          </a:rPr>
                          <m:t>𝑒𝑝</m:t>
                        </m:r>
                      </m:sub>
                    </m:sSub>
                    <m:r>
                      <a:rPr lang="zh-TW" altLang="en-US" sz="2000" i="1">
                        <a:latin typeface="Cambria Math" panose="02040503050406030204" pitchFamily="18" charset="0"/>
                      </a:rPr>
                      <m:t>是</m:t>
                    </m:r>
                  </m:oMath>
                </a14:m>
                <a:r>
                  <a:rPr lang="zh-TW" altLang="en-US" sz="2000" dirty="0">
                    <a:latin typeface="微軟正黑體" panose="020B0604030504040204" pitchFamily="34" charset="-120"/>
                  </a:rPr>
                  <a:t>把消耗燃料相關成本。</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901142" y="1438903"/>
                <a:ext cx="9144000" cy="4864915"/>
              </a:xfrm>
              <a:prstGeom prst="rect">
                <a:avLst/>
              </a:prstGeom>
              <a:blipFill>
                <a:blip r:embed="rId3"/>
                <a:stretch>
                  <a:fillRect l="-832"/>
                </a:stretch>
              </a:blipFill>
            </p:spPr>
            <p:txBody>
              <a:bodyPr/>
              <a:lstStyle/>
              <a:p>
                <a:r>
                  <a:rPr lang="zh-TW" altLang="en-US">
                    <a:noFill/>
                  </a:rPr>
                  <a:t> </a:t>
                </a:r>
              </a:p>
            </p:txBody>
          </p:sp>
        </mc:Fallback>
      </mc:AlternateContent>
      <p:pic>
        <p:nvPicPr>
          <p:cNvPr id="18" name="圖片 17">
            <a:extLst>
              <a:ext uri="{FF2B5EF4-FFF2-40B4-BE49-F238E27FC236}">
                <a16:creationId xmlns:a16="http://schemas.microsoft.com/office/drawing/2014/main" id="{384C40ED-FF0D-B787-FD64-AC784CD3EB00}"/>
              </a:ext>
            </a:extLst>
          </p:cNvPr>
          <p:cNvPicPr>
            <a:picLocks noChangeAspect="1"/>
          </p:cNvPicPr>
          <p:nvPr/>
        </p:nvPicPr>
        <p:blipFill>
          <a:blip r:embed="rId4"/>
          <a:stretch>
            <a:fillRect/>
          </a:stretch>
        </p:blipFill>
        <p:spPr>
          <a:xfrm>
            <a:off x="2616526" y="3718960"/>
            <a:ext cx="2446428" cy="775853"/>
          </a:xfrm>
          <a:prstGeom prst="rect">
            <a:avLst/>
          </a:prstGeom>
        </p:spPr>
      </p:pic>
      <p:sp>
        <p:nvSpPr>
          <p:cNvPr id="2" name="投影片編號版面配置區 1">
            <a:extLst>
              <a:ext uri="{FF2B5EF4-FFF2-40B4-BE49-F238E27FC236}">
                <a16:creationId xmlns:a16="http://schemas.microsoft.com/office/drawing/2014/main" id="{46328745-3355-2D8F-1B23-9064B65AA96E}"/>
              </a:ext>
            </a:extLst>
          </p:cNvPr>
          <p:cNvSpPr>
            <a:spLocks noGrp="1"/>
          </p:cNvSpPr>
          <p:nvPr>
            <p:ph type="sldNum" sz="quarter" idx="12"/>
          </p:nvPr>
        </p:nvSpPr>
        <p:spPr/>
        <p:txBody>
          <a:bodyPr/>
          <a:lstStyle/>
          <a:p>
            <a:fld id="{C3836E5B-D4B7-FA44-A0C9-2630295C2636}" type="slidenum">
              <a:rPr kumimoji="1" lang="zh-TW" altLang="en-US" smtClean="0"/>
              <a:t>36</a:t>
            </a:fld>
            <a:endParaRPr kumimoji="1" lang="zh-TW" altLang="en-US"/>
          </a:p>
        </p:txBody>
      </p:sp>
    </p:spTree>
    <p:extLst>
      <p:ext uri="{BB962C8B-B14F-4D97-AF65-F5344CB8AC3E}">
        <p14:creationId xmlns:p14="http://schemas.microsoft.com/office/powerpoint/2010/main" val="3365668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2">
            <a:extLst>
              <a:ext uri="{FF2B5EF4-FFF2-40B4-BE49-F238E27FC236}">
                <a16:creationId xmlns:a16="http://schemas.microsoft.com/office/drawing/2014/main" id="{69288376-2AD1-4935-8362-7D2D6740AD6D}"/>
              </a:ext>
            </a:extLst>
          </p:cNvPr>
          <p:cNvSpPr txBox="1">
            <a:spLocks/>
          </p:cNvSpPr>
          <p:nvPr/>
        </p:nvSpPr>
        <p:spPr>
          <a:xfrm>
            <a:off x="748742" y="1286503"/>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endParaRPr lang="en-US" altLang="zh-TW" sz="2000" dirty="0">
              <a:latin typeface="微軟正黑體" panose="020B0604030504040204" pitchFamily="34" charset="-120"/>
              <a:ea typeface="微軟正黑體" panose="020B0604030504040204" pitchFamily="34" charset="-120"/>
            </a:endParaRPr>
          </a:p>
          <a:p>
            <a:pPr marL="457200" indent="-457200" algn="l">
              <a:lnSpc>
                <a:spcPct val="210000"/>
              </a:lnSpc>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marL="457200" indent="-457200" algn="l">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BF40607-D540-0D4C-3743-7F7E14A8BE96}"/>
                  </a:ext>
                </a:extLst>
              </p:cNvPr>
              <p:cNvSpPr txBox="1"/>
              <p:nvPr/>
            </p:nvSpPr>
            <p:spPr>
              <a:xfrm>
                <a:off x="748741" y="475268"/>
                <a:ext cx="10889075" cy="585930"/>
              </a:xfrm>
              <a:prstGeom prst="rect">
                <a:avLst/>
              </a:prstGeom>
              <a:noFill/>
            </p:spPr>
            <p:txBody>
              <a:bodyPr wrap="square" rtlCol="0">
                <a:spAutoFit/>
              </a:bodyPr>
              <a:lstStyle/>
              <a:p>
                <a14:m>
                  <m:oMath xmlns:m="http://schemas.openxmlformats.org/officeDocument/2006/math">
                    <m:r>
                      <a:rPr lang="en-US" altLang="zh-TW" sz="3200" b="1" i="1" dirty="0">
                        <a:latin typeface="Cambria Math" panose="02040503050406030204" pitchFamily="18" charset="0"/>
                      </a:rPr>
                      <m:t>𝑴𝑨𝑷𝑬</m:t>
                    </m:r>
                  </m:oMath>
                </a14:m>
                <a:r>
                  <a:rPr lang="zh-TW" altLang="en-US" sz="3200" b="1" dirty="0">
                    <a:latin typeface="微軟正黑體" panose="020B0604030504040204" pitchFamily="34" charset="-120"/>
                  </a:rPr>
                  <a:t>、</a:t>
                </a:r>
                <a:r>
                  <a:rPr lang="en-US" altLang="zh-TW" sz="3200" b="1" dirty="0">
                    <a:latin typeface="微軟正黑體" panose="020B0604030504040204" pitchFamily="34" charset="-120"/>
                  </a:rPr>
                  <a:t> </a:t>
                </a:r>
                <a14:m>
                  <m:oMath xmlns:m="http://schemas.openxmlformats.org/officeDocument/2006/math">
                    <m:acc>
                      <m:accPr>
                        <m:chr m:val="̅"/>
                        <m:ctrlPr>
                          <a:rPr lang="en-US" altLang="zh-TW" sz="3200" b="1" i="1" dirty="0" smtClean="0">
                            <a:latin typeface="Cambria Math" panose="02040503050406030204" pitchFamily="18" charset="0"/>
                          </a:rPr>
                        </m:ctrlPr>
                      </m:accPr>
                      <m:e>
                        <m:r>
                          <a:rPr lang="en-US" altLang="zh-TW" sz="3200" b="1" i="1" dirty="0">
                            <a:latin typeface="Cambria Math" panose="02040503050406030204" pitchFamily="18" charset="0"/>
                          </a:rPr>
                          <m:t>𝑴𝑨𝑷𝑬</m:t>
                        </m:r>
                      </m:e>
                    </m:acc>
                    <m:r>
                      <a:rPr lang="zh-TW" altLang="en-US" sz="3200" b="1" i="1" dirty="0">
                        <a:latin typeface="Cambria Math" panose="02040503050406030204" pitchFamily="18" charset="0"/>
                      </a:rPr>
                      <m:t>、</m:t>
                    </m:r>
                  </m:oMath>
                </a14:m>
                <a:r>
                  <a:rPr lang="zh-TW" altLang="en-US" sz="3200" b="1" dirty="0">
                    <a:latin typeface="微軟正黑體" panose="020B0604030504040204" pitchFamily="34" charset="-120"/>
                  </a:rPr>
                  <a:t>及</a:t>
                </a:r>
                <a:r>
                  <a:rPr lang="en-US" altLang="zh-TW" sz="3200" b="1" dirty="0">
                    <a:latin typeface="微軟正黑體" panose="020B0604030504040204" pitchFamily="34" charset="-120"/>
                  </a:rPr>
                  <a:t> </a:t>
                </a:r>
                <a14:m>
                  <m:oMath xmlns:m="http://schemas.openxmlformats.org/officeDocument/2006/math">
                    <m:r>
                      <a:rPr lang="en-US" altLang="zh-TW" sz="3200" b="1" i="1" dirty="0">
                        <a:latin typeface="Cambria Math" panose="02040503050406030204" pitchFamily="18" charset="0"/>
                      </a:rPr>
                      <m:t>𝑴𝑨𝑬</m:t>
                    </m:r>
                  </m:oMath>
                </a14:m>
                <a:r>
                  <a:rPr lang="zh-TW" altLang="en-US" sz="3200" b="1" dirty="0">
                    <a:latin typeface="微軟正黑體" panose="020B0604030504040204" pitchFamily="34" charset="-120"/>
                    <a:ea typeface="微軟正黑體" panose="020B0604030504040204" pitchFamily="34" charset="-120"/>
                  </a:rPr>
                  <a:t>介紹</a:t>
                </a:r>
              </a:p>
            </p:txBody>
          </p:sp>
        </mc:Choice>
        <mc:Fallback xmlns="">
          <p:sp>
            <p:nvSpPr>
              <p:cNvPr id="23" name="文字方塊 22">
                <a:extLst>
                  <a:ext uri="{FF2B5EF4-FFF2-40B4-BE49-F238E27FC236}">
                    <a16:creationId xmlns:a16="http://schemas.microsoft.com/office/drawing/2014/main" id="{7BF40607-D540-0D4C-3743-7F7E14A8BE96}"/>
                  </a:ext>
                </a:extLst>
              </p:cNvPr>
              <p:cNvSpPr txBox="1">
                <a:spLocks noRot="1" noChangeAspect="1" noMove="1" noResize="1" noEditPoints="1" noAdjustHandles="1" noChangeArrowheads="1" noChangeShapeType="1" noTextEdit="1"/>
              </p:cNvSpPr>
              <p:nvPr/>
            </p:nvSpPr>
            <p:spPr>
              <a:xfrm>
                <a:off x="748741" y="475268"/>
                <a:ext cx="10889075" cy="585930"/>
              </a:xfrm>
              <a:prstGeom prst="rect">
                <a:avLst/>
              </a:prstGeom>
              <a:blipFill>
                <a:blip r:embed="rId3"/>
                <a:stretch>
                  <a:fillRect l="-466" t="-12766" b="-319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副標題 2">
                <a:extLst>
                  <a:ext uri="{FF2B5EF4-FFF2-40B4-BE49-F238E27FC236}">
                    <a16:creationId xmlns:a16="http://schemas.microsoft.com/office/drawing/2014/main" id="{B005FDD8-9F61-42A3-628F-DBC75C18FB37}"/>
                  </a:ext>
                </a:extLst>
              </p:cNvPr>
              <p:cNvSpPr txBox="1">
                <a:spLocks/>
              </p:cNvSpPr>
              <p:nvPr/>
            </p:nvSpPr>
            <p:spPr>
              <a:xfrm>
                <a:off x="748741" y="1286502"/>
                <a:ext cx="9144000" cy="48649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210000"/>
                  </a:lnSpc>
                </a:pP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𝑀𝐴𝑃𝐸</m:t>
                    </m:r>
                  </m:oMath>
                </a14:m>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rPr>
                  <a:t> </a:t>
                </a:r>
                <a14:m>
                  <m:oMath xmlns:m="http://schemas.openxmlformats.org/officeDocument/2006/math">
                    <m:acc>
                      <m:accPr>
                        <m:chr m:val="̅"/>
                        <m:ctrlPr>
                          <a:rPr lang="en-US" altLang="zh-TW" sz="2000" i="1" dirty="0" smtClean="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m:t>
                    </m:r>
                  </m:oMath>
                </a14:m>
                <a:r>
                  <a:rPr lang="zh-TW" altLang="en-US" sz="2000" dirty="0">
                    <a:latin typeface="微軟正黑體" panose="020B0604030504040204" pitchFamily="34" charset="-120"/>
                  </a:rPr>
                  <a:t>及</a:t>
                </a:r>
                <a:r>
                  <a:rPr lang="en-US" altLang="zh-TW" sz="2000"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rPr>
                      <m:t>𝑀𝐴𝐸</m:t>
                    </m:r>
                  </m:oMath>
                </a14:m>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均為評量模型預估精確度的統計量，其運算方式如下</a:t>
                </a: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br>
                  <a:rPr lang="en-US" altLang="zh-TW" sz="2000" dirty="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其中較常使用</a:t>
                </a:r>
                <a14:m>
                  <m:oMath xmlns:m="http://schemas.openxmlformats.org/officeDocument/2006/math">
                    <m:r>
                      <a:rPr lang="en-US" altLang="zh-TW" sz="2000" i="1" dirty="0">
                        <a:latin typeface="Cambria Math" panose="02040503050406030204" pitchFamily="18" charset="0"/>
                      </a:rPr>
                      <m:t>𝑀𝐴𝑃𝐸</m:t>
                    </m:r>
                    <m:r>
                      <a:rPr lang="zh-TW" altLang="en-US" sz="2000" i="1" dirty="0" smtClean="0">
                        <a:latin typeface="Cambria Math" panose="02040503050406030204" pitchFamily="18" charset="0"/>
                      </a:rPr>
                      <m:t>與</m:t>
                    </m:r>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oMath>
                </a14:m>
                <a:r>
                  <a:rPr lang="zh-TW" altLang="en-US" sz="2000" dirty="0">
                    <a:latin typeface="微軟正黑體" panose="020B0604030504040204" pitchFamily="34" charset="-120"/>
                    <a:ea typeface="微軟正黑體" panose="020B0604030504040204" pitchFamily="34" charset="-120"/>
                  </a:rPr>
                  <a:t>當作模型是否準確的評判標準，因為這兩個統計量均沒有單位，計算誤差除以真值的絕對值後平均。</a:t>
                </a:r>
                <a:endParaRPr lang="en-US" altLang="zh-TW" sz="2000" dirty="0">
                  <a:latin typeface="微軟正黑體" panose="020B0604030504040204" pitchFamily="34" charset="-120"/>
                  <a:ea typeface="微軟正黑體" panose="020B0604030504040204" pitchFamily="34" charset="-120"/>
                </a:endParaRPr>
              </a:p>
            </p:txBody>
          </p:sp>
        </mc:Choice>
        <mc:Fallback xmlns="">
          <p:sp>
            <p:nvSpPr>
              <p:cNvPr id="16" name="副標題 2">
                <a:extLst>
                  <a:ext uri="{FF2B5EF4-FFF2-40B4-BE49-F238E27FC236}">
                    <a16:creationId xmlns:a16="http://schemas.microsoft.com/office/drawing/2014/main" id="{B005FDD8-9F61-42A3-628F-DBC75C18FB37}"/>
                  </a:ext>
                </a:extLst>
              </p:cNvPr>
              <p:cNvSpPr txBox="1">
                <a:spLocks noRot="1" noChangeAspect="1" noMove="1" noResize="1" noEditPoints="1" noAdjustHandles="1" noChangeArrowheads="1" noChangeShapeType="1" noTextEdit="1"/>
              </p:cNvSpPr>
              <p:nvPr/>
            </p:nvSpPr>
            <p:spPr>
              <a:xfrm>
                <a:off x="748741" y="1286502"/>
                <a:ext cx="9144000" cy="4864915"/>
              </a:xfrm>
              <a:prstGeom prst="rect">
                <a:avLst/>
              </a:prstGeom>
              <a:blipFill>
                <a:blip r:embed="rId4"/>
                <a:stretch>
                  <a:fillRect l="-832"/>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7962CC92-D4CA-3ED7-848F-A5FE281C8E66}"/>
              </a:ext>
            </a:extLst>
          </p:cNvPr>
          <p:cNvPicPr>
            <a:picLocks noChangeAspect="1"/>
          </p:cNvPicPr>
          <p:nvPr/>
        </p:nvPicPr>
        <p:blipFill>
          <a:blip r:embed="rId5"/>
          <a:stretch>
            <a:fillRect/>
          </a:stretch>
        </p:blipFill>
        <p:spPr>
          <a:xfrm>
            <a:off x="1130858" y="2307359"/>
            <a:ext cx="2032000" cy="774700"/>
          </a:xfrm>
          <a:prstGeom prst="rect">
            <a:avLst/>
          </a:prstGeom>
        </p:spPr>
      </p:pic>
      <p:pic>
        <p:nvPicPr>
          <p:cNvPr id="4" name="圖片 3">
            <a:extLst>
              <a:ext uri="{FF2B5EF4-FFF2-40B4-BE49-F238E27FC236}">
                <a16:creationId xmlns:a16="http://schemas.microsoft.com/office/drawing/2014/main" id="{A89373B8-E710-B8E6-4E78-62314C51CDCF}"/>
              </a:ext>
            </a:extLst>
          </p:cNvPr>
          <p:cNvPicPr>
            <a:picLocks noChangeAspect="1"/>
          </p:cNvPicPr>
          <p:nvPr/>
        </p:nvPicPr>
        <p:blipFill>
          <a:blip r:embed="rId6"/>
          <a:stretch>
            <a:fillRect/>
          </a:stretch>
        </p:blipFill>
        <p:spPr>
          <a:xfrm>
            <a:off x="3392574" y="2447059"/>
            <a:ext cx="1765300" cy="635000"/>
          </a:xfrm>
          <a:prstGeom prst="rect">
            <a:avLst/>
          </a:prstGeom>
        </p:spPr>
      </p:pic>
      <p:pic>
        <p:nvPicPr>
          <p:cNvPr id="5" name="圖片 4">
            <a:extLst>
              <a:ext uri="{FF2B5EF4-FFF2-40B4-BE49-F238E27FC236}">
                <a16:creationId xmlns:a16="http://schemas.microsoft.com/office/drawing/2014/main" id="{8298C4E3-AB44-E2B7-03C8-81476994C9AE}"/>
              </a:ext>
            </a:extLst>
          </p:cNvPr>
          <p:cNvPicPr>
            <a:picLocks noChangeAspect="1"/>
          </p:cNvPicPr>
          <p:nvPr/>
        </p:nvPicPr>
        <p:blipFill>
          <a:blip r:embed="rId7"/>
          <a:stretch>
            <a:fillRect/>
          </a:stretch>
        </p:blipFill>
        <p:spPr>
          <a:xfrm>
            <a:off x="5651519" y="2447059"/>
            <a:ext cx="1892300" cy="596900"/>
          </a:xfrm>
          <a:prstGeom prst="rect">
            <a:avLst/>
          </a:prstGeom>
        </p:spPr>
      </p:pic>
      <p:pic>
        <p:nvPicPr>
          <p:cNvPr id="6" name="圖片 5">
            <a:extLst>
              <a:ext uri="{FF2B5EF4-FFF2-40B4-BE49-F238E27FC236}">
                <a16:creationId xmlns:a16="http://schemas.microsoft.com/office/drawing/2014/main" id="{505D8ED6-F226-F5F8-B696-C4B99584DEB1}"/>
              </a:ext>
            </a:extLst>
          </p:cNvPr>
          <p:cNvPicPr>
            <a:picLocks noChangeAspect="1"/>
          </p:cNvPicPr>
          <p:nvPr/>
        </p:nvPicPr>
        <p:blipFill>
          <a:blip r:embed="rId8"/>
          <a:stretch>
            <a:fillRect/>
          </a:stretch>
        </p:blipFill>
        <p:spPr>
          <a:xfrm>
            <a:off x="1130858" y="3192895"/>
            <a:ext cx="2628900" cy="749300"/>
          </a:xfrm>
          <a:prstGeom prst="rect">
            <a:avLst/>
          </a:prstGeom>
        </p:spPr>
      </p:pic>
      <p:sp>
        <p:nvSpPr>
          <p:cNvPr id="2" name="投影片編號版面配置區 1">
            <a:extLst>
              <a:ext uri="{FF2B5EF4-FFF2-40B4-BE49-F238E27FC236}">
                <a16:creationId xmlns:a16="http://schemas.microsoft.com/office/drawing/2014/main" id="{4B7F2472-263E-917B-E502-73793E8F5675}"/>
              </a:ext>
            </a:extLst>
          </p:cNvPr>
          <p:cNvSpPr>
            <a:spLocks noGrp="1"/>
          </p:cNvSpPr>
          <p:nvPr>
            <p:ph type="sldNum" sz="quarter" idx="12"/>
          </p:nvPr>
        </p:nvSpPr>
        <p:spPr/>
        <p:txBody>
          <a:bodyPr/>
          <a:lstStyle/>
          <a:p>
            <a:fld id="{C3836E5B-D4B7-FA44-A0C9-2630295C2636}" type="slidenum">
              <a:rPr kumimoji="1" lang="zh-TW" altLang="en-US" smtClean="0"/>
              <a:t>37</a:t>
            </a:fld>
            <a:endParaRPr kumimoji="1" lang="zh-TW" altLang="en-US"/>
          </a:p>
        </p:txBody>
      </p:sp>
    </p:spTree>
    <p:extLst>
      <p:ext uri="{BB962C8B-B14F-4D97-AF65-F5344CB8AC3E}">
        <p14:creationId xmlns:p14="http://schemas.microsoft.com/office/powerpoint/2010/main" val="3346057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DF22FCF-733C-45FE-AB80-9204C67AB20D}"/>
              </a:ext>
            </a:extLst>
          </p:cNvPr>
          <p:cNvSpPr>
            <a:spLocks noGrp="1"/>
          </p:cNvSpPr>
          <p:nvPr>
            <p:ph idx="1"/>
          </p:nvPr>
        </p:nvSpPr>
        <p:spPr>
          <a:xfrm>
            <a:off x="838200" y="1401282"/>
            <a:ext cx="10515600" cy="4351338"/>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文獻中運用此模型於使用資料</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添加水平</a:t>
            </a:r>
            <a:r>
              <a:rPr lang="en-US" altLang="zh-TW" sz="2000" dirty="0">
                <a:latin typeface="微軟正黑體" panose="020B0604030504040204" pitchFamily="34" charset="-120"/>
                <a:ea typeface="微軟正黑體" panose="020B0604030504040204" pitchFamily="34" charset="-120"/>
              </a:rPr>
              <a:t>Level </a:t>
            </a:r>
            <a:r>
              <a:rPr lang="zh-TW" altLang="en-US" sz="2000" dirty="0">
                <a:latin typeface="微軟正黑體" panose="020B0604030504040204" pitchFamily="34" charset="-120"/>
                <a:ea typeface="微軟正黑體" panose="020B0604030504040204" pitchFamily="34" charset="-120"/>
              </a:rPr>
              <a:t>、趨勢</a:t>
            </a:r>
            <a:r>
              <a:rPr lang="en-US" altLang="zh-TW" sz="2000" dirty="0">
                <a:latin typeface="微軟正黑體" panose="020B0604030504040204" pitchFamily="34" charset="-120"/>
                <a:ea typeface="微軟正黑體" panose="020B0604030504040204" pitchFamily="34" charset="-120"/>
              </a:rPr>
              <a:t>Trend</a:t>
            </a:r>
            <a:r>
              <a:rPr lang="zh-TW" altLang="en-US" sz="2000" dirty="0">
                <a:latin typeface="微軟正黑體" panose="020B0604030504040204" pitchFamily="34" charset="-120"/>
                <a:ea typeface="微軟正黑體" panose="020B0604030504040204" pitchFamily="34" charset="-120"/>
              </a:rPr>
              <a:t>、季節性</a:t>
            </a:r>
            <a:r>
              <a:rPr lang="en-US" altLang="zh-TW" sz="2000" dirty="0">
                <a:latin typeface="微軟正黑體" panose="020B0604030504040204" pitchFamily="34" charset="-120"/>
                <a:ea typeface="微軟正黑體" panose="020B0604030504040204" pitchFamily="34" charset="-120"/>
              </a:rPr>
              <a:t>Seasonality</a:t>
            </a: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為經過</a:t>
            </a:r>
            <a:r>
              <a:rPr lang="en-US" altLang="zh-TW" sz="2000" dirty="0">
                <a:latin typeface="微軟正黑體" panose="020B0604030504040204" pitchFamily="34" charset="-120"/>
                <a:ea typeface="微軟正黑體" panose="020B0604030504040204" pitchFamily="34" charset="-120"/>
              </a:rPr>
              <a:t>SES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HES</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WES</a:t>
            </a:r>
            <a:r>
              <a:rPr lang="zh-TW" altLang="en-US" sz="2000" dirty="0">
                <a:latin typeface="微軟正黑體" panose="020B0604030504040204" pitchFamily="34" charset="-120"/>
                <a:ea typeface="微軟正黑體" panose="020B0604030504040204" pitchFamily="34" charset="-120"/>
              </a:rPr>
              <a:t>三種指數平滑</a:t>
            </a:r>
            <a:r>
              <a:rPr lang="en-US" altLang="zh-TW" sz="2000" dirty="0">
                <a:latin typeface="微軟正黑體" panose="020B0604030504040204" pitchFamily="34" charset="-120"/>
                <a:ea typeface="微軟正黑體" panose="020B0604030504040204" pitchFamily="34" charset="-120"/>
              </a:rPr>
              <a:t>(exponential smoothing)</a:t>
            </a:r>
            <a:r>
              <a:rPr lang="zh-TW" altLang="en-US" sz="2000" dirty="0">
                <a:latin typeface="微軟正黑體" panose="020B0604030504040204" pitchFamily="34" charset="-120"/>
                <a:ea typeface="微軟正黑體" panose="020B0604030504040204" pitchFamily="34" charset="-120"/>
              </a:rPr>
              <a:t>疊加並修正後的模型，是加權了歷史數據及瞬時數據的預測方法，因此得出</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660AD50-D680-4A35-81E3-04EF4D46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64" y="2901425"/>
            <a:ext cx="3801999" cy="675526"/>
          </a:xfrm>
          <a:prstGeom prst="rect">
            <a:avLst/>
          </a:prstGeom>
        </p:spPr>
      </p:pic>
      <p:pic>
        <p:nvPicPr>
          <p:cNvPr id="7" name="圖片 6">
            <a:extLst>
              <a:ext uri="{FF2B5EF4-FFF2-40B4-BE49-F238E27FC236}">
                <a16:creationId xmlns:a16="http://schemas.microsoft.com/office/drawing/2014/main" id="{171D9E44-74E0-41BE-A7A5-B135E9543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764" y="4929842"/>
            <a:ext cx="6096000" cy="1447452"/>
          </a:xfrm>
          <a:prstGeom prst="rect">
            <a:avLst/>
          </a:prstGeom>
        </p:spPr>
      </p:pic>
      <p:sp>
        <p:nvSpPr>
          <p:cNvPr id="8" name="文字方塊 7">
            <a:extLst>
              <a:ext uri="{FF2B5EF4-FFF2-40B4-BE49-F238E27FC236}">
                <a16:creationId xmlns:a16="http://schemas.microsoft.com/office/drawing/2014/main" id="{38006329-F71D-8DCC-4217-419DA1330A10}"/>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ED22D022-90CF-5F9D-28F8-36651A38207E}"/>
              </a:ext>
            </a:extLst>
          </p:cNvPr>
          <p:cNvSpPr>
            <a:spLocks noGrp="1"/>
          </p:cNvSpPr>
          <p:nvPr>
            <p:ph type="sldNum" sz="quarter" idx="12"/>
          </p:nvPr>
        </p:nvSpPr>
        <p:spPr/>
        <p:txBody>
          <a:bodyPr/>
          <a:lstStyle/>
          <a:p>
            <a:fld id="{C3836E5B-D4B7-FA44-A0C9-2630295C2636}" type="slidenum">
              <a:rPr kumimoji="1" lang="zh-TW" altLang="en-US" smtClean="0"/>
              <a:t>38</a:t>
            </a:fld>
            <a:endParaRPr kumimoji="1" lang="zh-TW" altLang="en-US"/>
          </a:p>
        </p:txBody>
      </p:sp>
    </p:spTree>
    <p:extLst>
      <p:ext uri="{BB962C8B-B14F-4D97-AF65-F5344CB8AC3E}">
        <p14:creationId xmlns:p14="http://schemas.microsoft.com/office/powerpoint/2010/main" val="2008543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F140EB8-CF06-4996-B222-4C244F4060FE}"/>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總結：</a:t>
                </a:r>
                <a:endParaRPr lang="en-US" altLang="zh-TW" sz="24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考慮到非線性，平滑常數和季節性週期可能會隨時間變化，因此在每個時間間隔 </a:t>
                </a:r>
                <a:r>
                  <a:rPr lang="en-US" altLang="zh-TW" sz="2000" dirty="0" err="1">
                    <a:latin typeface="微軟正黑體" panose="020B0604030504040204" pitchFamily="34" charset="-120"/>
                    <a:ea typeface="微軟正黑體" panose="020B0604030504040204" pitchFamily="34" charset="-120"/>
                  </a:rPr>
                  <a:t>hc·T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重新估計，利用</a:t>
                </a:r>
                <a:r>
                  <a:rPr lang="en-US" altLang="zh-TW" sz="2000" dirty="0">
                    <a:latin typeface="微軟正黑體" panose="020B0604030504040204" pitchFamily="34" charset="-120"/>
                    <a:ea typeface="微軟正黑體" panose="020B0604030504040204" pitchFamily="34" charset="-120"/>
                  </a:rPr>
                  <a:t>genetic algorithm (GA) (Simon, 2013)</a:t>
                </a:r>
                <a:r>
                  <a:rPr lang="zh-TW" altLang="en-US" sz="2000" dirty="0">
                    <a:latin typeface="微軟正黑體" panose="020B0604030504040204" pitchFamily="34" charset="-120"/>
                    <a:ea typeface="微軟正黑體" panose="020B0604030504040204" pitchFamily="34" charset="-120"/>
                  </a:rPr>
                  <a:t>給定的特徵及</a:t>
                </a:r>
                <a:r>
                  <a:rPr lang="en-US" altLang="zh-TW" sz="2000" dirty="0">
                    <a:latin typeface="微軟正黑體" panose="020B0604030504040204" pitchFamily="34" charset="-120"/>
                    <a:ea typeface="微軟正黑體" panose="020B0604030504040204" pitchFamily="34" charset="-120"/>
                  </a:rPr>
                  <a:t>MAE</a:t>
                </a:r>
                <a:r>
                  <a:rPr lang="zh-TW" altLang="en-US" sz="2000" dirty="0">
                    <a:latin typeface="微軟正黑體" panose="020B0604030504040204" pitchFamily="34" charset="-120"/>
                    <a:ea typeface="微軟正黑體" panose="020B0604030504040204" pitchFamily="34" charset="-120"/>
                  </a:rPr>
                  <a:t>得出以下結果。</a:t>
                </a: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endParaRPr lang="en-US" altLang="zh-TW" sz="2000" dirty="0">
                  <a:latin typeface="微軟正黑體" panose="020B0604030504040204" pitchFamily="34" charset="-120"/>
                  <a:ea typeface="微軟正黑體" panose="020B0604030504040204" pitchFamily="34" charset="-120"/>
                </a:endParaRPr>
              </a:p>
              <a:p>
                <a:pPr marL="0" indent="0">
                  <a:lnSpc>
                    <a:spcPct val="200000"/>
                  </a:lnSpc>
                  <a:buNone/>
                </a:pPr>
                <a:r>
                  <a:rPr lang="zh-TW" altLang="en-US" sz="2000" dirty="0">
                    <a:latin typeface="微軟正黑體" panose="020B0604030504040204" pitchFamily="34" charset="-120"/>
                    <a:ea typeface="微軟正黑體" panose="020B0604030504040204" pitchFamily="34" charset="-120"/>
                  </a:rPr>
                  <a:t>發現</a:t>
                </a:r>
                <a14:m>
                  <m:oMath xmlns:m="http://schemas.openxmlformats.org/officeDocument/2006/math">
                    <m:acc>
                      <m:accPr>
                        <m:chr m:val="̅"/>
                        <m:ctrlPr>
                          <a:rPr lang="en-US" altLang="zh-TW" sz="2000" i="1" dirty="0">
                            <a:latin typeface="Cambria Math" panose="02040503050406030204" pitchFamily="18" charset="0"/>
                          </a:rPr>
                        </m:ctrlPr>
                      </m:accPr>
                      <m:e>
                        <m:r>
                          <a:rPr lang="en-US" altLang="zh-TW" sz="2000" i="1" dirty="0">
                            <a:latin typeface="Cambria Math" panose="02040503050406030204" pitchFamily="18" charset="0"/>
                          </a:rPr>
                          <m:t>𝑀𝐴𝑃𝐸</m:t>
                        </m:r>
                      </m:e>
                    </m:acc>
                    <m:r>
                      <a:rPr lang="zh-TW" altLang="en-US" sz="2000" i="1" dirty="0">
                        <a:latin typeface="Cambria Math" panose="02040503050406030204" pitchFamily="18" charset="0"/>
                      </a:rPr>
                      <m:t>足夠</m:t>
                    </m:r>
                  </m:oMath>
                </a14:m>
                <a:r>
                  <a:rPr lang="zh-TW" altLang="en-US" sz="2000" dirty="0">
                    <a:latin typeface="微軟正黑體" panose="020B0604030504040204" pitchFamily="34" charset="-120"/>
                    <a:ea typeface="微軟正黑體" panose="020B0604030504040204" pitchFamily="34" charset="-120"/>
                  </a:rPr>
                  <a:t>小模型預估的準確性高。</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3" name="內容版面配置區 2">
                <a:extLst>
                  <a:ext uri="{FF2B5EF4-FFF2-40B4-BE49-F238E27FC236}">
                    <a16:creationId xmlns:a16="http://schemas.microsoft.com/office/drawing/2014/main" id="{3F140EB8-CF06-4996-B222-4C244F4060FE}"/>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F4B25F6-92E1-435E-B7D3-8B267B06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411" y="3429000"/>
            <a:ext cx="7312639" cy="2388303"/>
          </a:xfrm>
          <a:prstGeom prst="rect">
            <a:avLst/>
          </a:prstGeom>
        </p:spPr>
      </p:pic>
      <p:sp>
        <p:nvSpPr>
          <p:cNvPr id="7" name="文字方塊 6">
            <a:extLst>
              <a:ext uri="{FF2B5EF4-FFF2-40B4-BE49-F238E27FC236}">
                <a16:creationId xmlns:a16="http://schemas.microsoft.com/office/drawing/2014/main" id="{54B3B22B-6C83-FA81-CCBE-4D8CA175F7C7}"/>
              </a:ext>
            </a:extLst>
          </p:cNvPr>
          <p:cNvSpPr txBox="1"/>
          <p:nvPr/>
        </p:nvSpPr>
        <p:spPr>
          <a:xfrm>
            <a:off x="748741" y="414194"/>
            <a:ext cx="10889075" cy="584775"/>
          </a:xfrm>
          <a:prstGeom prst="rect">
            <a:avLst/>
          </a:prstGeom>
          <a:noFill/>
        </p:spPr>
        <p:txBody>
          <a:bodyPr wrap="square" rtlCol="0">
            <a:spAutoFit/>
          </a:bodyPr>
          <a:lstStyle/>
          <a:p>
            <a:r>
              <a:rPr lang="en-US" altLang="zh-TW" sz="3200" b="1" dirty="0">
                <a:latin typeface="+mj-ea"/>
                <a:ea typeface="+mj-ea"/>
              </a:rPr>
              <a:t>Holt-Winters forecasting model</a:t>
            </a:r>
            <a:endParaRPr lang="zh-TW" altLang="en-US" sz="3200" b="1" dirty="0">
              <a:latin typeface="+mj-ea"/>
              <a:ea typeface="+mj-ea"/>
            </a:endParaRPr>
          </a:p>
        </p:txBody>
      </p:sp>
      <p:sp>
        <p:nvSpPr>
          <p:cNvPr id="2" name="投影片編號版面配置區 1">
            <a:extLst>
              <a:ext uri="{FF2B5EF4-FFF2-40B4-BE49-F238E27FC236}">
                <a16:creationId xmlns:a16="http://schemas.microsoft.com/office/drawing/2014/main" id="{263006C2-CD9D-0676-58D6-875484BF212E}"/>
              </a:ext>
            </a:extLst>
          </p:cNvPr>
          <p:cNvSpPr>
            <a:spLocks noGrp="1"/>
          </p:cNvSpPr>
          <p:nvPr>
            <p:ph type="sldNum" sz="quarter" idx="12"/>
          </p:nvPr>
        </p:nvSpPr>
        <p:spPr/>
        <p:txBody>
          <a:bodyPr/>
          <a:lstStyle/>
          <a:p>
            <a:fld id="{C3836E5B-D4B7-FA44-A0C9-2630295C2636}" type="slidenum">
              <a:rPr kumimoji="1" lang="zh-TW" altLang="en-US" smtClean="0"/>
              <a:t>39</a:t>
            </a:fld>
            <a:endParaRPr kumimoji="1" lang="zh-TW" altLang="en-US"/>
          </a:p>
        </p:txBody>
      </p:sp>
    </p:spTree>
    <p:extLst>
      <p:ext uri="{BB962C8B-B14F-4D97-AF65-F5344CB8AC3E}">
        <p14:creationId xmlns:p14="http://schemas.microsoft.com/office/powerpoint/2010/main" val="43858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4C624702-57F3-FB3C-D6EC-5826A9E6B332}"/>
              </a:ext>
            </a:extLst>
          </p:cNvPr>
          <p:cNvSpPr txBox="1">
            <a:spLocks/>
          </p:cNvSpPr>
          <p:nvPr/>
        </p:nvSpPr>
        <p:spPr>
          <a:xfrm>
            <a:off x="838200" y="216376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zh-TW" altLang="en-US" sz="4400" dirty="0"/>
              <a:t>問題描述、資料資訊</a:t>
            </a:r>
          </a:p>
        </p:txBody>
      </p:sp>
    </p:spTree>
    <p:extLst>
      <p:ext uri="{BB962C8B-B14F-4D97-AF65-F5344CB8AC3E}">
        <p14:creationId xmlns:p14="http://schemas.microsoft.com/office/powerpoint/2010/main" val="1890032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932334"/>
          </a:xfrm>
        </p:spPr>
        <p:txBody>
          <a:bodyPr>
            <a:normAutofit/>
          </a:bodyPr>
          <a:lstStyle/>
          <a:p>
            <a:r>
              <a:rPr lang="en-US" altLang="zh-TW" sz="3200" b="1" dirty="0">
                <a:latin typeface="+mj-ea"/>
              </a:rPr>
              <a:t>ARIMA</a:t>
            </a:r>
            <a:r>
              <a:rPr lang="zh-TW" altLang="en-US" sz="3200" b="1" dirty="0">
                <a:latin typeface="+mj-ea"/>
              </a:rPr>
              <a:t> </a:t>
            </a:r>
            <a:r>
              <a:rPr lang="en-US" altLang="zh-TW" sz="3200" b="1" dirty="0">
                <a:latin typeface="微軟正黑體" panose="020B0604030504040204" pitchFamily="34" charset="-120"/>
              </a:rPr>
              <a:t>Algorithm</a:t>
            </a:r>
            <a:endParaRPr lang="zh-TW" altLang="en-US" sz="3200" b="1" dirty="0">
              <a:latin typeface="+mj-ea"/>
            </a:endParaRPr>
          </a:p>
        </p:txBody>
      </p:sp>
      <p:sp>
        <p:nvSpPr>
          <p:cNvPr id="3" name="內容版面配置區 2"/>
          <p:cNvSpPr>
            <a:spLocks noGrp="1"/>
          </p:cNvSpPr>
          <p:nvPr>
            <p:ph idx="1"/>
          </p:nvPr>
        </p:nvSpPr>
        <p:spPr>
          <a:xfrm>
            <a:off x="838200" y="1297460"/>
            <a:ext cx="10515600" cy="5177481"/>
          </a:xfrm>
        </p:spPr>
        <p:txBody>
          <a:bodyPr/>
          <a:lstStyle/>
          <a:p>
            <a:pPr marL="0" indent="0">
              <a:buNone/>
            </a:pPr>
            <a:r>
              <a:rPr lang="zh-TW" altLang="en-US" dirty="0">
                <a:latin typeface="+mn-ea"/>
              </a:rPr>
              <a:t>演算法介紹：</a:t>
            </a:r>
            <a:endParaRPr lang="en-US" altLang="zh-TW" dirty="0">
              <a:latin typeface="+mn-ea"/>
            </a:endParaRPr>
          </a:p>
          <a:p>
            <a:r>
              <a:rPr lang="zh-TW" altLang="en-US" sz="2000" dirty="0">
                <a:latin typeface="+mn-ea"/>
              </a:rPr>
              <a:t>結合</a:t>
            </a:r>
            <a:r>
              <a:rPr lang="en-US" altLang="zh-TW" sz="2000" dirty="0">
                <a:latin typeface="+mn-ea"/>
              </a:rPr>
              <a:t>AR</a:t>
            </a:r>
            <a:r>
              <a:rPr lang="zh-TW" altLang="en-US" sz="2000" dirty="0">
                <a:latin typeface="+mn-ea"/>
              </a:rPr>
              <a:t>、</a:t>
            </a:r>
            <a:r>
              <a:rPr lang="en-US" altLang="zh-TW" sz="2000" dirty="0">
                <a:latin typeface="+mn-ea"/>
              </a:rPr>
              <a:t>MA</a:t>
            </a:r>
            <a:r>
              <a:rPr lang="zh-TW" altLang="en-US" sz="2000" dirty="0">
                <a:latin typeface="+mn-ea"/>
              </a:rPr>
              <a:t>，且加入差分次數以解決非穩定資料</a:t>
            </a:r>
            <a:endParaRPr lang="en-US" altLang="zh-TW" sz="2000" dirty="0">
              <a:latin typeface="+mn-ea"/>
            </a:endParaRPr>
          </a:p>
          <a:p>
            <a:r>
              <a:rPr lang="zh-TW" altLang="en-US" sz="2000" dirty="0">
                <a:latin typeface="+mn-ea"/>
              </a:rPr>
              <a:t>自迴歸（不考慮其他係數變化）</a:t>
            </a:r>
            <a:endParaRPr lang="en-US" altLang="zh-TW" sz="2000" dirty="0">
              <a:latin typeface="+mn-ea"/>
            </a:endParaRPr>
          </a:p>
          <a:p>
            <a:r>
              <a:rPr lang="zh-TW" altLang="en-US" sz="2000" dirty="0">
                <a:latin typeface="+mn-ea"/>
              </a:rPr>
              <a:t>包含季節性與非季節性部分</a:t>
            </a:r>
            <a:endParaRPr lang="en-US" altLang="zh-TW" sz="2000" dirty="0">
              <a:latin typeface="+mn-ea"/>
            </a:endParaRPr>
          </a:p>
          <a:p>
            <a:r>
              <a:rPr lang="zh-TW" altLang="en-US" sz="2000" dirty="0">
                <a:latin typeface="+mn-ea"/>
              </a:rPr>
              <a:t>公式</a:t>
            </a:r>
            <a:endParaRPr lang="en-US" altLang="zh-TW" sz="2000" dirty="0">
              <a:latin typeface="+mn-ea"/>
            </a:endParaRPr>
          </a:p>
          <a:p>
            <a:endParaRPr lang="en-US" altLang="zh-TW" sz="2000" dirty="0">
              <a:latin typeface="+mn-ea"/>
            </a:endParaRPr>
          </a:p>
          <a:p>
            <a:endParaRPr lang="en-US" altLang="zh-TW" sz="2000" dirty="0">
              <a:latin typeface="+mn-ea"/>
            </a:endParaRPr>
          </a:p>
          <a:p>
            <a:r>
              <a:rPr lang="en-US" altLang="zh-TW" sz="2000" dirty="0">
                <a:latin typeface="+mn-ea"/>
              </a:rPr>
              <a:t>p:</a:t>
            </a:r>
            <a:r>
              <a:rPr lang="zh-TW" altLang="en-US" sz="2000" dirty="0">
                <a:latin typeface="+mn-ea"/>
              </a:rPr>
              <a:t>自我迴歸項數（過去多少筆資料、對預測資料的影響力）</a:t>
            </a:r>
            <a:endParaRPr lang="en-US" altLang="zh-TW" sz="2000" dirty="0">
              <a:latin typeface="+mn-ea"/>
            </a:endParaRPr>
          </a:p>
          <a:p>
            <a:r>
              <a:rPr lang="en-US" altLang="zh-TW" sz="2000" dirty="0">
                <a:latin typeface="+mn-ea"/>
              </a:rPr>
              <a:t>q:</a:t>
            </a:r>
            <a:r>
              <a:rPr lang="zh-TW" altLang="en-US" sz="2000" dirty="0">
                <a:latin typeface="+mn-ea"/>
              </a:rPr>
              <a:t>滑動平均項數 </a:t>
            </a:r>
            <a:endParaRPr lang="en-US" altLang="zh-TW" sz="2000" dirty="0">
              <a:latin typeface="+mn-ea"/>
            </a:endParaRPr>
          </a:p>
          <a:p>
            <a:r>
              <a:rPr lang="en-US" altLang="zh-TW" sz="2000" dirty="0">
                <a:latin typeface="+mn-ea"/>
              </a:rPr>
              <a:t>d:</a:t>
            </a:r>
            <a:r>
              <a:rPr lang="zh-TW" altLang="en-US" sz="2000" dirty="0">
                <a:latin typeface="+mn-ea"/>
              </a:rPr>
              <a:t>差分次數（趨勢影響）</a:t>
            </a:r>
            <a:endParaRPr lang="en-US" altLang="zh-TW" sz="2000" dirty="0">
              <a:latin typeface="+mn-ea"/>
            </a:endParaRPr>
          </a:p>
          <a:p>
            <a:endParaRPr lang="en-US" altLang="zh-TW" sz="2000" dirty="0">
              <a:latin typeface="+mn-ea"/>
            </a:endParaRPr>
          </a:p>
          <a:p>
            <a:r>
              <a:rPr lang="en-US" altLang="zh-TW" sz="2000" dirty="0">
                <a:latin typeface="+mn-ea"/>
              </a:rPr>
              <a:t>ARIMA</a:t>
            </a:r>
            <a:r>
              <a:rPr lang="zh-TW" altLang="en-US" sz="2000" dirty="0">
                <a:latin typeface="+mn-ea"/>
              </a:rPr>
              <a:t>數學式</a:t>
            </a:r>
          </a:p>
          <a:p>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1840597" y="2868546"/>
            <a:ext cx="3313294" cy="996418"/>
          </a:xfrm>
          <a:prstGeom prst="rect">
            <a:avLst/>
          </a:prstGeom>
        </p:spPr>
      </p:pic>
      <p:pic>
        <p:nvPicPr>
          <p:cNvPr id="5" name="圖片 4"/>
          <p:cNvPicPr>
            <a:picLocks noChangeAspect="1"/>
          </p:cNvPicPr>
          <p:nvPr/>
        </p:nvPicPr>
        <p:blipFill>
          <a:blip r:embed="rId3"/>
          <a:stretch>
            <a:fillRect/>
          </a:stretch>
        </p:blipFill>
        <p:spPr>
          <a:xfrm>
            <a:off x="2785279" y="5436050"/>
            <a:ext cx="4737224" cy="1214988"/>
          </a:xfrm>
          <a:prstGeom prst="rect">
            <a:avLst/>
          </a:prstGeom>
        </p:spPr>
      </p:pic>
      <p:sp>
        <p:nvSpPr>
          <p:cNvPr id="6" name="投影片編號版面配置區 5">
            <a:extLst>
              <a:ext uri="{FF2B5EF4-FFF2-40B4-BE49-F238E27FC236}">
                <a16:creationId xmlns:a16="http://schemas.microsoft.com/office/drawing/2014/main" id="{23961E2A-67ED-AA93-08E5-F477494D000E}"/>
              </a:ext>
            </a:extLst>
          </p:cNvPr>
          <p:cNvSpPr>
            <a:spLocks noGrp="1"/>
          </p:cNvSpPr>
          <p:nvPr>
            <p:ph type="sldNum" sz="quarter" idx="12"/>
          </p:nvPr>
        </p:nvSpPr>
        <p:spPr/>
        <p:txBody>
          <a:bodyPr/>
          <a:lstStyle/>
          <a:p>
            <a:fld id="{C3836E5B-D4B7-FA44-A0C9-2630295C2636}" type="slidenum">
              <a:rPr kumimoji="1" lang="zh-TW" altLang="en-US" smtClean="0"/>
              <a:t>40</a:t>
            </a:fld>
            <a:endParaRPr kumimoji="1" lang="zh-TW" altLang="en-US"/>
          </a:p>
        </p:txBody>
      </p:sp>
    </p:spTree>
    <p:extLst>
      <p:ext uri="{BB962C8B-B14F-4D97-AF65-F5344CB8AC3E}">
        <p14:creationId xmlns:p14="http://schemas.microsoft.com/office/powerpoint/2010/main" val="2604454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444716"/>
          </a:xfrm>
        </p:spPr>
        <p:txBody>
          <a:bodyPr>
            <a:normAutofit lnSpcReduction="10000"/>
          </a:bodyPr>
          <a:lstStyle/>
          <a:p>
            <a:pPr marL="0" indent="0">
              <a:lnSpc>
                <a:spcPct val="110000"/>
              </a:lnSpc>
              <a:buNone/>
            </a:pPr>
            <a:r>
              <a:rPr lang="zh-TW" altLang="en-US" dirty="0">
                <a:latin typeface="+mn-ea"/>
              </a:rPr>
              <a:t>運作流程：</a:t>
            </a:r>
            <a:endParaRPr lang="en-US" altLang="zh-TW" dirty="0">
              <a:latin typeface="+mn-ea"/>
            </a:endParaRPr>
          </a:p>
          <a:p>
            <a:pPr marL="514350" indent="-514350">
              <a:lnSpc>
                <a:spcPct val="150000"/>
              </a:lnSpc>
              <a:buAutoNum type="arabicPeriod"/>
            </a:pPr>
            <a:r>
              <a:rPr lang="en-US" altLang="zh-TW" sz="2000" dirty="0">
                <a:latin typeface="+mn-ea"/>
              </a:rPr>
              <a:t>ADF</a:t>
            </a:r>
            <a:r>
              <a:rPr lang="zh-TW" altLang="en-US" sz="2000" dirty="0">
                <a:latin typeface="+mn-ea"/>
              </a:rPr>
              <a:t>檢驗法 </a:t>
            </a:r>
            <a:r>
              <a:rPr lang="en-US" altLang="zh-TW" sz="2000" dirty="0">
                <a:latin typeface="+mn-ea"/>
              </a:rPr>
              <a:t>-&gt;</a:t>
            </a:r>
            <a:r>
              <a:rPr lang="zh-TW" altLang="en-US" sz="2000" dirty="0">
                <a:latin typeface="+mn-ea"/>
              </a:rPr>
              <a:t> 找差分，移除趨勢影響</a:t>
            </a:r>
            <a:endParaRPr lang="en-US" altLang="zh-TW" sz="2000" dirty="0">
              <a:latin typeface="+mn-ea"/>
            </a:endParaRPr>
          </a:p>
          <a:p>
            <a:pPr lvl="1">
              <a:lnSpc>
                <a:spcPct val="150000"/>
              </a:lnSpc>
            </a:pPr>
            <a:r>
              <a:rPr lang="zh-TW" altLang="en-US" sz="2000" dirty="0">
                <a:latin typeface="+mn-ea"/>
              </a:rPr>
              <a:t>單位根檢驗</a:t>
            </a:r>
            <a:endParaRPr lang="en-US" altLang="zh-TW" sz="2000" dirty="0">
              <a:latin typeface="+mn-ea"/>
            </a:endParaRPr>
          </a:p>
          <a:p>
            <a:pPr lvl="1">
              <a:lnSpc>
                <a:spcPct val="150000"/>
              </a:lnSpc>
            </a:pPr>
            <a:r>
              <a:rPr lang="zh-TW" altLang="en-US" sz="2000" dirty="0">
                <a:latin typeface="+mn-ea"/>
              </a:rPr>
              <a:t>存在單位根 </a:t>
            </a:r>
            <a:r>
              <a:rPr lang="en-US" altLang="zh-TW" sz="2000" dirty="0">
                <a:latin typeface="+mn-ea"/>
              </a:rPr>
              <a:t>-&gt; p-value&gt;0.05</a:t>
            </a:r>
            <a:r>
              <a:rPr lang="zh-TW" altLang="en-US" sz="2000" dirty="0">
                <a:latin typeface="+mn-ea"/>
              </a:rPr>
              <a:t> </a:t>
            </a:r>
            <a:r>
              <a:rPr lang="en-US" altLang="zh-TW" sz="2000" dirty="0">
                <a:latin typeface="+mn-ea"/>
              </a:rPr>
              <a:t>-&gt; </a:t>
            </a:r>
            <a:r>
              <a:rPr lang="zh-TW" altLang="en-US" sz="2000" dirty="0">
                <a:latin typeface="+mn-ea"/>
              </a:rPr>
              <a:t>序列不平穩 </a:t>
            </a:r>
            <a:r>
              <a:rPr lang="en-US" altLang="zh-TW" sz="2000" dirty="0">
                <a:latin typeface="+mn-ea"/>
              </a:rPr>
              <a:t>-&gt;</a:t>
            </a:r>
            <a:r>
              <a:rPr lang="zh-TW" altLang="en-US" sz="2000" dirty="0">
                <a:latin typeface="+mn-ea"/>
              </a:rPr>
              <a:t>需加入參數</a:t>
            </a:r>
            <a:r>
              <a:rPr lang="en-US" altLang="zh-TW" sz="2000" dirty="0">
                <a:latin typeface="+mn-ea"/>
              </a:rPr>
              <a:t>d</a:t>
            </a:r>
            <a:r>
              <a:rPr lang="zh-TW" altLang="en-US" sz="2000" dirty="0">
                <a:latin typeface="+mn-ea"/>
              </a:rPr>
              <a:t>做調整</a:t>
            </a:r>
            <a:endParaRPr lang="en-US" altLang="zh-TW" sz="2000" dirty="0">
              <a:latin typeface="+mn-ea"/>
            </a:endParaRPr>
          </a:p>
          <a:p>
            <a:pPr marL="514350" indent="-514350">
              <a:lnSpc>
                <a:spcPct val="150000"/>
              </a:lnSpc>
              <a:buAutoNum type="arabicPeriod"/>
            </a:pPr>
            <a:r>
              <a:rPr lang="en-US" altLang="zh-TW" sz="2000" dirty="0">
                <a:latin typeface="+mn-ea"/>
              </a:rPr>
              <a:t>PACF -&gt; </a:t>
            </a:r>
            <a:r>
              <a:rPr lang="zh-TW" altLang="en-US" sz="2000" dirty="0">
                <a:latin typeface="+mn-ea"/>
              </a:rPr>
              <a:t>找</a:t>
            </a:r>
            <a:r>
              <a:rPr lang="en-US" altLang="zh-TW" sz="2000" dirty="0">
                <a:latin typeface="+mn-ea"/>
              </a:rPr>
              <a:t>p</a:t>
            </a:r>
            <a:r>
              <a:rPr lang="zh-TW" altLang="en-US" sz="2000" dirty="0">
                <a:latin typeface="+mn-ea"/>
              </a:rPr>
              <a:t>參數（找過去多少筆資料）</a:t>
            </a:r>
            <a:endParaRPr lang="en-US" altLang="zh-TW" sz="2000" dirty="0">
              <a:latin typeface="+mn-ea"/>
            </a:endParaRPr>
          </a:p>
          <a:p>
            <a:pPr marL="514350" indent="-514350">
              <a:lnSpc>
                <a:spcPct val="150000"/>
              </a:lnSpc>
              <a:buAutoNum type="arabicPeriod"/>
            </a:pPr>
            <a:r>
              <a:rPr lang="en-US" altLang="zh-TW" sz="2000" dirty="0">
                <a:latin typeface="+mn-ea"/>
              </a:rPr>
              <a:t>ACF -&gt; </a:t>
            </a:r>
            <a:r>
              <a:rPr lang="zh-TW" altLang="en-US" sz="2000" dirty="0">
                <a:latin typeface="+mn-ea"/>
              </a:rPr>
              <a:t>找</a:t>
            </a:r>
            <a:r>
              <a:rPr lang="en-US" altLang="zh-TW" sz="2000" dirty="0">
                <a:latin typeface="+mn-ea"/>
              </a:rPr>
              <a:t>q</a:t>
            </a:r>
            <a:r>
              <a:rPr lang="zh-TW" altLang="en-US" sz="2000" dirty="0">
                <a:latin typeface="+mn-ea"/>
              </a:rPr>
              <a:t>參數</a:t>
            </a:r>
            <a:endParaRPr lang="en-US" altLang="zh-TW" sz="2000" dirty="0">
              <a:latin typeface="+mn-ea"/>
            </a:endParaRPr>
          </a:p>
          <a:p>
            <a:pPr lvl="1">
              <a:lnSpc>
                <a:spcPct val="150000"/>
              </a:lnSpc>
            </a:pPr>
            <a:r>
              <a:rPr lang="zh-TW" altLang="en-US" sz="2000" dirty="0">
                <a:latin typeface="+mn-ea"/>
              </a:rPr>
              <a:t>同一序列在不同時刻的取值之間的相關程度。</a:t>
            </a:r>
            <a:endParaRPr lang="en-US" altLang="zh-TW" sz="2000" dirty="0">
              <a:latin typeface="+mn-ea"/>
            </a:endParaRPr>
          </a:p>
          <a:p>
            <a:pPr marL="514350" indent="-514350">
              <a:lnSpc>
                <a:spcPct val="150000"/>
              </a:lnSpc>
              <a:buAutoNum type="arabicPeriod"/>
            </a:pPr>
            <a:r>
              <a:rPr lang="zh-TW" altLang="en-US" sz="2000" dirty="0">
                <a:latin typeface="+mn-ea"/>
              </a:rPr>
              <a:t>檢測（用</a:t>
            </a:r>
            <a:r>
              <a:rPr lang="en-US" altLang="zh-TW" sz="2000" dirty="0">
                <a:latin typeface="+mn-ea"/>
              </a:rPr>
              <a:t>Box-pierce</a:t>
            </a:r>
            <a:r>
              <a:rPr lang="zh-TW" altLang="en-US" sz="2000" dirty="0">
                <a:latin typeface="+mn-ea"/>
              </a:rPr>
              <a:t>） </a:t>
            </a:r>
            <a:r>
              <a:rPr lang="en-US" altLang="zh-TW" sz="2000" dirty="0">
                <a:latin typeface="+mn-ea"/>
              </a:rPr>
              <a:t>-&gt; p-value</a:t>
            </a:r>
            <a:r>
              <a:rPr lang="zh-TW" altLang="en-US" sz="2000" dirty="0">
                <a:latin typeface="+mn-ea"/>
              </a:rPr>
              <a:t>要大於</a:t>
            </a:r>
            <a:r>
              <a:rPr lang="en-US" altLang="zh-TW" sz="2000" dirty="0">
                <a:latin typeface="+mn-ea"/>
              </a:rPr>
              <a:t>0.05</a:t>
            </a:r>
          </a:p>
          <a:p>
            <a:pPr lvl="1">
              <a:lnSpc>
                <a:spcPct val="150000"/>
              </a:lnSpc>
            </a:pPr>
            <a:r>
              <a:rPr lang="zh-TW" altLang="en-US" sz="2000" dirty="0">
                <a:latin typeface="+mn-ea"/>
              </a:rPr>
              <a:t>檢驗模型是否準確</a:t>
            </a:r>
            <a:r>
              <a:rPr lang="en-US" altLang="zh-TW" sz="2000" dirty="0">
                <a:latin typeface="+mn-ea"/>
              </a:rPr>
              <a:t> -&gt; </a:t>
            </a:r>
            <a:r>
              <a:rPr lang="zh-TW" altLang="en-US" sz="2000" dirty="0">
                <a:latin typeface="+mn-ea"/>
              </a:rPr>
              <a:t>雜訊會隨機出現</a:t>
            </a:r>
            <a:endParaRPr lang="en-US" altLang="zh-TW" sz="2000" dirty="0">
              <a:latin typeface="+mn-ea"/>
            </a:endParaRPr>
          </a:p>
          <a:p>
            <a:pPr lvl="1">
              <a:lnSpc>
                <a:spcPct val="150000"/>
              </a:lnSpc>
            </a:pPr>
            <a:r>
              <a:rPr lang="en-US" altLang="zh-TW" sz="2000" dirty="0">
                <a:latin typeface="+mn-ea"/>
              </a:rPr>
              <a:t>H0:</a:t>
            </a:r>
            <a:r>
              <a:rPr lang="zh-TW" altLang="en-US" sz="2000" dirty="0">
                <a:latin typeface="+mn-ea"/>
              </a:rPr>
              <a:t>殘差序列為白雜訊 </a:t>
            </a:r>
            <a:r>
              <a:rPr lang="en-US" altLang="zh-TW" sz="2000" dirty="0">
                <a:latin typeface="+mn-ea"/>
              </a:rPr>
              <a:t>-&gt; p-value</a:t>
            </a:r>
            <a:r>
              <a:rPr lang="zh-TW" altLang="en-US" sz="2000" dirty="0">
                <a:latin typeface="+mn-ea"/>
              </a:rPr>
              <a:t>大於</a:t>
            </a:r>
            <a:r>
              <a:rPr lang="en-US" altLang="zh-TW" sz="2000" dirty="0">
                <a:latin typeface="+mn-ea"/>
              </a:rPr>
              <a:t>0.05</a:t>
            </a:r>
          </a:p>
          <a:p>
            <a:pPr marL="514350" indent="-514350">
              <a:lnSpc>
                <a:spcPct val="200000"/>
              </a:lnSpc>
              <a:buAutoNum type="arabicPeriod"/>
            </a:pPr>
            <a:endParaRPr lang="en-US" altLang="zh-TW" dirty="0"/>
          </a:p>
        </p:txBody>
      </p:sp>
      <p:sp>
        <p:nvSpPr>
          <p:cNvPr id="4" name="標題 1">
            <a:extLst>
              <a:ext uri="{FF2B5EF4-FFF2-40B4-BE49-F238E27FC236}">
                <a16:creationId xmlns:a16="http://schemas.microsoft.com/office/drawing/2014/main" id="{9A0738EF-CAE2-CBF2-1B9A-F4BF35507567}"/>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0EE4704D-CE97-9A4C-C4F0-82F1C3210A70}"/>
              </a:ext>
            </a:extLst>
          </p:cNvPr>
          <p:cNvSpPr>
            <a:spLocks noGrp="1"/>
          </p:cNvSpPr>
          <p:nvPr>
            <p:ph type="sldNum" sz="quarter" idx="12"/>
          </p:nvPr>
        </p:nvSpPr>
        <p:spPr/>
        <p:txBody>
          <a:bodyPr/>
          <a:lstStyle/>
          <a:p>
            <a:fld id="{C3836E5B-D4B7-FA44-A0C9-2630295C2636}" type="slidenum">
              <a:rPr kumimoji="1" lang="zh-TW" altLang="en-US" smtClean="0"/>
              <a:t>41</a:t>
            </a:fld>
            <a:endParaRPr kumimoji="1" lang="zh-TW" altLang="en-US"/>
          </a:p>
        </p:txBody>
      </p:sp>
    </p:spTree>
    <p:extLst>
      <p:ext uri="{BB962C8B-B14F-4D97-AF65-F5344CB8AC3E}">
        <p14:creationId xmlns:p14="http://schemas.microsoft.com/office/powerpoint/2010/main" val="632977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124466"/>
            <a:ext cx="10515600" cy="5052497"/>
          </a:xfrm>
        </p:spPr>
        <p:txBody>
          <a:bodyPr>
            <a:normAutofit/>
          </a:bodyPr>
          <a:lstStyle/>
          <a:p>
            <a:pPr marL="0" indent="0">
              <a:lnSpc>
                <a:spcPct val="150000"/>
              </a:lnSpc>
              <a:buNone/>
            </a:pPr>
            <a:r>
              <a:rPr lang="zh-TW" altLang="en-US" dirty="0">
                <a:latin typeface="+mn-ea"/>
              </a:rPr>
              <a:t>預測結果：</a:t>
            </a:r>
            <a:endParaRPr lang="en-US" altLang="zh-TW" sz="2000" dirty="0">
              <a:latin typeface="+mn-ea"/>
            </a:endParaRPr>
          </a:p>
          <a:p>
            <a:pPr>
              <a:lnSpc>
                <a:spcPct val="150000"/>
              </a:lnSpc>
            </a:pPr>
            <a:r>
              <a:rPr lang="zh-TW" altLang="en-US" sz="2000" dirty="0">
                <a:latin typeface="+mn-ea"/>
              </a:rPr>
              <a:t>預測</a:t>
            </a:r>
            <a:r>
              <a:rPr lang="en-US" altLang="zh-TW" sz="2000" dirty="0">
                <a:latin typeface="+mn-ea"/>
              </a:rPr>
              <a:t>BFG</a:t>
            </a:r>
            <a:r>
              <a:rPr lang="zh-TW" altLang="en-US" sz="2000" dirty="0">
                <a:latin typeface="+mn-ea"/>
              </a:rPr>
              <a:t>與</a:t>
            </a:r>
            <a:r>
              <a:rPr lang="en-US" altLang="zh-TW" sz="2000" dirty="0">
                <a:latin typeface="+mn-ea"/>
              </a:rPr>
              <a:t>COG</a:t>
            </a:r>
            <a:r>
              <a:rPr lang="zh-TW" altLang="en-US" sz="2000" dirty="0">
                <a:latin typeface="+mn-ea"/>
              </a:rPr>
              <a:t>產量結果之</a:t>
            </a:r>
            <a:r>
              <a:rPr lang="en-US" altLang="zh-TW" sz="2000" dirty="0">
                <a:latin typeface="+mn-ea"/>
              </a:rPr>
              <a:t>MAPE</a:t>
            </a:r>
            <a:r>
              <a:rPr lang="zh-TW" altLang="en-US" sz="2000" dirty="0">
                <a:latin typeface="+mn-ea"/>
              </a:rPr>
              <a:t>皆小於</a:t>
            </a:r>
            <a:r>
              <a:rPr lang="en-US" altLang="zh-TW" sz="2000" dirty="0">
                <a:latin typeface="+mn-ea"/>
              </a:rPr>
              <a:t>10%</a:t>
            </a:r>
          </a:p>
          <a:p>
            <a:pPr>
              <a:lnSpc>
                <a:spcPct val="150000"/>
              </a:lnSpc>
            </a:pPr>
            <a:endParaRPr lang="en-US" altLang="zh-TW" sz="2000" dirty="0">
              <a:latin typeface="+mn-ea"/>
            </a:endParaRPr>
          </a:p>
          <a:p>
            <a:pPr marL="0" indent="0">
              <a:lnSpc>
                <a:spcPct val="150000"/>
              </a:lnSpc>
              <a:buNone/>
            </a:pPr>
            <a:endParaRPr lang="en-US" altLang="zh-TW" sz="2000" dirty="0">
              <a:latin typeface="+mn-ea"/>
            </a:endParaRPr>
          </a:p>
          <a:p>
            <a:pPr>
              <a:lnSpc>
                <a:spcPct val="150000"/>
              </a:lnSpc>
            </a:pPr>
            <a:r>
              <a:rPr lang="zh-TW" altLang="en-US" sz="2000" dirty="0">
                <a:latin typeface="+mn-ea"/>
              </a:rPr>
              <a:t>預測電力之</a:t>
            </a:r>
            <a:r>
              <a:rPr lang="en-US" altLang="zh-TW" sz="2000" dirty="0">
                <a:latin typeface="+mn-ea"/>
              </a:rPr>
              <a:t>MAPE</a:t>
            </a:r>
            <a:r>
              <a:rPr lang="zh-TW" altLang="en-US" sz="2000" dirty="0">
                <a:latin typeface="+mn-ea"/>
              </a:rPr>
              <a:t>為</a:t>
            </a:r>
            <a:r>
              <a:rPr lang="en-US" altLang="zh-TW" sz="2000" dirty="0">
                <a:latin typeface="+mn-ea"/>
              </a:rPr>
              <a:t>1.5%</a:t>
            </a:r>
          </a:p>
          <a:p>
            <a:pPr>
              <a:lnSpc>
                <a:spcPct val="150000"/>
              </a:lnSpc>
            </a:pPr>
            <a:r>
              <a:rPr lang="zh-TW" altLang="en-US" sz="2000" dirty="0">
                <a:latin typeface="+mn-ea"/>
              </a:rPr>
              <a:t>預測</a:t>
            </a:r>
            <a:r>
              <a:rPr lang="en-US" altLang="zh-TW" sz="2000" dirty="0">
                <a:latin typeface="+mn-ea"/>
              </a:rPr>
              <a:t>HSM</a:t>
            </a:r>
            <a:r>
              <a:rPr lang="zh-TW" altLang="en-US" sz="2000" dirty="0">
                <a:latin typeface="+mn-ea"/>
              </a:rPr>
              <a:t>之</a:t>
            </a:r>
            <a:r>
              <a:rPr lang="en-US" altLang="zh-TW" sz="2000" dirty="0">
                <a:latin typeface="+mn-ea"/>
              </a:rPr>
              <a:t>MAPE</a:t>
            </a:r>
            <a:r>
              <a:rPr lang="zh-TW" altLang="en-US" sz="2000" dirty="0">
                <a:latin typeface="+mn-ea"/>
              </a:rPr>
              <a:t>為</a:t>
            </a:r>
            <a:r>
              <a:rPr lang="en-US" altLang="zh-TW" sz="2000" dirty="0">
                <a:latin typeface="+mn-ea"/>
              </a:rPr>
              <a:t>10.1%</a:t>
            </a:r>
          </a:p>
          <a:p>
            <a:pPr>
              <a:lnSpc>
                <a:spcPct val="150000"/>
              </a:lnSpc>
            </a:pPr>
            <a:r>
              <a:rPr lang="zh-TW" altLang="en-US" sz="2000" dirty="0">
                <a:latin typeface="+mn-ea"/>
              </a:rPr>
              <a:t>結論：</a:t>
            </a:r>
            <a:r>
              <a:rPr lang="en-US" altLang="zh-TW" sz="2000" dirty="0">
                <a:latin typeface="+mn-ea"/>
              </a:rPr>
              <a:t>MAPE</a:t>
            </a:r>
            <a:r>
              <a:rPr lang="zh-TW" altLang="en-US" sz="2000" dirty="0">
                <a:latin typeface="+mn-ea"/>
              </a:rPr>
              <a:t>足夠小，模型預測仍然有準確性</a:t>
            </a:r>
            <a:endParaRPr lang="en-US" altLang="zh-TW" sz="2000" dirty="0">
              <a:latin typeface="+mn-ea"/>
            </a:endParaRPr>
          </a:p>
          <a:p>
            <a:endParaRPr lang="zh-TW" altLang="en-US" dirty="0"/>
          </a:p>
        </p:txBody>
      </p:sp>
      <p:pic>
        <p:nvPicPr>
          <p:cNvPr id="5" name="圖片 4"/>
          <p:cNvPicPr>
            <a:picLocks noChangeAspect="1"/>
          </p:cNvPicPr>
          <p:nvPr/>
        </p:nvPicPr>
        <p:blipFill>
          <a:blip r:embed="rId2"/>
          <a:stretch>
            <a:fillRect/>
          </a:stretch>
        </p:blipFill>
        <p:spPr>
          <a:xfrm>
            <a:off x="838200" y="2324336"/>
            <a:ext cx="4315691" cy="1412875"/>
          </a:xfrm>
          <a:prstGeom prst="rect">
            <a:avLst/>
          </a:prstGeom>
        </p:spPr>
      </p:pic>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ARIMA</a:t>
            </a:r>
            <a:r>
              <a:rPr lang="en-US" altLang="zh-TW" sz="3200" b="1" dirty="0">
                <a:latin typeface="微軟正黑體" panose="020B0604030504040204" pitchFamily="34" charset="-120"/>
              </a:rPr>
              <a:t> Algorithm</a:t>
            </a:r>
            <a:endParaRPr lang="zh-TW" altLang="en-US" sz="3200" b="1" dirty="0">
              <a:latin typeface="+mj-ea"/>
            </a:endParaRPr>
          </a:p>
        </p:txBody>
      </p:sp>
      <p:sp>
        <p:nvSpPr>
          <p:cNvPr id="2" name="投影片編號版面配置區 1">
            <a:extLst>
              <a:ext uri="{FF2B5EF4-FFF2-40B4-BE49-F238E27FC236}">
                <a16:creationId xmlns:a16="http://schemas.microsoft.com/office/drawing/2014/main" id="{8067A622-5D86-710E-0C63-D9E7D0ABECD2}"/>
              </a:ext>
            </a:extLst>
          </p:cNvPr>
          <p:cNvSpPr>
            <a:spLocks noGrp="1"/>
          </p:cNvSpPr>
          <p:nvPr>
            <p:ph type="sldNum" sz="quarter" idx="12"/>
          </p:nvPr>
        </p:nvSpPr>
        <p:spPr/>
        <p:txBody>
          <a:bodyPr/>
          <a:lstStyle/>
          <a:p>
            <a:fld id="{C3836E5B-D4B7-FA44-A0C9-2630295C2636}" type="slidenum">
              <a:rPr kumimoji="1" lang="zh-TW" altLang="en-US" smtClean="0"/>
              <a:t>42</a:t>
            </a:fld>
            <a:endParaRPr kumimoji="1" lang="zh-TW" altLang="en-US"/>
          </a:p>
        </p:txBody>
      </p:sp>
    </p:spTree>
    <p:extLst>
      <p:ext uri="{BB962C8B-B14F-4D97-AF65-F5344CB8AC3E}">
        <p14:creationId xmlns:p14="http://schemas.microsoft.com/office/powerpoint/2010/main" val="3034830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A40F5E3-A4DD-4106-B153-C71EEF7DE1E5}"/>
              </a:ext>
            </a:extLst>
          </p:cNvPr>
          <p:cNvSpPr txBox="1"/>
          <p:nvPr/>
        </p:nvSpPr>
        <p:spPr>
          <a:xfrm>
            <a:off x="708007" y="1820560"/>
            <a:ext cx="10775985"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 因為若用</a:t>
            </a:r>
            <a:r>
              <a:rPr lang="en-US" altLang="zh-TW" sz="2400" dirty="0">
                <a:latin typeface="微軟正黑體" panose="020B0604030504040204" pitchFamily="34" charset="-120"/>
                <a:ea typeface="微軟正黑體" panose="020B0604030504040204" pitchFamily="34" charset="-120"/>
              </a:rPr>
              <a:t>Holt-Winters</a:t>
            </a:r>
            <a:r>
              <a:rPr lang="zh-TW" altLang="en-US" sz="2400" dirty="0">
                <a:latin typeface="微軟正黑體" panose="020B0604030504040204" pitchFamily="34" charset="-120"/>
                <a:ea typeface="微軟正黑體" panose="020B0604030504040204" pitchFamily="34" charset="-120"/>
              </a:rPr>
              <a:t>或</a:t>
            </a:r>
            <a:r>
              <a:rPr lang="en-US" altLang="zh-TW" sz="2400" dirty="0">
                <a:latin typeface="微軟正黑體" panose="020B0604030504040204" pitchFamily="34" charset="-120"/>
                <a:ea typeface="微軟正黑體" panose="020B0604030504040204" pitchFamily="34" charset="-120"/>
              </a:rPr>
              <a:t>ARIMA</a:t>
            </a:r>
            <a:r>
              <a:rPr lang="zh-TW" altLang="en-US" sz="2400" dirty="0">
                <a:latin typeface="微軟正黑體" panose="020B0604030504040204" pitchFamily="34" charset="-120"/>
                <a:ea typeface="微軟正黑體" panose="020B0604030504040204" pitchFamily="34" charset="-120"/>
              </a:rPr>
              <a:t>預測，其</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過大，分別約</a:t>
            </a:r>
            <a:r>
              <a:rPr lang="en-US" altLang="zh-TW" sz="2400" dirty="0">
                <a:latin typeface="微軟正黑體" panose="020B0604030504040204" pitchFamily="34" charset="-120"/>
                <a:ea typeface="微軟正黑體" panose="020B0604030504040204" pitchFamily="34" charset="-120"/>
              </a:rPr>
              <a:t>60%</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70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故須另尋更適當之預測模型。</a:t>
            </a:r>
          </a:p>
        </p:txBody>
      </p:sp>
      <p:sp>
        <p:nvSpPr>
          <p:cNvPr id="6" name="文字方塊 5">
            <a:extLst>
              <a:ext uri="{FF2B5EF4-FFF2-40B4-BE49-F238E27FC236}">
                <a16:creationId xmlns:a16="http://schemas.microsoft.com/office/drawing/2014/main" id="{D24DAC74-1655-4031-9494-742280DF209E}"/>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9E3ADAE-0988-4688-BBF4-A20C023CA6C1}"/>
              </a:ext>
            </a:extLst>
          </p:cNvPr>
          <p:cNvSpPr txBox="1"/>
          <p:nvPr/>
        </p:nvSpPr>
        <p:spPr>
          <a:xfrm>
            <a:off x="415723" y="1302638"/>
            <a:ext cx="8213558"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為何使用</a:t>
            </a:r>
            <a:r>
              <a:rPr lang="en-US" altLang="zh-TW" sz="2400" b="1" dirty="0">
                <a:latin typeface="微軟正黑體" panose="020B0604030504040204" pitchFamily="34" charset="-120"/>
                <a:ea typeface="微軟正黑體" panose="020B0604030504040204" pitchFamily="34" charset="-120"/>
              </a:rPr>
              <a:t>K</a:t>
            </a:r>
            <a:r>
              <a:rPr lang="zh-TW" altLang="en-US" sz="2400" b="1" dirty="0">
                <a:latin typeface="微軟正黑體" panose="020B0604030504040204" pitchFamily="34" charset="-120"/>
                <a:ea typeface="微軟正黑體" panose="020B0604030504040204" pitchFamily="34" charset="-120"/>
              </a:rPr>
              <a:t>階次經驗法則</a:t>
            </a:r>
            <a:r>
              <a:rPr lang="zh-TW" altLang="en-US" sz="2400" dirty="0">
                <a:latin typeface="微軟正黑體" panose="020B0604030504040204" pitchFamily="34" charset="-120"/>
                <a:ea typeface="微軟正黑體" panose="020B0604030504040204" pitchFamily="34" charset="-120"/>
              </a:rPr>
              <a:t>預測 </a:t>
            </a:r>
            <a:r>
              <a:rPr lang="en-US" altLang="zh-TW" sz="2400" b="1" dirty="0">
                <a:latin typeface="微軟正黑體" panose="020B0604030504040204" pitchFamily="34" charset="-120"/>
                <a:ea typeface="微軟正黑體" panose="020B0604030504040204" pitchFamily="34" charset="-120"/>
              </a:rPr>
              <a:t>LDG</a:t>
            </a:r>
            <a:r>
              <a:rPr lang="zh-TW" altLang="en-US" sz="2400" b="1" dirty="0">
                <a:latin typeface="微軟正黑體" panose="020B0604030504040204" pitchFamily="34" charset="-120"/>
                <a:ea typeface="微軟正黑體" panose="020B0604030504040204" pitchFamily="34" charset="-120"/>
              </a:rPr>
              <a:t> 的生產量</a:t>
            </a:r>
            <a:r>
              <a:rPr lang="zh-TW" altLang="en-US" sz="24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C3F79E72-C096-44FF-B54B-FCC53017A420}"/>
              </a:ext>
            </a:extLst>
          </p:cNvPr>
          <p:cNvSpPr txBox="1"/>
          <p:nvPr/>
        </p:nvSpPr>
        <p:spPr>
          <a:xfrm>
            <a:off x="415723" y="2810846"/>
            <a:ext cx="10288802"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 定義：</a:t>
            </a:r>
            <a:r>
              <a:rPr lang="en-US" altLang="zh-TW" sz="2400" dirty="0">
                <a:latin typeface="微軟正黑體" panose="020B0604030504040204" pitchFamily="34" charset="-120"/>
                <a:ea typeface="微軟正黑體" panose="020B0604030504040204" pitchFamily="34" charset="-120"/>
              </a:rPr>
              <a:t>Recovery LDG</a:t>
            </a:r>
            <a:r>
              <a:rPr lang="zh-TW" altLang="en-US" sz="2400" dirty="0">
                <a:latin typeface="微軟正黑體" panose="020B0604030504040204" pitchFamily="34" charset="-120"/>
                <a:ea typeface="微軟正黑體" panose="020B0604030504040204" pitchFamily="34" charset="-120"/>
              </a:rPr>
              <a:t>（沒被浪費掉的）=總生產-被燒掉的-低熱值的</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71B3C4CD-D974-4C9C-B051-B2EF6CCA4A72}"/>
              </a:ext>
            </a:extLst>
          </p:cNvPr>
          <p:cNvSpPr txBox="1"/>
          <p:nvPr/>
        </p:nvSpPr>
        <p:spPr>
          <a:xfrm>
            <a:off x="420750" y="3990133"/>
            <a:ext cx="10036875" cy="138499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階次預測兩步驟：</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Step</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預測 </a:t>
            </a:r>
            <a:r>
              <a:rPr lang="en-US" altLang="zh-TW" sz="2400" dirty="0">
                <a:latin typeface="微軟正黑體" panose="020B0604030504040204" pitchFamily="34" charset="-120"/>
                <a:ea typeface="微軟正黑體" panose="020B0604030504040204" pitchFamily="34" charset="-120"/>
              </a:rPr>
              <a:t>recovery instants:</a:t>
            </a:r>
          </a:p>
          <a:p>
            <a:r>
              <a:rPr lang="en-US" altLang="zh-TW" sz="2400" dirty="0">
                <a:latin typeface="微軟正黑體" panose="020B0604030504040204" pitchFamily="34" charset="-120"/>
                <a:ea typeface="微軟正黑體" panose="020B0604030504040204" pitchFamily="34" charset="-120"/>
              </a:rPr>
              <a:t>	</a:t>
            </a:r>
          </a:p>
        </p:txBody>
      </p:sp>
      <p:pic>
        <p:nvPicPr>
          <p:cNvPr id="11" name="圖片 10" descr="一張含有 文字 的圖片&#10;&#10;自動產生的描述">
            <a:extLst>
              <a:ext uri="{FF2B5EF4-FFF2-40B4-BE49-F238E27FC236}">
                <a16:creationId xmlns:a16="http://schemas.microsoft.com/office/drawing/2014/main" id="{B71920FF-AE49-4836-B288-C4D5A9ABAC78}"/>
              </a:ext>
            </a:extLst>
          </p:cNvPr>
          <p:cNvPicPr>
            <a:picLocks noChangeAspect="1"/>
          </p:cNvPicPr>
          <p:nvPr/>
        </p:nvPicPr>
        <p:blipFill>
          <a:blip r:embed="rId2"/>
          <a:stretch>
            <a:fillRect/>
          </a:stretch>
        </p:blipFill>
        <p:spPr>
          <a:xfrm>
            <a:off x="5739732" y="4371557"/>
            <a:ext cx="5568971" cy="723926"/>
          </a:xfrm>
          <a:prstGeom prst="rect">
            <a:avLst/>
          </a:prstGeom>
        </p:spPr>
      </p:pic>
      <p:sp>
        <p:nvSpPr>
          <p:cNvPr id="15" name="文字方塊 14">
            <a:extLst>
              <a:ext uri="{FF2B5EF4-FFF2-40B4-BE49-F238E27FC236}">
                <a16:creationId xmlns:a16="http://schemas.microsoft.com/office/drawing/2014/main" id="{2D6A9B54-297D-4B3C-9A3A-853B66F4F00C}"/>
              </a:ext>
            </a:extLst>
          </p:cNvPr>
          <p:cNvSpPr txBox="1"/>
          <p:nvPr/>
        </p:nvSpPr>
        <p:spPr>
          <a:xfrm>
            <a:off x="1596795" y="3385379"/>
            <a:ext cx="7102928" cy="461665"/>
          </a:xfrm>
          <a:prstGeom prst="rect">
            <a:avLst/>
          </a:prstGeom>
          <a:noFill/>
        </p:spPr>
        <p:txBody>
          <a:bodyPr wrap="square">
            <a:spAutoFit/>
          </a:bodyPr>
          <a:lstStyle/>
          <a:p>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Recovery LDG</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＋被燒掉的</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LDG</a:t>
            </a:r>
            <a:endParaRPr lang="zh-TW" alt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1CFC7C41-F04E-4F7D-8488-062087A2ED1C}"/>
              </a:ext>
            </a:extLst>
          </p:cNvPr>
          <p:cNvSpPr txBox="1"/>
          <p:nvPr/>
        </p:nvSpPr>
        <p:spPr>
          <a:xfrm>
            <a:off x="1348121" y="5026216"/>
            <a:ext cx="6097554" cy="461665"/>
          </a:xfrm>
          <a:prstGeom prst="rect">
            <a:avLst/>
          </a:prstGeom>
          <a:noFill/>
        </p:spPr>
        <p:txBody>
          <a:bodyPr wrap="square">
            <a:spAutoFit/>
          </a:bodyPr>
          <a:lstStyle/>
          <a:p>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Step</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2:</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預測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useful</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volume:</a:t>
            </a:r>
            <a:r>
              <a:rPr kumimoji="0" lang="zh-TW" altLang="en-US" sz="24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68E78AEC-C979-45AD-96DB-89B01CE7CFDA}"/>
              </a:ext>
            </a:extLst>
          </p:cNvPr>
          <p:cNvGrpSpPr/>
          <p:nvPr/>
        </p:nvGrpSpPr>
        <p:grpSpPr>
          <a:xfrm>
            <a:off x="5294963" y="4960586"/>
            <a:ext cx="6668637" cy="1304804"/>
            <a:chOff x="5523363" y="4694474"/>
            <a:chExt cx="6668637" cy="1304804"/>
          </a:xfrm>
        </p:grpSpPr>
        <p:pic>
          <p:nvPicPr>
            <p:cNvPr id="17" name="圖片 16">
              <a:extLst>
                <a:ext uri="{FF2B5EF4-FFF2-40B4-BE49-F238E27FC236}">
                  <a16:creationId xmlns:a16="http://schemas.microsoft.com/office/drawing/2014/main" id="{86A987AC-4FBF-44A8-B3BB-5F6A9FA3F04E}"/>
                </a:ext>
              </a:extLst>
            </p:cNvPr>
            <p:cNvPicPr>
              <a:picLocks noChangeAspect="1"/>
            </p:cNvPicPr>
            <p:nvPr/>
          </p:nvPicPr>
          <p:blipFill>
            <a:blip r:embed="rId3"/>
            <a:stretch>
              <a:fillRect/>
            </a:stretch>
          </p:blipFill>
          <p:spPr>
            <a:xfrm>
              <a:off x="5523363" y="4694474"/>
              <a:ext cx="6668637" cy="709430"/>
            </a:xfrm>
            <a:prstGeom prst="rect">
              <a:avLst/>
            </a:prstGeom>
          </p:spPr>
        </p:pic>
        <p:cxnSp>
          <p:nvCxnSpPr>
            <p:cNvPr id="24" name="直線接點 23">
              <a:extLst>
                <a:ext uri="{FF2B5EF4-FFF2-40B4-BE49-F238E27FC236}">
                  <a16:creationId xmlns:a16="http://schemas.microsoft.com/office/drawing/2014/main" id="{80DBCAD7-6925-4D23-8832-6EC114F20D87}"/>
                </a:ext>
              </a:extLst>
            </p:cNvPr>
            <p:cNvCxnSpPr>
              <a:cxnSpLocks/>
            </p:cNvCxnSpPr>
            <p:nvPr/>
          </p:nvCxnSpPr>
          <p:spPr>
            <a:xfrm>
              <a:off x="7041180" y="5227316"/>
              <a:ext cx="0" cy="404725"/>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26B985D6-B1B0-41D9-9069-13A7A012B729}"/>
                </a:ext>
              </a:extLst>
            </p:cNvPr>
            <p:cNvCxnSpPr/>
            <p:nvPr/>
          </p:nvCxnSpPr>
          <p:spPr>
            <a:xfrm>
              <a:off x="6578082" y="5227316"/>
              <a:ext cx="942238" cy="0"/>
            </a:xfrm>
            <a:prstGeom prst="line">
              <a:avLst/>
            </a:prstGeom>
            <a:ln w="38100"/>
          </p:spPr>
          <p:style>
            <a:lnRef idx="1">
              <a:schemeClr val="dk1"/>
            </a:lnRef>
            <a:fillRef idx="0">
              <a:schemeClr val="dk1"/>
            </a:fillRef>
            <a:effectRef idx="0">
              <a:schemeClr val="dk1"/>
            </a:effectRef>
            <a:fontRef idx="minor">
              <a:schemeClr val="tx1"/>
            </a:fontRef>
          </p:style>
        </p:cxnSp>
        <p:sp>
          <p:nvSpPr>
            <p:cNvPr id="28" name="文字方塊 27">
              <a:extLst>
                <a:ext uri="{FF2B5EF4-FFF2-40B4-BE49-F238E27FC236}">
                  <a16:creationId xmlns:a16="http://schemas.microsoft.com/office/drawing/2014/main" id="{88645B34-1AA5-48F0-A9DC-34685A397C11}"/>
                </a:ext>
              </a:extLst>
            </p:cNvPr>
            <p:cNvSpPr txBox="1"/>
            <p:nvPr/>
          </p:nvSpPr>
          <p:spPr>
            <a:xfrm>
              <a:off x="6504870" y="5629946"/>
              <a:ext cx="1230208" cy="369332"/>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移動平均</a:t>
              </a:r>
              <a:endParaRPr lang="en-US" altLang="zh-TW" dirty="0">
                <a:latin typeface="微軟正黑體" panose="020B0604030504040204" pitchFamily="34" charset="-120"/>
                <a:ea typeface="微軟正黑體" panose="020B0604030504040204" pitchFamily="34" charset="-120"/>
              </a:endParaRPr>
            </a:p>
          </p:txBody>
        </p:sp>
      </p:grpSp>
      <p:sp>
        <p:nvSpPr>
          <p:cNvPr id="2" name="投影片編號版面配置區 1">
            <a:extLst>
              <a:ext uri="{FF2B5EF4-FFF2-40B4-BE49-F238E27FC236}">
                <a16:creationId xmlns:a16="http://schemas.microsoft.com/office/drawing/2014/main" id="{58ED7783-D4AA-0B0C-67E7-DCF6868F1A8B}"/>
              </a:ext>
            </a:extLst>
          </p:cNvPr>
          <p:cNvSpPr>
            <a:spLocks noGrp="1"/>
          </p:cNvSpPr>
          <p:nvPr>
            <p:ph type="sldNum" sz="quarter" idx="12"/>
          </p:nvPr>
        </p:nvSpPr>
        <p:spPr/>
        <p:txBody>
          <a:bodyPr/>
          <a:lstStyle/>
          <a:p>
            <a:fld id="{C3836E5B-D4B7-FA44-A0C9-2630295C2636}" type="slidenum">
              <a:rPr kumimoji="1" lang="zh-TW" altLang="en-US" smtClean="0"/>
              <a:t>43</a:t>
            </a:fld>
            <a:endParaRPr kumimoji="1" lang="zh-TW" altLang="en-US"/>
          </a:p>
        </p:txBody>
      </p:sp>
    </p:spTree>
    <p:extLst>
      <p:ext uri="{BB962C8B-B14F-4D97-AF65-F5344CB8AC3E}">
        <p14:creationId xmlns:p14="http://schemas.microsoft.com/office/powerpoint/2010/main" val="3672919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14963DA2-5683-4DAD-B6F9-97CA7C43FD82}"/>
              </a:ext>
            </a:extLst>
          </p:cNvPr>
          <p:cNvSpPr txBox="1"/>
          <p:nvPr/>
        </p:nvSpPr>
        <p:spPr>
          <a:xfrm>
            <a:off x="804379" y="1826444"/>
            <a:ext cx="7149581" cy="1420774"/>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lang="zh-TW" altLang="en-US" sz="2000" dirty="0">
                <a:latin typeface="微軟正黑體" panose="020B0604030504040204" pitchFamily="34" charset="-120"/>
                <a:ea typeface="微軟正黑體" panose="020B0604030504040204" pitchFamily="34" charset="-120"/>
              </a:rPr>
              <a:t>真實，而且都不為</a:t>
            </a:r>
            <a:r>
              <a:rPr lang="en-US" altLang="zh-TW" sz="2000" dirty="0">
                <a:latin typeface="微軟正黑體" panose="020B0604030504040204" pitchFamily="34" charset="-120"/>
                <a:ea typeface="微軟正黑體" panose="020B0604030504040204" pitchFamily="34" charset="-120"/>
              </a:rPr>
              <a:t>0</a:t>
            </a:r>
            <a:r>
              <a:rPr lang="zh-TW" altLang="en-US" sz="2000" dirty="0">
                <a:latin typeface="微軟正黑體" panose="020B0604030504040204" pitchFamily="34" charset="-120"/>
                <a:ea typeface="微軟正黑體" panose="020B0604030504040204" pitchFamily="34" charset="-120"/>
              </a:rPr>
              <a:t>，則相對誤差為</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真實，不管是不是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，相對誤差都是</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a:t>
            </a:r>
          </a:p>
          <a:p>
            <a:pPr>
              <a:lnSpc>
                <a:spcPct val="150000"/>
              </a:lnSpc>
            </a:pP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．預測＝真實＝</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，則相對誤差為</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p>
        </p:txBody>
      </p:sp>
      <p:pic>
        <p:nvPicPr>
          <p:cNvPr id="5" name="圖片 4">
            <a:extLst>
              <a:ext uri="{FF2B5EF4-FFF2-40B4-BE49-F238E27FC236}">
                <a16:creationId xmlns:a16="http://schemas.microsoft.com/office/drawing/2014/main" id="{0D8EA3F9-A07D-4565-BCA2-55E4AA1A6F12}"/>
              </a:ext>
            </a:extLst>
          </p:cNvPr>
          <p:cNvPicPr>
            <a:picLocks noChangeAspect="1"/>
          </p:cNvPicPr>
          <p:nvPr/>
        </p:nvPicPr>
        <p:blipFill>
          <a:blip r:embed="rId2"/>
          <a:stretch>
            <a:fillRect/>
          </a:stretch>
        </p:blipFill>
        <p:spPr>
          <a:xfrm>
            <a:off x="6137836" y="1724344"/>
            <a:ext cx="4529310" cy="1318552"/>
          </a:xfrm>
          <a:prstGeom prst="rect">
            <a:avLst/>
          </a:prstGeom>
        </p:spPr>
      </p:pic>
      <p:sp>
        <p:nvSpPr>
          <p:cNvPr id="8" name="文字方塊 7">
            <a:extLst>
              <a:ext uri="{FF2B5EF4-FFF2-40B4-BE49-F238E27FC236}">
                <a16:creationId xmlns:a16="http://schemas.microsoft.com/office/drawing/2014/main" id="{8818C678-7995-469D-AD57-AA218FC016BB}"/>
              </a:ext>
            </a:extLst>
          </p:cNvPr>
          <p:cNvSpPr txBox="1"/>
          <p:nvPr/>
        </p:nvSpPr>
        <p:spPr>
          <a:xfrm>
            <a:off x="617764" y="1231715"/>
            <a:ext cx="10769857" cy="947824"/>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 對於預測</a:t>
            </a:r>
            <a:r>
              <a:rPr lang="en-US" altLang="zh-TW" sz="2400" dirty="0">
                <a:latin typeface="微軟正黑體" panose="020B0604030504040204" pitchFamily="34" charset="-120"/>
                <a:ea typeface="微軟正黑體" panose="020B0604030504040204" pitchFamily="34" charset="-120"/>
              </a:rPr>
              <a:t>LDG</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useful </a:t>
            </a:r>
            <a:r>
              <a:rPr lang="en-US" altLang="zh-TW" sz="2400" dirty="0" err="1">
                <a:latin typeface="微軟正黑體" panose="020B0604030504040204" pitchFamily="34" charset="-120"/>
                <a:ea typeface="微軟正黑體" panose="020B0604030504040204" pitchFamily="34" charset="-120"/>
              </a:rPr>
              <a:t>volumn</a:t>
            </a:r>
            <a:r>
              <a:rPr lang="zh-TW" altLang="en-US" sz="2400" dirty="0">
                <a:latin typeface="微軟正黑體" panose="020B0604030504040204" pitchFamily="34" charset="-120"/>
                <a:ea typeface="微軟正黑體" panose="020B0604030504040204" pitchFamily="34" charset="-120"/>
              </a:rPr>
              <a:t> 而言，當：</a:t>
            </a:r>
            <a:endParaRPr lang="en-US" altLang="zh-TW" sz="2400" dirty="0">
              <a:latin typeface="微軟正黑體" panose="020B0604030504040204" pitchFamily="34" charset="-120"/>
              <a:ea typeface="微軟正黑體" panose="020B0604030504040204" pitchFamily="34" charset="-120"/>
            </a:endParaRPr>
          </a:p>
          <a:p>
            <a:pPr>
              <a:lnSpc>
                <a:spcPct val="150000"/>
              </a:lnSpc>
            </a:pPr>
            <a:r>
              <a:rPr lang="en-US" altLang="zh-TW" sz="2400" dirty="0">
                <a:latin typeface="微軟正黑體" panose="020B0604030504040204" pitchFamily="34" charset="-120"/>
                <a:ea typeface="微軟正黑體" panose="020B0604030504040204" pitchFamily="34" charset="-120"/>
              </a:rPr>
              <a:t>		</a:t>
            </a:r>
            <a:endParaRPr lang="en-US" altLang="zh-TW" sz="36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C826E0B9-34D4-4349-A6EA-997144B7C3DF}"/>
              </a:ext>
            </a:extLst>
          </p:cNvPr>
          <p:cNvSpPr txBox="1"/>
          <p:nvPr/>
        </p:nvSpPr>
        <p:spPr>
          <a:xfrm>
            <a:off x="1074964" y="3257320"/>
            <a:ext cx="8768603" cy="959109"/>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其中，預測對的機率（預測＝真實）約</a:t>
            </a:r>
            <a:r>
              <a:rPr lang="en-US" altLang="zh-TW" sz="2000" dirty="0">
                <a:latin typeface="微軟正黑體" panose="020B0604030504040204" pitchFamily="34" charset="-120"/>
                <a:ea typeface="微軟正黑體" panose="020B0604030504040204" pitchFamily="34" charset="-120"/>
              </a:rPr>
              <a:t>90%</a:t>
            </a:r>
          </a:p>
          <a:p>
            <a:pPr>
              <a:lnSpc>
                <a:spcPct val="150000"/>
              </a:lnSpc>
            </a:pPr>
            <a:r>
              <a:rPr lang="zh-TW" altLang="en-US" sz="2000" dirty="0">
                <a:latin typeface="微軟正黑體" panose="020B0604030504040204" pitchFamily="34" charset="-120"/>
                <a:ea typeface="微軟正黑體" panose="020B0604030504040204" pitchFamily="34" charset="-120"/>
              </a:rPr>
              <a:t>預測錯的機率（預測≠</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真實） 約</a:t>
            </a:r>
            <a:r>
              <a:rPr kumimoji="0" lang="en-US" altLang="zh-TW"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10%</a:t>
            </a:r>
            <a:r>
              <a:rPr kumimoji="0" lang="zh-TW" altLang="en-US" sz="200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0230E71B-02C2-4A07-A714-1CD6CA21EDF5}"/>
              </a:ext>
            </a:extLst>
          </p:cNvPr>
          <p:cNvSpPr txBox="1"/>
          <p:nvPr/>
        </p:nvSpPr>
        <p:spPr>
          <a:xfrm>
            <a:off x="617764" y="4420751"/>
            <a:ext cx="8666195" cy="830997"/>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 此外，若 </a:t>
            </a:r>
            <a:r>
              <a:rPr lang="en-US" altLang="zh-TW" sz="2400" dirty="0">
                <a:latin typeface="微軟正黑體" panose="020B0604030504040204" pitchFamily="34" charset="-120"/>
                <a:ea typeface="微軟正黑體" panose="020B0604030504040204" pitchFamily="34" charset="-120"/>
              </a:rPr>
              <a:t>LDG recovery instants </a:t>
            </a:r>
            <a:r>
              <a:rPr lang="zh-TW" altLang="en-US" sz="2400" dirty="0">
                <a:latin typeface="微軟正黑體" panose="020B0604030504040204" pitchFamily="34" charset="-120"/>
                <a:ea typeface="微軟正黑體" panose="020B0604030504040204" pitchFamily="34" charset="-120"/>
              </a:rPr>
              <a:t>的預測正確，生產出的</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useful volume </a:t>
            </a:r>
            <a:r>
              <a:rPr lang="zh-TW" altLang="en-US" sz="2400" dirty="0">
                <a:latin typeface="微軟正黑體" panose="020B0604030504040204" pitchFamily="34" charset="-120"/>
                <a:ea typeface="微軟正黑體" panose="020B0604030504040204" pitchFamily="34" charset="-120"/>
              </a:rPr>
              <a:t>之</a:t>
            </a:r>
            <a:r>
              <a:rPr lang="en-US" altLang="zh-TW" sz="2400" dirty="0">
                <a:latin typeface="微軟正黑體" panose="020B0604030504040204" pitchFamily="34" charset="-120"/>
                <a:ea typeface="微軟正黑體" panose="020B0604030504040204" pitchFamily="34" charset="-120"/>
              </a:rPr>
              <a:t>MAPE</a:t>
            </a:r>
            <a:r>
              <a:rPr lang="zh-TW" altLang="en-US" sz="2400" dirty="0">
                <a:latin typeface="微軟正黑體" panose="020B0604030504040204" pitchFamily="34" charset="-120"/>
                <a:ea typeface="微軟正黑體" panose="020B0604030504040204" pitchFamily="34" charset="-120"/>
              </a:rPr>
              <a:t>約可減少</a:t>
            </a:r>
            <a:r>
              <a:rPr lang="en-US" altLang="zh-TW" sz="2400" dirty="0">
                <a:latin typeface="微軟正黑體" panose="020B0604030504040204" pitchFamily="34" charset="-120"/>
                <a:ea typeface="微軟正黑體" panose="020B0604030504040204" pitchFamily="34" charset="-120"/>
              </a:rPr>
              <a:t>2.6%</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C9025428-2F89-4B09-A482-CA9162C48779}"/>
              </a:ext>
            </a:extLst>
          </p:cNvPr>
          <p:cNvPicPr>
            <a:picLocks noChangeAspect="1"/>
          </p:cNvPicPr>
          <p:nvPr/>
        </p:nvPicPr>
        <p:blipFill>
          <a:blip r:embed="rId3"/>
          <a:stretch>
            <a:fillRect/>
          </a:stretch>
        </p:blipFill>
        <p:spPr>
          <a:xfrm>
            <a:off x="7953960" y="4804977"/>
            <a:ext cx="3659310" cy="1849566"/>
          </a:xfrm>
          <a:prstGeom prst="rect">
            <a:avLst/>
          </a:prstGeom>
        </p:spPr>
      </p:pic>
      <p:sp>
        <p:nvSpPr>
          <p:cNvPr id="15" name="文字方塊 14">
            <a:extLst>
              <a:ext uri="{FF2B5EF4-FFF2-40B4-BE49-F238E27FC236}">
                <a16:creationId xmlns:a16="http://schemas.microsoft.com/office/drawing/2014/main" id="{2A36AA68-1D48-4AE8-9768-98B414578031}"/>
              </a:ext>
            </a:extLst>
          </p:cNvPr>
          <p:cNvSpPr txBox="1"/>
          <p:nvPr/>
        </p:nvSpPr>
        <p:spPr>
          <a:xfrm>
            <a:off x="617765" y="5520601"/>
            <a:ext cx="7453216" cy="461665"/>
          </a:xfrm>
          <a:prstGeom prst="rect">
            <a:avLst/>
          </a:prstGeom>
          <a:noFill/>
        </p:spPr>
        <p:txBody>
          <a:bodyPr wrap="square">
            <a:spAutoFit/>
          </a:bodyPr>
          <a:lstStyle/>
          <a:p>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 另</a:t>
            </a:r>
            <a:r>
              <a:rPr lang="en-US" altLang="zh-TW" sz="2400" dirty="0">
                <a:latin typeface="微軟正黑體" panose="020B0604030504040204" pitchFamily="34" charset="-120"/>
                <a:ea typeface="微軟正黑體" panose="020B0604030504040204" pitchFamily="34" charset="-120"/>
              </a:rPr>
              <a:t>K=60</a:t>
            </a:r>
            <a:r>
              <a:rPr lang="zh-TW" altLang="en-US" sz="2400" dirty="0">
                <a:latin typeface="微軟正黑體" panose="020B0604030504040204" pitchFamily="34" charset="-120"/>
                <a:ea typeface="微軟正黑體" panose="020B0604030504040204" pitchFamily="34" charset="-120"/>
              </a:rPr>
              <a:t>，其預測結果如右圖，可見</a:t>
            </a:r>
            <a:r>
              <a:rPr lang="en-US" altLang="zh-TW" sz="2400" dirty="0">
                <a:latin typeface="微軟正黑體" panose="020B0604030504040204" pitchFamily="34" charset="-120"/>
                <a:ea typeface="微軟正黑體" panose="020B0604030504040204" pitchFamily="34" charset="-120"/>
              </a:rPr>
              <a:t>K</a:t>
            </a:r>
            <a:r>
              <a:rPr lang="zh-TW" altLang="en-US" sz="2400" dirty="0">
                <a:latin typeface="微軟正黑體" panose="020B0604030504040204" pitchFamily="34" charset="-120"/>
                <a:ea typeface="微軟正黑體" panose="020B0604030504040204" pitchFamily="34" charset="-120"/>
              </a:rPr>
              <a:t>階次經驗法則</a:t>
            </a:r>
            <a:endParaRPr lang="en-US" altLang="zh-TW"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4EBA4EFC-14E6-456E-A18A-B63B58C39BB7}"/>
              </a:ext>
            </a:extLst>
          </p:cNvPr>
          <p:cNvSpPr txBox="1"/>
          <p:nvPr/>
        </p:nvSpPr>
        <p:spPr>
          <a:xfrm>
            <a:off x="943271" y="6066438"/>
            <a:ext cx="6097554" cy="461665"/>
          </a:xfrm>
          <a:prstGeom prst="rect">
            <a:avLst/>
          </a:prstGeom>
          <a:noFill/>
        </p:spPr>
        <p:txBody>
          <a:bodyPr wrap="square">
            <a:spAutoFit/>
          </a:bodyPr>
          <a:lstStyle/>
          <a:p>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對於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LDG</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生產量之預測非常準確。</a:t>
            </a:r>
            <a:endParaRPr lang="zh-TW" altLang="en-US" dirty="0"/>
          </a:p>
        </p:txBody>
      </p:sp>
      <p:sp>
        <p:nvSpPr>
          <p:cNvPr id="16" name="文字方塊 15">
            <a:extLst>
              <a:ext uri="{FF2B5EF4-FFF2-40B4-BE49-F238E27FC236}">
                <a16:creationId xmlns:a16="http://schemas.microsoft.com/office/drawing/2014/main" id="{DFA6C5BB-6117-0939-0F4F-47D540169010}"/>
              </a:ext>
            </a:extLst>
          </p:cNvPr>
          <p:cNvSpPr txBox="1"/>
          <p:nvPr/>
        </p:nvSpPr>
        <p:spPr>
          <a:xfrm>
            <a:off x="369279" y="385815"/>
            <a:ext cx="11537114" cy="584775"/>
          </a:xfrm>
          <a:prstGeom prst="rect">
            <a:avLst/>
          </a:prstGeom>
          <a:noFill/>
        </p:spPr>
        <p:txBody>
          <a:bodyPr wrap="square">
            <a:spAutoFit/>
          </a:bodyPr>
          <a:lstStyle/>
          <a:p>
            <a:r>
              <a:rPr lang="en-US" altLang="zh-TW" sz="3200" b="1" dirty="0">
                <a:latin typeface="微軟正黑體" panose="020B0604030504040204" pitchFamily="34" charset="-120"/>
                <a:ea typeface="微軟正黑體" panose="020B0604030504040204" pitchFamily="34" charset="-120"/>
              </a:rPr>
              <a:t>Heuristic forecasting model of LDG production</a:t>
            </a:r>
            <a:endParaRPr lang="zh-TW" altLang="en-US" sz="3200" b="1"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17E772EA-52EC-37CA-D93E-333A4E9910BF}"/>
              </a:ext>
            </a:extLst>
          </p:cNvPr>
          <p:cNvSpPr>
            <a:spLocks noGrp="1"/>
          </p:cNvSpPr>
          <p:nvPr>
            <p:ph type="sldNum" sz="quarter" idx="12"/>
          </p:nvPr>
        </p:nvSpPr>
        <p:spPr/>
        <p:txBody>
          <a:bodyPr/>
          <a:lstStyle/>
          <a:p>
            <a:fld id="{C3836E5B-D4B7-FA44-A0C9-2630295C2636}" type="slidenum">
              <a:rPr kumimoji="1" lang="zh-TW" altLang="en-US" smtClean="0"/>
              <a:t>44</a:t>
            </a:fld>
            <a:endParaRPr kumimoji="1" lang="zh-TW" altLang="en-US"/>
          </a:p>
        </p:txBody>
      </p:sp>
    </p:spTree>
    <p:extLst>
      <p:ext uri="{BB962C8B-B14F-4D97-AF65-F5344CB8AC3E}">
        <p14:creationId xmlns:p14="http://schemas.microsoft.com/office/powerpoint/2010/main" val="278284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最終使用電腦分析</a:t>
                </a:r>
                <a:r>
                  <a:rPr lang="en-US" altLang="zh-TW" sz="2000" dirty="0">
                    <a:latin typeface="微軟正黑體" panose="020B0604030504040204" pitchFamily="34" charset="-120"/>
                  </a:rPr>
                  <a:t>Rolling horizon algorithm</a:t>
                </a:r>
                <a:r>
                  <a:rPr lang="zh-TW" altLang="en-US" sz="2000" dirty="0">
                    <a:latin typeface="微軟正黑體" panose="020B0604030504040204" pitchFamily="34" charset="-120"/>
                  </a:rPr>
                  <a:t>，其中</a:t>
                </a:r>
                <a:r>
                  <a:rPr lang="en-US" altLang="zh-TW" sz="2000" dirty="0">
                    <a:latin typeface="微軟正黑體" panose="020B0604030504040204" pitchFamily="34" charset="-120"/>
                  </a:rPr>
                  <a:t>simulation</a:t>
                </a:r>
                <a:r>
                  <a:rPr lang="zh-TW" altLang="en-US" sz="2000" dirty="0">
                    <a:latin typeface="微軟正黑體" panose="020B0604030504040204" pitchFamily="34" charset="-120"/>
                  </a:rPr>
                  <a:t>資料的產生方法是藉由上述的預測模型以及物理方程。</a:t>
                </a:r>
                <a:br>
                  <a:rPr lang="en-US" altLang="zh-TW" sz="2000" dirty="0">
                    <a:latin typeface="微軟正黑體" panose="020B0604030504040204" pitchFamily="34" charset="-120"/>
                  </a:rPr>
                </a:br>
                <a:r>
                  <a:rPr lang="zh-TW" altLang="en-US" sz="2000" dirty="0">
                    <a:latin typeface="微軟正黑體" panose="020B0604030504040204" pitchFamily="34" charset="-120"/>
                  </a:rPr>
                  <a:t>本次研究想藉由投入過去一天（</a:t>
                </a:r>
                <a:r>
                  <a:rPr lang="en-US" altLang="zh-TW" sz="2000" dirty="0">
                    <a:latin typeface="微軟正黑體" panose="020B0604030504040204" pitchFamily="34" charset="-120"/>
                  </a:rPr>
                  <a:t>1440</a:t>
                </a:r>
                <a:r>
                  <a:rPr lang="zh-TW" altLang="en-US" sz="2000" dirty="0">
                    <a:latin typeface="微軟正黑體" panose="020B0604030504040204" pitchFamily="34" charset="-120"/>
                  </a:rPr>
                  <a:t>分鐘）的訓練資料，預測未來</a:t>
                </a:r>
                <a:r>
                  <a:rPr lang="en-US" altLang="zh-TW" sz="2000" dirty="0">
                    <a:latin typeface="微軟正黑體" panose="020B0604030504040204" pitchFamily="34" charset="-120"/>
                  </a:rPr>
                  <a:t>60</a:t>
                </a:r>
                <a:r>
                  <a:rPr lang="zh-TW" altLang="en-US" sz="2000" dirty="0">
                    <a:latin typeface="微軟正黑體" panose="020B0604030504040204" pitchFamily="34" charset="-120"/>
                  </a:rPr>
                  <a:t>分鐘的資料，其中設定</a:t>
                </a:r>
                <a14:m>
                  <m:oMath xmlns:m="http://schemas.openxmlformats.org/officeDocument/2006/math">
                    <m:r>
                      <a:rPr lang="zh-TW" altLang="en-US" sz="2000" i="1" dirty="0">
                        <a:latin typeface="Cambria Math" panose="02040503050406030204" pitchFamily="18" charset="0"/>
                      </a:rPr>
                      <m:t>Ｔ</m:t>
                    </m:r>
                    <m:r>
                      <a:rPr lang="en-US" altLang="zh-TW" sz="2000" b="0" i="1" dirty="0" smtClean="0">
                        <a:latin typeface="Cambria Math" panose="02040503050406030204" pitchFamily="18" charset="0"/>
                      </a:rPr>
                      <m:t>=12</m:t>
                    </m:r>
                  </m:oMath>
                </a14:m>
                <a:r>
                  <a:rPr lang="zh-TW" altLang="en-US" sz="2000" dirty="0"/>
                  <a:t>分鐘。</a:t>
                </a:r>
                <a:endParaRPr lang="en-US" altLang="zh-TW" sz="2000" dirty="0"/>
              </a:p>
              <a:p>
                <a:pPr marL="0" indent="0">
                  <a:lnSpc>
                    <a:spcPct val="150000"/>
                  </a:lnSpc>
                  <a:buNone/>
                </a:pPr>
                <a:r>
                  <a:rPr lang="zh-TW" altLang="en-US" sz="2000" dirty="0"/>
                  <a:t>在此次演算法中，</a:t>
                </a:r>
                <a:r>
                  <a:rPr lang="en-US" altLang="zh-TW" sz="2000" dirty="0"/>
                  <a:t>penalties term of the cost function </a:t>
                </a:r>
                <a:r>
                  <a:rPr lang="zh-TW" altLang="en-US" sz="2000" dirty="0"/>
                  <a:t>為：</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r="-121"/>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5B6BDA38-3B3F-3474-2DD8-354C1B942E4A}"/>
              </a:ext>
            </a:extLst>
          </p:cNvPr>
          <p:cNvPicPr>
            <a:picLocks noChangeAspect="1"/>
          </p:cNvPicPr>
          <p:nvPr/>
        </p:nvPicPr>
        <p:blipFill>
          <a:blip r:embed="rId3"/>
          <a:stretch>
            <a:fillRect/>
          </a:stretch>
        </p:blipFill>
        <p:spPr>
          <a:xfrm>
            <a:off x="3219450" y="3823708"/>
            <a:ext cx="5753100" cy="1866900"/>
          </a:xfrm>
          <a:prstGeom prst="rect">
            <a:avLst/>
          </a:prstGeom>
        </p:spPr>
      </p:pic>
      <p:sp>
        <p:nvSpPr>
          <p:cNvPr id="4" name="投影片編號版面配置區 3">
            <a:extLst>
              <a:ext uri="{FF2B5EF4-FFF2-40B4-BE49-F238E27FC236}">
                <a16:creationId xmlns:a16="http://schemas.microsoft.com/office/drawing/2014/main" id="{165F1594-AF7A-45CB-F3E6-488D78080621}"/>
              </a:ext>
            </a:extLst>
          </p:cNvPr>
          <p:cNvSpPr>
            <a:spLocks noGrp="1"/>
          </p:cNvSpPr>
          <p:nvPr>
            <p:ph type="sldNum" sz="quarter" idx="12"/>
          </p:nvPr>
        </p:nvSpPr>
        <p:spPr/>
        <p:txBody>
          <a:bodyPr/>
          <a:lstStyle/>
          <a:p>
            <a:fld id="{C3836E5B-D4B7-FA44-A0C9-2630295C2636}" type="slidenum">
              <a:rPr kumimoji="1" lang="zh-TW" altLang="en-US" smtClean="0"/>
              <a:t>45</a:t>
            </a:fld>
            <a:endParaRPr kumimoji="1" lang="zh-TW" altLang="en-US"/>
          </a:p>
        </p:txBody>
      </p:sp>
    </p:spTree>
    <p:extLst>
      <p:ext uri="{BB962C8B-B14F-4D97-AF65-F5344CB8AC3E}">
        <p14:creationId xmlns:p14="http://schemas.microsoft.com/office/powerpoint/2010/main" val="1969428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接著建立兩種不同的策略</a:t>
                </a:r>
                <a:r>
                  <a:rPr lang="en-US" altLang="zh-TW" sz="2000" dirty="0"/>
                  <a:t>RHE1</a:t>
                </a:r>
                <a:r>
                  <a:rPr lang="zh-TW" altLang="en-US" sz="2000" dirty="0"/>
                  <a:t>及</a:t>
                </a:r>
                <a:r>
                  <a:rPr lang="en-US" altLang="zh-TW" sz="2000" dirty="0"/>
                  <a:t>RHE5</a:t>
                </a:r>
                <a:r>
                  <a:rPr lang="zh-TW" altLang="en-US" sz="2000" dirty="0"/>
                  <a:t>分別給定不同</a:t>
                </a:r>
                <a:r>
                  <a:rPr lang="en-US" altLang="zh-TW" sz="2000" dirty="0"/>
                  <a:t>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h</m:t>
                        </m:r>
                      </m:e>
                      <m:sub>
                        <m:r>
                          <a:rPr lang="en-US" altLang="zh-TW" sz="2000" b="0" i="1" smtClean="0">
                            <a:latin typeface="Cambria Math" panose="02040503050406030204" pitchFamily="18" charset="0"/>
                          </a:rPr>
                          <m:t>𝑐</m:t>
                        </m:r>
                      </m:sub>
                    </m:sSub>
                    <m:r>
                      <a:rPr lang="en-US" altLang="zh-TW" sz="2000" b="0" i="1" smtClean="0">
                        <a:latin typeface="Cambria Math" panose="02040503050406030204" pitchFamily="18" charset="0"/>
                      </a:rPr>
                      <m:t>=1,5</m:t>
                    </m:r>
                    <m:r>
                      <a:rPr lang="zh-TW" altLang="en-US" sz="2000" i="1">
                        <a:latin typeface="Cambria Math" panose="02040503050406030204" pitchFamily="18" charset="0"/>
                      </a:rPr>
                      <m:t>，</m:t>
                    </m:r>
                  </m:oMath>
                </a14:m>
                <a:r>
                  <a:rPr lang="zh-TW" altLang="en-US" sz="2000" dirty="0"/>
                  <a:t>接者為減低電腦運算消耗建立</a:t>
                </a:r>
                <a:r>
                  <a:rPr lang="en-US" altLang="zh-TW" sz="2000" dirty="0"/>
                  <a:t>RHPF1</a:t>
                </a:r>
                <a:r>
                  <a:rPr lang="zh-TW" altLang="en-US" sz="2000" dirty="0"/>
                  <a:t>及</a:t>
                </a:r>
                <a:r>
                  <a:rPr lang="en-US" altLang="zh-TW" sz="2000" dirty="0"/>
                  <a:t>RHPF5</a:t>
                </a:r>
                <a:r>
                  <a:rPr lang="zh-TW" altLang="en-US" sz="2000" dirty="0"/>
                  <a:t>兩個模型，這兩個模型把預測資料當成真實資料，故在</a:t>
                </a:r>
                <a:r>
                  <a:rPr lang="en-US" altLang="zh-TW" sz="2000" dirty="0"/>
                  <a:t>simulation</a:t>
                </a:r>
                <a:r>
                  <a:rPr lang="zh-TW" altLang="en-US" sz="2000" dirty="0"/>
                  <a:t>時不需重複計算以此降低電腦運算消耗，並且不同策略參數如下</a:t>
                </a:r>
                <a:endParaRPr lang="en-US" altLang="zh-TW"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297460"/>
                <a:ext cx="10515600" cy="5052497"/>
              </a:xfrm>
              <a:blipFill>
                <a:blip r:embed="rId2"/>
                <a:stretch>
                  <a:fillRect l="-724"/>
                </a:stretch>
              </a:blipFill>
            </p:spPr>
            <p:txBody>
              <a:bodyPr/>
              <a:lstStyle/>
              <a:p>
                <a:r>
                  <a:rPr lang="zh-TW" altLang="en-US">
                    <a:noFill/>
                  </a:rPr>
                  <a:t> </a:t>
                </a:r>
              </a:p>
            </p:txBody>
          </p:sp>
        </mc:Fallback>
      </mc:AlternateContent>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4" name="圖片 3">
            <a:extLst>
              <a:ext uri="{FF2B5EF4-FFF2-40B4-BE49-F238E27FC236}">
                <a16:creationId xmlns:a16="http://schemas.microsoft.com/office/drawing/2014/main" id="{72D0E9D5-1126-1BCE-A4CD-510349761D2B}"/>
              </a:ext>
            </a:extLst>
          </p:cNvPr>
          <p:cNvPicPr>
            <a:picLocks noChangeAspect="1"/>
          </p:cNvPicPr>
          <p:nvPr/>
        </p:nvPicPr>
        <p:blipFill>
          <a:blip r:embed="rId3"/>
          <a:stretch>
            <a:fillRect/>
          </a:stretch>
        </p:blipFill>
        <p:spPr>
          <a:xfrm>
            <a:off x="2565797" y="2873052"/>
            <a:ext cx="7060406" cy="3313436"/>
          </a:xfrm>
          <a:prstGeom prst="rect">
            <a:avLst/>
          </a:prstGeom>
        </p:spPr>
      </p:pic>
      <p:sp>
        <p:nvSpPr>
          <p:cNvPr id="2" name="投影片編號版面配置區 1">
            <a:extLst>
              <a:ext uri="{FF2B5EF4-FFF2-40B4-BE49-F238E27FC236}">
                <a16:creationId xmlns:a16="http://schemas.microsoft.com/office/drawing/2014/main" id="{6E064EE7-A615-9109-8EC5-E200CE64B10C}"/>
              </a:ext>
            </a:extLst>
          </p:cNvPr>
          <p:cNvSpPr>
            <a:spLocks noGrp="1"/>
          </p:cNvSpPr>
          <p:nvPr>
            <p:ph type="sldNum" sz="quarter" idx="12"/>
          </p:nvPr>
        </p:nvSpPr>
        <p:spPr/>
        <p:txBody>
          <a:bodyPr/>
          <a:lstStyle/>
          <a:p>
            <a:fld id="{C3836E5B-D4B7-FA44-A0C9-2630295C2636}" type="slidenum">
              <a:rPr kumimoji="1" lang="zh-TW" altLang="en-US" smtClean="0"/>
              <a:t>46</a:t>
            </a:fld>
            <a:endParaRPr kumimoji="1" lang="zh-TW" altLang="en-US"/>
          </a:p>
        </p:txBody>
      </p:sp>
    </p:spTree>
    <p:extLst>
      <p:ext uri="{BB962C8B-B14F-4D97-AF65-F5344CB8AC3E}">
        <p14:creationId xmlns:p14="http://schemas.microsoft.com/office/powerpoint/2010/main" val="921548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297460"/>
            <a:ext cx="10515600" cy="5052497"/>
          </a:xfrm>
        </p:spPr>
        <p:txBody>
          <a:bodyPr>
            <a:normAutofit/>
          </a:bodyPr>
          <a:lstStyle/>
          <a:p>
            <a:pPr marL="0" indent="0">
              <a:lnSpc>
                <a:spcPct val="150000"/>
              </a:lnSpc>
              <a:buNone/>
            </a:pPr>
            <a:r>
              <a:rPr lang="zh-TW" altLang="en-US" sz="2000" dirty="0"/>
              <a:t>預測結果如下</a:t>
            </a:r>
            <a:endParaRPr lang="en-US" altLang="zh-TW" sz="2000" dirty="0"/>
          </a:p>
        </p:txBody>
      </p:sp>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2" name="圖片 1">
            <a:extLst>
              <a:ext uri="{FF2B5EF4-FFF2-40B4-BE49-F238E27FC236}">
                <a16:creationId xmlns:a16="http://schemas.microsoft.com/office/drawing/2014/main" id="{7FD5BAFE-F6BE-BC49-F0C6-C7FACD4EDDB5}"/>
              </a:ext>
            </a:extLst>
          </p:cNvPr>
          <p:cNvPicPr>
            <a:picLocks noChangeAspect="1"/>
          </p:cNvPicPr>
          <p:nvPr/>
        </p:nvPicPr>
        <p:blipFill>
          <a:blip r:embed="rId2"/>
          <a:stretch>
            <a:fillRect/>
          </a:stretch>
        </p:blipFill>
        <p:spPr>
          <a:xfrm>
            <a:off x="977900" y="1837875"/>
            <a:ext cx="3522817" cy="2734126"/>
          </a:xfrm>
          <a:prstGeom prst="rect">
            <a:avLst/>
          </a:prstGeom>
        </p:spPr>
      </p:pic>
      <p:pic>
        <p:nvPicPr>
          <p:cNvPr id="5" name="圖片 4">
            <a:extLst>
              <a:ext uri="{FF2B5EF4-FFF2-40B4-BE49-F238E27FC236}">
                <a16:creationId xmlns:a16="http://schemas.microsoft.com/office/drawing/2014/main" id="{AFFD93E5-83AB-3630-C53B-9C78FA077295}"/>
              </a:ext>
            </a:extLst>
          </p:cNvPr>
          <p:cNvPicPr>
            <a:picLocks noChangeAspect="1"/>
          </p:cNvPicPr>
          <p:nvPr/>
        </p:nvPicPr>
        <p:blipFill>
          <a:blip r:embed="rId3"/>
          <a:stretch>
            <a:fillRect/>
          </a:stretch>
        </p:blipFill>
        <p:spPr>
          <a:xfrm>
            <a:off x="4640417" y="1837875"/>
            <a:ext cx="3467672" cy="2734126"/>
          </a:xfrm>
          <a:prstGeom prst="rect">
            <a:avLst/>
          </a:prstGeom>
        </p:spPr>
      </p:pic>
      <p:pic>
        <p:nvPicPr>
          <p:cNvPr id="6" name="圖片 5">
            <a:extLst>
              <a:ext uri="{FF2B5EF4-FFF2-40B4-BE49-F238E27FC236}">
                <a16:creationId xmlns:a16="http://schemas.microsoft.com/office/drawing/2014/main" id="{EE86BA61-6DEF-0CDC-E5B8-DD4D7221F36D}"/>
              </a:ext>
            </a:extLst>
          </p:cNvPr>
          <p:cNvPicPr>
            <a:picLocks noChangeAspect="1"/>
          </p:cNvPicPr>
          <p:nvPr/>
        </p:nvPicPr>
        <p:blipFill>
          <a:blip r:embed="rId4"/>
          <a:stretch>
            <a:fillRect/>
          </a:stretch>
        </p:blipFill>
        <p:spPr>
          <a:xfrm>
            <a:off x="8247789" y="1782248"/>
            <a:ext cx="3512479" cy="2845380"/>
          </a:xfrm>
          <a:prstGeom prst="rect">
            <a:avLst/>
          </a:prstGeom>
        </p:spPr>
      </p:pic>
      <p:sp>
        <p:nvSpPr>
          <p:cNvPr id="4" name="投影片編號版面配置區 3">
            <a:extLst>
              <a:ext uri="{FF2B5EF4-FFF2-40B4-BE49-F238E27FC236}">
                <a16:creationId xmlns:a16="http://schemas.microsoft.com/office/drawing/2014/main" id="{9FF469E6-A941-229E-8216-A5B0C4CA37CD}"/>
              </a:ext>
            </a:extLst>
          </p:cNvPr>
          <p:cNvSpPr>
            <a:spLocks noGrp="1"/>
          </p:cNvSpPr>
          <p:nvPr>
            <p:ph type="sldNum" sz="quarter" idx="12"/>
          </p:nvPr>
        </p:nvSpPr>
        <p:spPr/>
        <p:txBody>
          <a:bodyPr/>
          <a:lstStyle/>
          <a:p>
            <a:fld id="{C3836E5B-D4B7-FA44-A0C9-2630295C2636}" type="slidenum">
              <a:rPr kumimoji="1" lang="zh-TW" altLang="en-US" smtClean="0"/>
              <a:t>47</a:t>
            </a:fld>
            <a:endParaRPr kumimoji="1" lang="zh-TW" altLang="en-US"/>
          </a:p>
        </p:txBody>
      </p:sp>
    </p:spTree>
    <p:extLst>
      <p:ext uri="{BB962C8B-B14F-4D97-AF65-F5344CB8AC3E}">
        <p14:creationId xmlns:p14="http://schemas.microsoft.com/office/powerpoint/2010/main" val="3044304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a:latin typeface="+mj-ea"/>
              </a:rPr>
              <a:t>Computer Simulation</a:t>
            </a:r>
            <a:endParaRPr lang="zh-TW" altLang="en-US" sz="3200" b="1" dirty="0">
              <a:latin typeface="+mj-ea"/>
            </a:endParaRPr>
          </a:p>
        </p:txBody>
      </p:sp>
      <p:pic>
        <p:nvPicPr>
          <p:cNvPr id="9" name="圖片 8">
            <a:extLst>
              <a:ext uri="{FF2B5EF4-FFF2-40B4-BE49-F238E27FC236}">
                <a16:creationId xmlns:a16="http://schemas.microsoft.com/office/drawing/2014/main" id="{1DE65E08-3D98-B23B-DE93-2606F1878EE8}"/>
              </a:ext>
            </a:extLst>
          </p:cNvPr>
          <p:cNvPicPr>
            <a:picLocks noChangeAspect="1"/>
          </p:cNvPicPr>
          <p:nvPr/>
        </p:nvPicPr>
        <p:blipFill>
          <a:blip r:embed="rId2"/>
          <a:stretch>
            <a:fillRect/>
          </a:stretch>
        </p:blipFill>
        <p:spPr>
          <a:xfrm>
            <a:off x="838200" y="1481137"/>
            <a:ext cx="6500595" cy="4119563"/>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32C3DCD-C5F4-BB2D-2600-706423CE6839}"/>
                  </a:ext>
                </a:extLst>
              </p:cNvPr>
              <p:cNvSpPr txBox="1"/>
              <p:nvPr/>
            </p:nvSpPr>
            <p:spPr>
              <a:xfrm>
                <a:off x="7338795" y="2949477"/>
                <a:ext cx="4542205" cy="959045"/>
              </a:xfrm>
              <a:prstGeom prst="rect">
                <a:avLst/>
              </a:prstGeom>
              <a:noFill/>
            </p:spPr>
            <p:txBody>
              <a:bodyPr wrap="none" rtlCol="0">
                <a:spAutoFit/>
              </a:bodyPr>
              <a:lstStyle/>
              <a:p>
                <a:pPr>
                  <a:lnSpc>
                    <a:spcPct val="150000"/>
                  </a:lnSpc>
                </a:pPr>
                <a:r>
                  <a:rPr kumimoji="1" lang="zh-TW" altLang="en-US" sz="2000" dirty="0"/>
                  <a:t>發現在設定越低的</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𝑐</m:t>
                        </m:r>
                      </m:sub>
                    </m:sSub>
                  </m:oMath>
                </a14:m>
                <a:r>
                  <a:rPr kumimoji="1" lang="zh-TW" altLang="en-US" sz="2000" dirty="0"/>
                  <a:t>預測錯誤將會越小</a:t>
                </a:r>
                <a:endParaRPr kumimoji="1" lang="en-US" altLang="zh-TW" sz="2000" dirty="0"/>
              </a:p>
              <a:p>
                <a:pPr>
                  <a:lnSpc>
                    <a:spcPct val="150000"/>
                  </a:lnSpc>
                </a:pPr>
                <a:r>
                  <a:rPr kumimoji="1" lang="zh-TW" altLang="en-US" sz="2000" dirty="0"/>
                  <a:t>但同時運算消耗將更大。</a:t>
                </a:r>
              </a:p>
            </p:txBody>
          </p:sp>
        </mc:Choice>
        <mc:Fallback xmlns="">
          <p:sp>
            <p:nvSpPr>
              <p:cNvPr id="10" name="文字方塊 9">
                <a:extLst>
                  <a:ext uri="{FF2B5EF4-FFF2-40B4-BE49-F238E27FC236}">
                    <a16:creationId xmlns:a16="http://schemas.microsoft.com/office/drawing/2014/main" id="{432C3DCD-C5F4-BB2D-2600-706423CE6839}"/>
                  </a:ext>
                </a:extLst>
              </p:cNvPr>
              <p:cNvSpPr txBox="1">
                <a:spLocks noRot="1" noChangeAspect="1" noMove="1" noResize="1" noEditPoints="1" noAdjustHandles="1" noChangeArrowheads="1" noChangeShapeType="1" noTextEdit="1"/>
              </p:cNvSpPr>
              <p:nvPr/>
            </p:nvSpPr>
            <p:spPr>
              <a:xfrm>
                <a:off x="7338795" y="2949477"/>
                <a:ext cx="4542205" cy="959045"/>
              </a:xfrm>
              <a:prstGeom prst="rect">
                <a:avLst/>
              </a:prstGeom>
              <a:blipFill>
                <a:blip r:embed="rId3"/>
                <a:stretch>
                  <a:fillRect l="-1393" r="-279" b="-11842"/>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F4846A0A-4CE5-3357-579A-5793D2AE04AE}"/>
              </a:ext>
            </a:extLst>
          </p:cNvPr>
          <p:cNvSpPr>
            <a:spLocks noGrp="1"/>
          </p:cNvSpPr>
          <p:nvPr>
            <p:ph type="sldNum" sz="quarter" idx="12"/>
          </p:nvPr>
        </p:nvSpPr>
        <p:spPr/>
        <p:txBody>
          <a:bodyPr/>
          <a:lstStyle/>
          <a:p>
            <a:fld id="{C3836E5B-D4B7-FA44-A0C9-2630295C2636}" type="slidenum">
              <a:rPr kumimoji="1" lang="zh-TW" altLang="en-US" smtClean="0"/>
              <a:t>48</a:t>
            </a:fld>
            <a:endParaRPr kumimoji="1" lang="zh-TW" altLang="en-US"/>
          </a:p>
        </p:txBody>
      </p:sp>
    </p:spTree>
    <p:extLst>
      <p:ext uri="{BB962C8B-B14F-4D97-AF65-F5344CB8AC3E}">
        <p14:creationId xmlns:p14="http://schemas.microsoft.com/office/powerpoint/2010/main" val="814238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15C736A7-0EB9-F891-216A-F66C003B67CA}"/>
              </a:ext>
            </a:extLst>
          </p:cNvPr>
          <p:cNvSpPr txBox="1">
            <a:spLocks/>
          </p:cNvSpPr>
          <p:nvPr/>
        </p:nvSpPr>
        <p:spPr>
          <a:xfrm>
            <a:off x="838200" y="365126"/>
            <a:ext cx="10515600" cy="932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latin typeface="+mj-ea"/>
              </a:rPr>
              <a:t>總結</a:t>
            </a:r>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65D05478-6C7E-8976-AA81-A6886CDB4513}"/>
                  </a:ext>
                </a:extLst>
              </p:cNvPr>
              <p:cNvSpPr>
                <a:spLocks noGrp="1"/>
              </p:cNvSpPr>
              <p:nvPr>
                <p:ph idx="1"/>
              </p:nvPr>
            </p:nvSpPr>
            <p:spPr>
              <a:xfrm>
                <a:off x="838200" y="1184707"/>
                <a:ext cx="10515600" cy="5473268"/>
              </a:xfrm>
            </p:spPr>
            <p:txBody>
              <a:bodyPr>
                <a:normAutofit/>
              </a:bodyPr>
              <a:lstStyle/>
              <a:p>
                <a:pPr marL="0" indent="0">
                  <a:lnSpc>
                    <a:spcPct val="200000"/>
                  </a:lnSpc>
                  <a:buNone/>
                </a:pPr>
                <a:r>
                  <a:rPr lang="zh-TW" altLang="en-US" sz="2400" dirty="0">
                    <a:latin typeface="微軟正黑體" panose="020B0604030504040204" pitchFamily="34" charset="-120"/>
                    <a:ea typeface="微軟正黑體" panose="020B0604030504040204" pitchFamily="34" charset="-120"/>
                  </a:rPr>
                  <a:t>本篇論文題提出 </a:t>
                </a:r>
                <a:r>
                  <a:rPr lang="en-US" altLang="zh-TW" sz="2400" dirty="0">
                    <a:latin typeface="微軟正黑體" panose="020B0604030504040204" pitchFamily="34" charset="-120"/>
                    <a:ea typeface="微軟正黑體" panose="020B0604030504040204" pitchFamily="34" charset="-120"/>
                  </a:rPr>
                  <a:t>Rolling horizon algorithm</a:t>
                </a:r>
                <a:r>
                  <a:rPr lang="zh-TW" altLang="en-US" sz="2400" dirty="0">
                    <a:latin typeface="微軟正黑體" panose="020B0604030504040204" pitchFamily="34" charset="-120"/>
                    <a:ea typeface="微軟正黑體" panose="020B0604030504040204" pitchFamily="34" charset="-120"/>
                  </a:rPr>
                  <a:t>解決煉鋼過程中</a:t>
                </a:r>
                <a:r>
                  <a:rPr lang="en-US" altLang="zh-TW" sz="2400" dirty="0">
                    <a:latin typeface="微軟正黑體" panose="020B0604030504040204" pitchFamily="34" charset="-120"/>
                    <a:ea typeface="微軟正黑體" panose="020B0604030504040204" pitchFamily="34" charset="-120"/>
                  </a:rPr>
                  <a:t>by-product gas </a:t>
                </a:r>
                <a:r>
                  <a:rPr lang="zh-TW" altLang="en-US" sz="2400" dirty="0">
                    <a:latin typeface="微軟正黑體" panose="020B0604030504040204" pitchFamily="34" charset="-120"/>
                    <a:ea typeface="微軟正黑體" panose="020B0604030504040204" pitchFamily="34" charset="-120"/>
                  </a:rPr>
                  <a:t>分配問題，並且藉由</a:t>
                </a:r>
                <a:r>
                  <a:rPr lang="en-US" altLang="zh-TW" sz="2400" dirty="0">
                    <a:latin typeface="微軟正黑體" panose="020B0604030504040204" pitchFamily="34" charset="-120"/>
                    <a:ea typeface="微軟正黑體" panose="020B0604030504040204" pitchFamily="34" charset="-120"/>
                  </a:rPr>
                  <a:t>Computational simulation</a:t>
                </a:r>
                <a:r>
                  <a:rPr lang="zh-TW" altLang="en-US" sz="2400" dirty="0">
                    <a:latin typeface="微軟正黑體" panose="020B0604030504040204" pitchFamily="34" charset="-120"/>
                    <a:ea typeface="微軟正黑體" panose="020B0604030504040204" pitchFamily="34" charset="-120"/>
                  </a:rPr>
                  <a:t>發現</a:t>
                </a:r>
                <a:r>
                  <a:rPr lang="en-US" altLang="zh-TW" sz="2400" dirty="0">
                    <a:latin typeface="微軟正黑體" panose="020B0604030504040204" pitchFamily="34" charset="-120"/>
                    <a:ea typeface="微軟正黑體" panose="020B0604030504040204" pitchFamily="34" charset="-120"/>
                  </a:rPr>
                  <a:t>gas Holder</a:t>
                </a:r>
                <a:r>
                  <a:rPr lang="zh-TW" altLang="en-US" sz="2400" dirty="0">
                    <a:latin typeface="微軟正黑體" panose="020B0604030504040204" pitchFamily="34" charset="-120"/>
                    <a:ea typeface="微軟正黑體" panose="020B0604030504040204" pitchFamily="34" charset="-120"/>
                  </a:rPr>
                  <a:t>液位穩定性間對預測錯誤有影響，以及</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ea typeface="微軟正黑體" panose="020B0604030504040204" pitchFamily="34" charset="-120"/>
                  </a:rPr>
                  <a:t>越小則預測錯誤將越小但運算消耗高，反之</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𝑐</m:t>
                        </m:r>
                      </m:sub>
                    </m:sSub>
                    <m:r>
                      <a:rPr lang="en-US" altLang="zh-TW" sz="2400" i="1">
                        <a:latin typeface="Cambria Math" panose="02040503050406030204" pitchFamily="18" charset="0"/>
                      </a:rPr>
                      <m:t> </m:t>
                    </m:r>
                  </m:oMath>
                </a14:m>
                <a:r>
                  <a:rPr lang="zh-TW" altLang="en-US" sz="2400" dirty="0">
                    <a:latin typeface="微軟正黑體" panose="020B0604030504040204" pitchFamily="34" charset="-120"/>
                  </a:rPr>
                  <a:t>越大則預測錯誤將越高但運算消耗小</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mc:Choice>
        <mc:Fallback xmlns="">
          <p:sp>
            <p:nvSpPr>
              <p:cNvPr id="5" name="內容版面配置區 2">
                <a:extLst>
                  <a:ext uri="{FF2B5EF4-FFF2-40B4-BE49-F238E27FC236}">
                    <a16:creationId xmlns:a16="http://schemas.microsoft.com/office/drawing/2014/main" id="{65D05478-6C7E-8976-AA81-A6886CDB4513}"/>
                  </a:ext>
                </a:extLst>
              </p:cNvPr>
              <p:cNvSpPr>
                <a:spLocks noGrp="1" noRot="1" noChangeAspect="1" noMove="1" noResize="1" noEditPoints="1" noAdjustHandles="1" noChangeArrowheads="1" noChangeShapeType="1" noTextEdit="1"/>
              </p:cNvSpPr>
              <p:nvPr>
                <p:ph idx="1"/>
              </p:nvPr>
            </p:nvSpPr>
            <p:spPr>
              <a:xfrm>
                <a:off x="838200" y="1184707"/>
                <a:ext cx="10515600" cy="5473268"/>
              </a:xfrm>
              <a:blipFill>
                <a:blip r:embed="rId2"/>
                <a:stretch>
                  <a:fillRect l="-965" r="-121"/>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AAFB4444-B8D7-01EE-FDF7-00A47D5B5248}"/>
              </a:ext>
            </a:extLst>
          </p:cNvPr>
          <p:cNvSpPr>
            <a:spLocks noGrp="1"/>
          </p:cNvSpPr>
          <p:nvPr>
            <p:ph type="sldNum" sz="quarter" idx="12"/>
          </p:nvPr>
        </p:nvSpPr>
        <p:spPr/>
        <p:txBody>
          <a:bodyPr/>
          <a:lstStyle/>
          <a:p>
            <a:fld id="{C3836E5B-D4B7-FA44-A0C9-2630295C2636}" type="slidenum">
              <a:rPr kumimoji="1" lang="zh-TW" altLang="en-US" smtClean="0"/>
              <a:t>49</a:t>
            </a:fld>
            <a:endParaRPr kumimoji="1" lang="zh-TW" altLang="en-US"/>
          </a:p>
        </p:txBody>
      </p:sp>
    </p:spTree>
    <p:extLst>
      <p:ext uri="{BB962C8B-B14F-4D97-AF65-F5344CB8AC3E}">
        <p14:creationId xmlns:p14="http://schemas.microsoft.com/office/powerpoint/2010/main" val="145187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C29DA6-6AF2-1A45-898C-F5E8A4D2E036}"/>
              </a:ext>
            </a:extLst>
          </p:cNvPr>
          <p:cNvSpPr>
            <a:spLocks noGrp="1"/>
          </p:cNvSpPr>
          <p:nvPr>
            <p:ph type="title"/>
          </p:nvPr>
        </p:nvSpPr>
        <p:spPr/>
        <p:txBody>
          <a:bodyPr/>
          <a:lstStyle/>
          <a:p>
            <a:r>
              <a:rPr kumimoji="1" lang="zh-TW" altLang="en-US" dirty="0"/>
              <a:t>問題描述、資料資訊</a:t>
            </a:r>
          </a:p>
        </p:txBody>
      </p:sp>
      <p:sp>
        <p:nvSpPr>
          <p:cNvPr id="3" name="內容版面配置區 2">
            <a:extLst>
              <a:ext uri="{FF2B5EF4-FFF2-40B4-BE49-F238E27FC236}">
                <a16:creationId xmlns:a16="http://schemas.microsoft.com/office/drawing/2014/main" id="{F9E45F5B-B47D-C740-B143-E4885278DF56}"/>
              </a:ext>
            </a:extLst>
          </p:cNvPr>
          <p:cNvSpPr>
            <a:spLocks noGrp="1"/>
          </p:cNvSpPr>
          <p:nvPr>
            <p:ph idx="1"/>
          </p:nvPr>
        </p:nvSpPr>
        <p:spPr>
          <a:xfrm>
            <a:off x="838200" y="1648383"/>
            <a:ext cx="10515600" cy="4750273"/>
          </a:xfrm>
        </p:spPr>
        <p:txBody>
          <a:bodyPr>
            <a:normAutofit lnSpcReduction="10000"/>
          </a:bodyPr>
          <a:lstStyle/>
          <a:p>
            <a:pPr marL="457200" indent="-457200">
              <a:buFont typeface="+mj-lt"/>
              <a:buAutoNum type="arabicPeriod"/>
            </a:pPr>
            <a:r>
              <a:rPr kumimoji="1" lang="zh-TW" altLang="en-US" sz="2000" dirty="0"/>
              <a:t>問題描述：</a:t>
            </a:r>
            <a:r>
              <a:rPr lang="zh-TW" altLang="en-US" sz="2000" dirty="0"/>
              <a:t>鋼鐵工業煉焦時會產生副產品焦爐氣</a:t>
            </a:r>
            <a:r>
              <a:rPr lang="en-US" altLang="zh-TW" sz="2000" dirty="0"/>
              <a:t>(COG)</a:t>
            </a:r>
            <a:r>
              <a:rPr lang="zh-TW" altLang="en-US" sz="2000" dirty="0"/>
              <a:t>，焦爐氣</a:t>
            </a:r>
            <a:r>
              <a:rPr lang="en-US" altLang="zh-TW" sz="2000" dirty="0"/>
              <a:t>(COG)</a:t>
            </a:r>
            <a:r>
              <a:rPr lang="zh-TW" altLang="en-US" sz="2000" dirty="0"/>
              <a:t>是下游生產用戶生產的必備原料，但由於能源系統複雜、下游用戶數繁多，使得各氣體儲槽的液位變化掌握不易，常常生產過多造成工安隱憂必須排燒（浪費資源），或因儲量不足需向外部供給者購買天然氣（增加成本），因此如何有效控制儲量在一定範圍內成為重要問題。</a:t>
            </a:r>
            <a:endParaRPr lang="en-US" altLang="zh-TW" sz="2000" dirty="0"/>
          </a:p>
          <a:p>
            <a:pPr marL="457200" indent="-457200">
              <a:buFont typeface="+mj-lt"/>
              <a:buAutoNum type="arabicPeriod"/>
            </a:pPr>
            <a:r>
              <a:rPr kumimoji="1" lang="zh-TW" altLang="en-US" sz="2000" dirty="0"/>
              <a:t>資料時間：</a:t>
            </a:r>
            <a:r>
              <a:rPr kumimoji="1" lang="en-US" altLang="zh-TW" sz="2000" dirty="0"/>
              <a:t>2013/07/01~2013/12/31</a:t>
            </a:r>
            <a:r>
              <a:rPr kumimoji="1" lang="zh-TW" altLang="en-US" sz="2000" dirty="0"/>
              <a:t> 每分鐘紀錄一次</a:t>
            </a:r>
            <a:endParaRPr kumimoji="1" lang="en-US" altLang="zh-TW" sz="2000" dirty="0"/>
          </a:p>
          <a:p>
            <a:pPr marL="457200" indent="-457200">
              <a:buFont typeface="+mj-lt"/>
              <a:buAutoNum type="arabicPeriod"/>
            </a:pPr>
            <a:r>
              <a:rPr kumimoji="1" lang="zh-TW" altLang="en-US" sz="2000" dirty="0"/>
              <a:t>資料筆數：</a:t>
            </a:r>
            <a:r>
              <a:rPr kumimoji="1" lang="en-US" altLang="zh-TW" sz="2000" dirty="0"/>
              <a:t>264961</a:t>
            </a:r>
            <a:r>
              <a:rPr kumimoji="1" lang="zh-TW" altLang="en-US" sz="2000" dirty="0"/>
              <a:t>筆</a:t>
            </a:r>
            <a:endParaRPr kumimoji="1" lang="en-US" altLang="zh-TW" sz="2000" dirty="0"/>
          </a:p>
          <a:p>
            <a:pPr marL="457200" indent="-457200">
              <a:buFont typeface="+mj-lt"/>
              <a:buAutoNum type="arabicPeriod"/>
            </a:pPr>
            <a:r>
              <a:rPr kumimoji="1" lang="zh-TW" altLang="en-US" sz="2000" dirty="0"/>
              <a:t>資料格式：</a:t>
            </a:r>
            <a:r>
              <a:rPr kumimoji="1" lang="en-US" altLang="zh-TW" sz="2000" dirty="0"/>
              <a:t>time </a:t>
            </a:r>
            <a:r>
              <a:rPr kumimoji="1" lang="zh-TW" altLang="en-US" sz="2000" dirty="0"/>
              <a:t>為時間資料、液位是否正常及上升還是下降為類別資料，其餘皆為數值資料</a:t>
            </a:r>
            <a:endParaRPr kumimoji="1" lang="en-US" altLang="zh-TW" sz="2000" dirty="0"/>
          </a:p>
          <a:p>
            <a:pPr marL="457200" indent="-457200">
              <a:buFont typeface="+mj-lt"/>
              <a:buAutoNum type="arabicPeriod"/>
            </a:pPr>
            <a:r>
              <a:rPr kumimoji="1" lang="zh-TW" altLang="en-US" sz="2000" dirty="0"/>
              <a:t>變數個數：</a:t>
            </a:r>
            <a:r>
              <a:rPr kumimoji="1" lang="en-US" altLang="zh-TW" sz="2000" dirty="0"/>
              <a:t>time</a:t>
            </a:r>
            <a:r>
              <a:rPr kumimoji="1" lang="zh-TW" altLang="en-US" sz="2000" dirty="0"/>
              <a:t>，</a:t>
            </a:r>
            <a:r>
              <a:rPr kumimoji="1" lang="en-US" altLang="zh-TW" sz="2000" dirty="0"/>
              <a:t>2</a:t>
            </a:r>
            <a:r>
              <a:rPr kumimoji="1" lang="zh-TW" altLang="en-US" sz="2000" dirty="0"/>
              <a:t>組</a:t>
            </a:r>
            <a:r>
              <a:rPr kumimoji="1" lang="en-US" altLang="zh-TW" sz="2000" dirty="0"/>
              <a:t>COG</a:t>
            </a:r>
            <a:r>
              <a:rPr kumimoji="1" lang="zh-TW" altLang="en-US" sz="2000" dirty="0"/>
              <a:t>產線流量、</a:t>
            </a:r>
            <a:r>
              <a:rPr kumimoji="1" lang="en-US" altLang="zh-TW" sz="2000" dirty="0"/>
              <a:t>2</a:t>
            </a:r>
            <a:r>
              <a:rPr kumimoji="1" lang="zh-TW" altLang="en-US" sz="2000" dirty="0"/>
              <a:t>個儲存槽壓力和溫度及液位、</a:t>
            </a:r>
            <a:r>
              <a:rPr kumimoji="1" lang="en-US" altLang="zh-TW" sz="2000" dirty="0"/>
              <a:t>67</a:t>
            </a:r>
            <a:r>
              <a:rPr kumimoji="1" lang="zh-TW" altLang="en-US" sz="2000" dirty="0"/>
              <a:t>個用戶使用資料、前一日和週之瞬時變化量、日與週的</a:t>
            </a:r>
            <a:r>
              <a:rPr kumimoji="1" lang="en-US" altLang="zh-TW" sz="2000" dirty="0"/>
              <a:t>seasonality by </a:t>
            </a:r>
            <a:r>
              <a:rPr kumimoji="1" lang="en-US" altLang="zh-TW" sz="2000" dirty="0" err="1"/>
              <a:t>stl</a:t>
            </a:r>
            <a:r>
              <a:rPr kumimoji="1" lang="zh-TW" altLang="en-US" sz="2000" dirty="0"/>
              <a:t>、</a:t>
            </a:r>
            <a:r>
              <a:rPr kumimoji="1" lang="en-US" altLang="zh-TW" sz="2000" dirty="0"/>
              <a:t>lag time</a:t>
            </a:r>
            <a:r>
              <a:rPr kumimoji="1" lang="zh-TW" altLang="en-US" sz="2000" dirty="0"/>
              <a:t>、液位是否正常的類別變數、液位上升和下降的類別變數</a:t>
            </a:r>
            <a:endParaRPr kumimoji="1" lang="en-US" altLang="zh-TW" sz="2000" dirty="0"/>
          </a:p>
          <a:p>
            <a:pPr marL="457200" indent="-457200">
              <a:buFont typeface="+mj-lt"/>
              <a:buAutoNum type="arabicPeriod"/>
            </a:pPr>
            <a:r>
              <a:rPr kumimoji="1" lang="zh-TW" altLang="en-US" sz="2000" dirty="0"/>
              <a:t>最重要要解決的問題：</a:t>
            </a:r>
            <a:endParaRPr kumimoji="1" lang="en-US" altLang="zh-TW" sz="2000" dirty="0"/>
          </a:p>
          <a:p>
            <a:pPr lvl="1"/>
            <a:r>
              <a:rPr lang="zh-TW" altLang="en-US" sz="2000" dirty="0"/>
              <a:t>如何準確地預測未來特定時間內的流量與儲量？</a:t>
            </a:r>
            <a:endParaRPr lang="en-US" altLang="zh-TW" sz="2000" dirty="0"/>
          </a:p>
          <a:p>
            <a:pPr lvl="1"/>
            <a:r>
              <a:rPr lang="zh-TW" altLang="en-US" sz="2000" dirty="0"/>
              <a:t>若預測氣槽將超過或低於警戒液位，需要如何做調來避免過剩需要排燒或短缺向外購買替代品（天然氣）？</a:t>
            </a:r>
            <a:endParaRPr kumimoji="1" lang="en-US" altLang="zh-TW" sz="2000" dirty="0">
              <a:latin typeface="Microsoft JhengHei" panose="020B0604030504040204" pitchFamily="34" charset="-120"/>
              <a:ea typeface="Microsoft JhengHei" panose="020B0604030504040204" pitchFamily="34" charset="-120"/>
            </a:endParaRPr>
          </a:p>
          <a:p>
            <a:pPr marL="457200" indent="-457200">
              <a:buFont typeface="+mj-lt"/>
              <a:buAutoNum type="arabicPeriod"/>
            </a:pPr>
            <a:endParaRPr kumimoji="1" lang="zh-TW" altLang="en-US" sz="2000" dirty="0"/>
          </a:p>
        </p:txBody>
      </p:sp>
      <p:sp>
        <p:nvSpPr>
          <p:cNvPr id="4" name="投影片編號版面配置區 3">
            <a:extLst>
              <a:ext uri="{FF2B5EF4-FFF2-40B4-BE49-F238E27FC236}">
                <a16:creationId xmlns:a16="http://schemas.microsoft.com/office/drawing/2014/main" id="{2040E45A-8061-5C49-8273-31F8CD209E8B}"/>
              </a:ext>
            </a:extLst>
          </p:cNvPr>
          <p:cNvSpPr>
            <a:spLocks noGrp="1"/>
          </p:cNvSpPr>
          <p:nvPr>
            <p:ph type="sldNum" sz="quarter" idx="12"/>
          </p:nvPr>
        </p:nvSpPr>
        <p:spPr/>
        <p:txBody>
          <a:bodyPr/>
          <a:lstStyle/>
          <a:p>
            <a:fld id="{C3836E5B-D4B7-FA44-A0C9-2630295C2636}" type="slidenum">
              <a:rPr kumimoji="1" lang="zh-TW" altLang="en-US" smtClean="0"/>
              <a:t>5</a:t>
            </a:fld>
            <a:endParaRPr kumimoji="1" lang="zh-TW" altLang="en-US"/>
          </a:p>
        </p:txBody>
      </p:sp>
    </p:spTree>
    <p:extLst>
      <p:ext uri="{BB962C8B-B14F-4D97-AF65-F5344CB8AC3E}">
        <p14:creationId xmlns:p14="http://schemas.microsoft.com/office/powerpoint/2010/main" val="2355587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pPr>
              <a:lnSpc>
                <a:spcPct val="200000"/>
              </a:lnSpc>
            </a:pPr>
            <a:r>
              <a:rPr kumimoji="1" lang="zh-TW" altLang="en-US" sz="4800" dirty="0"/>
              <a:t>各自閱讀論文探討</a:t>
            </a:r>
          </a:p>
        </p:txBody>
      </p:sp>
      <p:sp>
        <p:nvSpPr>
          <p:cNvPr id="3" name="投影片編號版面配置區 2">
            <a:extLst>
              <a:ext uri="{FF2B5EF4-FFF2-40B4-BE49-F238E27FC236}">
                <a16:creationId xmlns:a16="http://schemas.microsoft.com/office/drawing/2014/main" id="{25FBBDAF-6224-5990-769C-EBDF461A4594}"/>
              </a:ext>
            </a:extLst>
          </p:cNvPr>
          <p:cNvSpPr>
            <a:spLocks noGrp="1"/>
          </p:cNvSpPr>
          <p:nvPr>
            <p:ph type="sldNum" sz="quarter" idx="12"/>
          </p:nvPr>
        </p:nvSpPr>
        <p:spPr/>
        <p:txBody>
          <a:bodyPr/>
          <a:lstStyle/>
          <a:p>
            <a:fld id="{C3836E5B-D4B7-FA44-A0C9-2630295C2636}" type="slidenum">
              <a:rPr kumimoji="1" lang="zh-TW" altLang="en-US" smtClean="0"/>
              <a:t>50</a:t>
            </a:fld>
            <a:endParaRPr kumimoji="1" lang="zh-TW" altLang="en-US"/>
          </a:p>
        </p:txBody>
      </p:sp>
    </p:spTree>
    <p:extLst>
      <p:ext uri="{BB962C8B-B14F-4D97-AF65-F5344CB8AC3E}">
        <p14:creationId xmlns:p14="http://schemas.microsoft.com/office/powerpoint/2010/main" val="3564440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321B642-CD2A-BD4B-AB57-364C3E2DE0BA}"/>
              </a:ext>
            </a:extLst>
          </p:cNvPr>
          <p:cNvGrpSpPr/>
          <p:nvPr/>
        </p:nvGrpSpPr>
        <p:grpSpPr>
          <a:xfrm>
            <a:off x="938122" y="268954"/>
            <a:ext cx="10315755" cy="5978239"/>
            <a:chOff x="938122" y="276801"/>
            <a:chExt cx="10315755" cy="5978239"/>
          </a:xfrm>
        </p:grpSpPr>
        <p:sp>
          <p:nvSpPr>
            <p:cNvPr id="15" name="文字方塊 14">
              <a:extLst>
                <a:ext uri="{FF2B5EF4-FFF2-40B4-BE49-F238E27FC236}">
                  <a16:creationId xmlns:a16="http://schemas.microsoft.com/office/drawing/2014/main" id="{0A706BF9-F6C4-4477-BD31-AA14E6C05DAF}"/>
                </a:ext>
              </a:extLst>
            </p:cNvPr>
            <p:cNvSpPr txBox="1"/>
            <p:nvPr/>
          </p:nvSpPr>
          <p:spPr>
            <a:xfrm>
              <a:off x="938122" y="276801"/>
              <a:ext cx="10315755" cy="2400657"/>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a:t>
              </a:r>
              <a:r>
                <a:rPr lang="zh-TW" altLang="en-US"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鄭力綱</a:t>
              </a:r>
              <a:endPar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en" altLang="zh-TW" sz="2000" dirty="0">
                  <a:latin typeface="Microsoft JhengHei" panose="020B0604030504040204" pitchFamily="34" charset="-120"/>
                  <a:ea typeface="Microsoft JhengHei" panose="020B0604030504040204" pitchFamily="34" charset="-120"/>
                </a:rPr>
                <a:t>A Causal Model-Based Scheduling Approach for Coke Oven Gas System in Steel Industry Industry</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a:t>
              </a:r>
              <a:r>
                <a:rPr lang="en" altLang="zh-TW" sz="2000" dirty="0">
                  <a:latin typeface="Microsoft JhengHei" panose="020B0604030504040204" pitchFamily="34" charset="-120"/>
                  <a:ea typeface="Microsoft JhengHei" panose="020B0604030504040204" pitchFamily="34" charset="-120"/>
                </a:rPr>
                <a:t> Feng </a:t>
              </a:r>
              <a:r>
                <a:rPr lang="en" altLang="zh-TW" sz="2000" dirty="0" err="1">
                  <a:latin typeface="Microsoft JhengHei" panose="020B0604030504040204" pitchFamily="34" charset="-120"/>
                  <a:ea typeface="Microsoft JhengHei" panose="020B0604030504040204" pitchFamily="34" charset="-120"/>
                </a:rPr>
                <a:t>Jin</a:t>
              </a:r>
              <a:r>
                <a:rPr lang="en" altLang="zh-TW" sz="2000" dirty="0">
                  <a:latin typeface="Microsoft JhengHei" panose="020B0604030504040204" pitchFamily="34" charset="-120"/>
                  <a:ea typeface="Microsoft JhengHei" panose="020B0604030504040204" pitchFamily="34" charset="-120"/>
                </a:rPr>
                <a:t>*, Zheng </a:t>
              </a:r>
              <a:r>
                <a:rPr lang="en" altLang="zh-TW" sz="2000" dirty="0" err="1">
                  <a:latin typeface="Microsoft JhengHei" panose="020B0604030504040204" pitchFamily="34" charset="-120"/>
                  <a:ea typeface="Microsoft JhengHei" panose="020B0604030504040204" pitchFamily="34" charset="-120"/>
                </a:rPr>
                <a:t>Lv</a:t>
              </a:r>
              <a:r>
                <a:rPr lang="en" altLang="zh-TW" sz="2000" dirty="0">
                  <a:latin typeface="Microsoft JhengHei" panose="020B0604030504040204" pitchFamily="34" charset="-120"/>
                  <a:ea typeface="Microsoft JhengHei" panose="020B0604030504040204" pitchFamily="34" charset="-120"/>
                </a:rPr>
                <a:t>*, </a:t>
              </a:r>
              <a:r>
                <a:rPr lang="en" altLang="zh-TW" sz="2000" dirty="0" err="1">
                  <a:latin typeface="Microsoft JhengHei" panose="020B0604030504040204" pitchFamily="34" charset="-120"/>
                  <a:ea typeface="Microsoft JhengHei" panose="020B0604030504040204" pitchFamily="34" charset="-120"/>
                </a:rPr>
                <a:t>Maohua</a:t>
              </a:r>
              <a:r>
                <a:rPr lang="en" altLang="zh-TW" sz="2000" dirty="0">
                  <a:latin typeface="Microsoft JhengHei" panose="020B0604030504040204" pitchFamily="34" charset="-120"/>
                  <a:ea typeface="Microsoft JhengHei" panose="020B0604030504040204" pitchFamily="34" charset="-120"/>
                </a:rPr>
                <a:t> Li**, Lei </a:t>
              </a:r>
              <a:r>
                <a:rPr lang="en" altLang="zh-TW" sz="2000" dirty="0" err="1">
                  <a:latin typeface="Microsoft JhengHei" panose="020B0604030504040204" pitchFamily="34" charset="-120"/>
                  <a:ea typeface="Microsoft JhengHei" panose="020B0604030504040204" pitchFamily="34" charset="-120"/>
                </a:rPr>
                <a:t>Mou</a:t>
              </a:r>
              <a:r>
                <a:rPr lang="en" altLang="zh-TW" sz="2000" dirty="0">
                  <a:latin typeface="Microsoft JhengHei" panose="020B0604030504040204" pitchFamily="34" charset="-120"/>
                  <a:ea typeface="Microsoft JhengHei" panose="020B0604030504040204" pitchFamily="34" charset="-120"/>
                </a:rPr>
                <a:t>**, Jun Zhao*, Wei Wang* </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2018</a:t>
              </a:r>
            </a:p>
            <a:p>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期刊：</a:t>
              </a:r>
              <a:r>
                <a:rPr lang="en" altLang="zh-TW" sz="2000" dirty="0">
                  <a:latin typeface="Microsoft JhengHei" panose="020B0604030504040204" pitchFamily="34" charset="-120"/>
                  <a:ea typeface="Microsoft JhengHei" panose="020B0604030504040204" pitchFamily="34" charset="-120"/>
                </a:rPr>
                <a:t> IFAC Papers</a:t>
              </a:r>
              <a:r>
                <a:rPr lang="en-US" altLang="zh-TW" sz="2000" dirty="0">
                  <a:latin typeface="Microsoft JhengHei" panose="020B0604030504040204" pitchFamily="34" charset="-120"/>
                  <a:ea typeface="Microsoft JhengHei" panose="020B0604030504040204" pitchFamily="34" charset="-120"/>
                </a:rPr>
                <a:t>Online 51-21(2018) 7-12</a:t>
              </a:r>
              <a:endParaRPr lang="zh-TW"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938122" y="2677458"/>
              <a:ext cx="9276962" cy="3577582"/>
            </a:xfrm>
            <a:prstGeom prst="rect">
              <a:avLst/>
            </a:prstGeom>
            <a:noFill/>
          </p:spPr>
          <p:txBody>
            <a:bodyPr wrap="square">
              <a:spAutoFit/>
            </a:bodyPr>
            <a:lstStyle/>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p>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合理的使用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 </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在煉鋼工業可以減少化石燃料的過度消耗並提高經濟效益，本篇論文研究如何建構各種變數與</a:t>
              </a:r>
              <a:r>
                <a:rPr lang="zh-TW" altLang="en-US" sz="2000" dirty="0">
                  <a:latin typeface="Microsoft JhengHei" panose="020B0604030504040204" pitchFamily="34" charset="-120"/>
                  <a:ea typeface="Microsoft JhengHei" panose="020B0604030504040204" pitchFamily="34" charset="-120"/>
                </a:rPr>
                <a:t>焦爐氣儲氣槽液位之間的</a:t>
              </a:r>
              <a:r>
                <a:rPr lang="en" altLang="zh-TW" sz="2000" dirty="0">
                  <a:latin typeface="Microsoft JhengHei" panose="020B0604030504040204" pitchFamily="34" charset="-120"/>
                  <a:ea typeface="Microsoft JhengHei" panose="020B0604030504040204" pitchFamily="34" charset="-120"/>
                </a:rPr>
                <a:t>Causal diagram</a:t>
              </a:r>
              <a:r>
                <a:rPr lang="zh-TW" altLang="en-US" sz="2000" dirty="0">
                  <a:latin typeface="Microsoft JhengHei" panose="020B0604030504040204" pitchFamily="34" charset="-120"/>
                  <a:ea typeface="Microsoft JhengHei" panose="020B0604030504040204" pitchFamily="34" charset="-120"/>
                </a:rPr>
                <a:t>，並且建立適當模型去調控 </a:t>
              </a:r>
              <a:r>
                <a:rPr lang="en-US" altLang="zh-TW" sz="2000" dirty="0">
                  <a:latin typeface="Microsoft JhengHei" panose="020B0604030504040204" pitchFamily="34" charset="-120"/>
                  <a:ea typeface="Microsoft JhengHei" panose="020B0604030504040204" pitchFamily="34" charset="-120"/>
                </a:rPr>
                <a:t>COG</a:t>
              </a:r>
              <a:r>
                <a:rPr lang="zh-TW" altLang="en-US" sz="2000" dirty="0">
                  <a:latin typeface="Microsoft JhengHei" panose="020B0604030504040204" pitchFamily="34" charset="-120"/>
                  <a:ea typeface="Microsoft JhengHei" panose="020B0604030504040204" pitchFamily="34" charset="-120"/>
                </a:rPr>
                <a:t> 的生產，避免焦爐氣儲氣槽液位過高需要排燒或過低不夠下游工廠使用。</a:t>
              </a:r>
              <a:endParaRPr lang="en-US" altLang="zh-TW" sz="2000" dirty="0">
                <a:latin typeface="Microsoft JhengHei" panose="020B0604030504040204" pitchFamily="34" charset="-120"/>
                <a:ea typeface="Microsoft JhengHei" panose="020B0604030504040204" pitchFamily="34" charset="-120"/>
              </a:endParaRPr>
            </a:p>
            <a:p>
              <a:endParaRPr lang="en-US" altLang="zh-TW" sz="2000" dirty="0">
                <a:latin typeface="Microsoft JhengHei" panose="020B0604030504040204" pitchFamily="34" charset="-120"/>
                <a:ea typeface="Microsoft JhengHei" panose="020B0604030504040204" pitchFamily="34" charset="-120"/>
              </a:endParaRPr>
            </a:p>
            <a:p>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Causal model-based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方法去建立更精確的預測模型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ACE ( average causal effect )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去評估變數與</a:t>
              </a:r>
              <a:r>
                <a:rPr lang="zh-TW" altLang="en-US" sz="2000" dirty="0">
                  <a:latin typeface="Microsoft JhengHei" panose="020B0604030504040204" pitchFamily="34" charset="-120"/>
                  <a:ea typeface="Microsoft JhengHei" panose="020B0604030504040204" pitchFamily="34" charset="-120"/>
                </a:rPr>
                <a:t>焦爐氣儲氣槽液位之間的影響</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en" altLang="zh-TW" sz="2000" dirty="0">
                  <a:latin typeface="Microsoft JhengHei" panose="020B0604030504040204" pitchFamily="34" charset="-120"/>
                  <a:ea typeface="Microsoft JhengHei" panose="020B0604030504040204" pitchFamily="34" charset="-120"/>
                </a:rPr>
                <a:t>modified PSO</a:t>
              </a:r>
              <a:r>
                <a:rPr lang="en-US" altLang="zh-TW"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演算法建立適當模型。</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grpSp>
      <p:sp>
        <p:nvSpPr>
          <p:cNvPr id="3" name="投影片編號版面配置區 2">
            <a:extLst>
              <a:ext uri="{FF2B5EF4-FFF2-40B4-BE49-F238E27FC236}">
                <a16:creationId xmlns:a16="http://schemas.microsoft.com/office/drawing/2014/main" id="{B5C1E23B-7DCC-6CC1-FFDA-74C14BA3B5C6}"/>
              </a:ext>
            </a:extLst>
          </p:cNvPr>
          <p:cNvSpPr>
            <a:spLocks noGrp="1"/>
          </p:cNvSpPr>
          <p:nvPr>
            <p:ph type="sldNum" sz="quarter" idx="12"/>
          </p:nvPr>
        </p:nvSpPr>
        <p:spPr/>
        <p:txBody>
          <a:bodyPr/>
          <a:lstStyle/>
          <a:p>
            <a:fld id="{C3836E5B-D4B7-FA44-A0C9-2630295C2636}" type="slidenum">
              <a:rPr kumimoji="1" lang="zh-TW" altLang="en-US" smtClean="0"/>
              <a:t>51</a:t>
            </a:fld>
            <a:endParaRPr kumimoji="1" lang="zh-TW" altLang="en-US"/>
          </a:p>
        </p:txBody>
      </p:sp>
    </p:spTree>
    <p:extLst>
      <p:ext uri="{BB962C8B-B14F-4D97-AF65-F5344CB8AC3E}">
        <p14:creationId xmlns:p14="http://schemas.microsoft.com/office/powerpoint/2010/main" val="2517399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44023FBD-F070-7C4A-B162-E790F61CAF96}"/>
              </a:ext>
            </a:extLst>
          </p:cNvPr>
          <p:cNvPicPr>
            <a:picLocks noChangeAspect="1"/>
          </p:cNvPicPr>
          <p:nvPr/>
        </p:nvPicPr>
        <p:blipFill>
          <a:blip r:embed="rId2"/>
          <a:stretch>
            <a:fillRect/>
          </a:stretch>
        </p:blipFill>
        <p:spPr>
          <a:xfrm>
            <a:off x="3020729" y="939579"/>
            <a:ext cx="4257205" cy="1971182"/>
          </a:xfrm>
          <a:prstGeom prst="rect">
            <a:avLst/>
          </a:prstGeom>
        </p:spPr>
      </p:pic>
      <p:sp>
        <p:nvSpPr>
          <p:cNvPr id="10" name="文字方塊 9">
            <a:extLst>
              <a:ext uri="{FF2B5EF4-FFF2-40B4-BE49-F238E27FC236}">
                <a16:creationId xmlns:a16="http://schemas.microsoft.com/office/drawing/2014/main" id="{7F1DCC0A-3566-294F-9DA6-B4A675E6B895}"/>
              </a:ext>
            </a:extLst>
          </p:cNvPr>
          <p:cNvSpPr txBox="1"/>
          <p:nvPr/>
        </p:nvSpPr>
        <p:spPr>
          <a:xfrm>
            <a:off x="510851" y="570247"/>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運作流程</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sp>
        <p:nvSpPr>
          <p:cNvPr id="11" name="文字方塊 10">
            <a:extLst>
              <a:ext uri="{FF2B5EF4-FFF2-40B4-BE49-F238E27FC236}">
                <a16:creationId xmlns:a16="http://schemas.microsoft.com/office/drawing/2014/main" id="{0492D38E-488C-3349-BF16-374EFAD90DF4}"/>
              </a:ext>
            </a:extLst>
          </p:cNvPr>
          <p:cNvSpPr txBox="1"/>
          <p:nvPr/>
        </p:nvSpPr>
        <p:spPr>
          <a:xfrm>
            <a:off x="510851" y="3429000"/>
            <a:ext cx="9276962" cy="400110"/>
          </a:xfrm>
          <a:prstGeom prst="rect">
            <a:avLst/>
          </a:prstGeom>
          <a:noFill/>
        </p:spPr>
        <p:txBody>
          <a:bodyPr wrap="square">
            <a:spAutoFit/>
          </a:bodyPr>
          <a:lstStyle/>
          <a:p>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研究結果</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無論是在高液位或者低液位均能比過往方法更有效地調整。</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pic>
        <p:nvPicPr>
          <p:cNvPr id="2" name="圖片 1">
            <a:extLst>
              <a:ext uri="{FF2B5EF4-FFF2-40B4-BE49-F238E27FC236}">
                <a16:creationId xmlns:a16="http://schemas.microsoft.com/office/drawing/2014/main" id="{2134E414-5926-8B45-9D35-2C2E8B0B9ED7}"/>
              </a:ext>
            </a:extLst>
          </p:cNvPr>
          <p:cNvPicPr>
            <a:picLocks noChangeAspect="1"/>
          </p:cNvPicPr>
          <p:nvPr/>
        </p:nvPicPr>
        <p:blipFill>
          <a:blip r:embed="rId3"/>
          <a:stretch>
            <a:fillRect/>
          </a:stretch>
        </p:blipFill>
        <p:spPr>
          <a:xfrm>
            <a:off x="2076252" y="4201681"/>
            <a:ext cx="3073079" cy="2397002"/>
          </a:xfrm>
          <a:prstGeom prst="rect">
            <a:avLst/>
          </a:prstGeom>
        </p:spPr>
      </p:pic>
      <p:pic>
        <p:nvPicPr>
          <p:cNvPr id="3" name="圖片 2">
            <a:extLst>
              <a:ext uri="{FF2B5EF4-FFF2-40B4-BE49-F238E27FC236}">
                <a16:creationId xmlns:a16="http://schemas.microsoft.com/office/drawing/2014/main" id="{695599C2-4CC7-A74B-B0E1-F74F26698CBD}"/>
              </a:ext>
            </a:extLst>
          </p:cNvPr>
          <p:cNvPicPr>
            <a:picLocks noChangeAspect="1"/>
          </p:cNvPicPr>
          <p:nvPr/>
        </p:nvPicPr>
        <p:blipFill>
          <a:blip r:embed="rId4"/>
          <a:stretch>
            <a:fillRect/>
          </a:stretch>
        </p:blipFill>
        <p:spPr>
          <a:xfrm>
            <a:off x="6096000" y="4201681"/>
            <a:ext cx="3086552" cy="2397003"/>
          </a:xfrm>
          <a:prstGeom prst="rect">
            <a:avLst/>
          </a:prstGeom>
        </p:spPr>
      </p:pic>
      <p:sp>
        <p:nvSpPr>
          <p:cNvPr id="4" name="投影片編號版面配置區 3">
            <a:extLst>
              <a:ext uri="{FF2B5EF4-FFF2-40B4-BE49-F238E27FC236}">
                <a16:creationId xmlns:a16="http://schemas.microsoft.com/office/drawing/2014/main" id="{6EDE0616-15EB-6149-A0EE-4639F0F9BD50}"/>
              </a:ext>
            </a:extLst>
          </p:cNvPr>
          <p:cNvSpPr>
            <a:spLocks noGrp="1"/>
          </p:cNvSpPr>
          <p:nvPr>
            <p:ph type="sldNum" sz="quarter" idx="12"/>
          </p:nvPr>
        </p:nvSpPr>
        <p:spPr/>
        <p:txBody>
          <a:bodyPr/>
          <a:lstStyle/>
          <a:p>
            <a:fld id="{C3836E5B-D4B7-FA44-A0C9-2630295C2636}" type="slidenum">
              <a:rPr kumimoji="1" lang="zh-TW" altLang="en-US" smtClean="0"/>
              <a:t>52</a:t>
            </a:fld>
            <a:endParaRPr kumimoji="1" lang="zh-TW" altLang="en-US"/>
          </a:p>
        </p:txBody>
      </p:sp>
    </p:spTree>
    <p:extLst>
      <p:ext uri="{BB962C8B-B14F-4D97-AF65-F5344CB8AC3E}">
        <p14:creationId xmlns:p14="http://schemas.microsoft.com/office/powerpoint/2010/main" val="3680432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2B2CBF8F-0983-419E-89EF-1313A5D30B84}"/>
              </a:ext>
            </a:extLst>
          </p:cNvPr>
          <p:cNvSpPr>
            <a:spLocks noGrp="1"/>
          </p:cNvSpPr>
          <p:nvPr>
            <p:ph type="subTitle" idx="1"/>
          </p:nvPr>
        </p:nvSpPr>
        <p:spPr>
          <a:xfrm>
            <a:off x="832355" y="406627"/>
            <a:ext cx="10527289" cy="5667374"/>
          </a:xfrm>
        </p:spPr>
        <p:txBody>
          <a:bodyPr>
            <a:normAutofit/>
          </a:bodyPr>
          <a:lstStyle/>
          <a:p>
            <a:pPr algn="l"/>
            <a:r>
              <a:rPr lang="zh-TW" altLang="en-US" sz="3200" b="1" dirty="0"/>
              <a:t>參考論文  廖翊廷</a:t>
            </a:r>
            <a:endParaRPr lang="en-US" altLang="zh-TW" sz="2000" dirty="0"/>
          </a:p>
          <a:p>
            <a:pPr algn="l"/>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Coke Oven Collector Pressure Control Based on Subspace Identification</a:t>
            </a:r>
          </a:p>
          <a:p>
            <a:pPr algn="l"/>
            <a:r>
              <a:rPr lang="zh-TW" altLang="en-US" sz="2000" dirty="0"/>
              <a:t>作者：劉昕明、高憲文、馬雲霞</a:t>
            </a:r>
            <a:endParaRPr lang="en-US" altLang="zh-TW" sz="2000" dirty="0"/>
          </a:p>
          <a:p>
            <a:pPr algn="l"/>
            <a:r>
              <a:rPr lang="zh-TW" altLang="en-US" sz="2000" dirty="0"/>
              <a:t>年份：</a:t>
            </a:r>
            <a:r>
              <a:rPr lang="en-US" altLang="zh-TW" sz="2000" dirty="0"/>
              <a:t>2014</a:t>
            </a:r>
          </a:p>
          <a:p>
            <a:pPr algn="l"/>
            <a:r>
              <a:rPr lang="zh-TW" altLang="en-US" sz="2000" dirty="0"/>
              <a:t>期刊：</a:t>
            </a:r>
            <a:r>
              <a:rPr lang="en-US" altLang="zh-TW" sz="2000" dirty="0"/>
              <a:t>Journal of northeastern university (natural science) Vol.35 , No.5</a:t>
            </a:r>
          </a:p>
          <a:p>
            <a:pPr algn="l"/>
            <a:endParaRPr lang="en-US" altLang="zh-TW" sz="2000" dirty="0"/>
          </a:p>
          <a:p>
            <a:pPr algn="l"/>
            <a:r>
              <a:rPr lang="zh-TW" altLang="en-US" sz="2000" dirty="0"/>
              <a:t>問題描述：</a:t>
            </a:r>
            <a:endParaRPr lang="en-US" altLang="zh-TW" sz="2000" dirty="0"/>
          </a:p>
          <a:p>
            <a:pPr algn="l"/>
            <a:r>
              <a:rPr lang="zh-TW" altLang="en-US" sz="2000" dirty="0"/>
              <a:t>在實際工業過程中，隨著系統長時間、大範圍運行，通常會表現出明顯的時變性，如果始終都使用離線模型，會造成模型失配，該如何使用一種根據實際數據更新的模型去解決時變系統的模型失配問題呢？</a:t>
            </a:r>
            <a:endParaRPr lang="en-US" altLang="zh-TW" sz="2000" dirty="0"/>
          </a:p>
          <a:p>
            <a:pPr algn="l"/>
            <a:endParaRPr lang="en-US" altLang="zh-TW" sz="2000" dirty="0"/>
          </a:p>
          <a:p>
            <a:pPr algn="l"/>
            <a:r>
              <a:rPr lang="zh-TW" altLang="en-US" sz="2000" dirty="0"/>
              <a:t>分析方法：</a:t>
            </a:r>
            <a:endParaRPr lang="en-US" altLang="zh-TW" sz="2000" dirty="0"/>
          </a:p>
          <a:p>
            <a:pPr algn="l"/>
            <a:r>
              <a:rPr lang="zh-TW" altLang="en-US" sz="2000" dirty="0"/>
              <a:t>通過迭代可以獲得增量式的子空間預測模型，接著在收集一段數據資料後 ，將他們化為行矩陣的形式，每加入一筆新的數據，就把最舊的數據剃除，進行</a:t>
            </a:r>
            <a:r>
              <a:rPr lang="en-US" altLang="zh-TW" sz="2000" dirty="0"/>
              <a:t>QR</a:t>
            </a:r>
            <a:r>
              <a:rPr lang="zh-TW" altLang="en-US" sz="2000" dirty="0"/>
              <a:t>分解，所得資訊代入子空間預測模型。</a:t>
            </a:r>
            <a:endParaRPr lang="en-US" altLang="zh-TW" sz="2000" dirty="0"/>
          </a:p>
          <a:p>
            <a:pPr algn="l"/>
            <a:endParaRPr lang="zh-TW" altLang="en-US" dirty="0"/>
          </a:p>
        </p:txBody>
      </p:sp>
      <p:sp>
        <p:nvSpPr>
          <p:cNvPr id="2" name="投影片編號版面配置區 1">
            <a:extLst>
              <a:ext uri="{FF2B5EF4-FFF2-40B4-BE49-F238E27FC236}">
                <a16:creationId xmlns:a16="http://schemas.microsoft.com/office/drawing/2014/main" id="{DB75806B-6B29-1D59-D5E9-721099BF5065}"/>
              </a:ext>
            </a:extLst>
          </p:cNvPr>
          <p:cNvSpPr>
            <a:spLocks noGrp="1"/>
          </p:cNvSpPr>
          <p:nvPr>
            <p:ph type="sldNum" sz="quarter" idx="12"/>
          </p:nvPr>
        </p:nvSpPr>
        <p:spPr/>
        <p:txBody>
          <a:bodyPr/>
          <a:lstStyle/>
          <a:p>
            <a:fld id="{C3836E5B-D4B7-FA44-A0C9-2630295C2636}" type="slidenum">
              <a:rPr kumimoji="1" lang="zh-TW" altLang="en-US" smtClean="0"/>
              <a:t>53</a:t>
            </a:fld>
            <a:endParaRPr kumimoji="1" lang="zh-TW" altLang="en-US"/>
          </a:p>
        </p:txBody>
      </p:sp>
    </p:spTree>
    <p:extLst>
      <p:ext uri="{BB962C8B-B14F-4D97-AF65-F5344CB8AC3E}">
        <p14:creationId xmlns:p14="http://schemas.microsoft.com/office/powerpoint/2010/main" val="761285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371021"/>
            <a:ext cx="10515600" cy="5472113"/>
          </a:xfrm>
        </p:spPr>
        <p:txBody>
          <a:bodyPr>
            <a:normAutofit/>
          </a:bodyPr>
          <a:lstStyle/>
          <a:p>
            <a:pPr marL="0" indent="0">
              <a:buNone/>
            </a:pPr>
            <a:r>
              <a:rPr lang="zh-TW" altLang="zh-TW" sz="3200" b="1" kern="100" dirty="0">
                <a:latin typeface="Microsoft JhengHei" panose="020B0604030504040204" pitchFamily="34" charset="-120"/>
                <a:ea typeface="Microsoft JhengHei" panose="020B0604030504040204" pitchFamily="34" charset="-120"/>
                <a:cs typeface="Times New Roman" panose="02020603050405020304" pitchFamily="18" charset="0"/>
              </a:rPr>
              <a:t>參考論文</a:t>
            </a:r>
            <a:r>
              <a:rPr lang="en-US" altLang="zh-TW" sz="3200" b="1" kern="10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3200" b="1"/>
              <a:t>李</a:t>
            </a:r>
            <a:r>
              <a:rPr lang="zh-TW" altLang="en-US" sz="3200" b="1" dirty="0"/>
              <a:t>若瑜</a:t>
            </a:r>
            <a:endParaRPr lang="en-US" altLang="zh-TW" sz="3200" b="1" dirty="0"/>
          </a:p>
          <a:p>
            <a:pPr marL="0" indent="0">
              <a:buNone/>
            </a:pPr>
            <a:r>
              <a:rPr lang="zh-TW" altLang="zh-TW" sz="2000" kern="100" dirty="0">
                <a:latin typeface="Calibri" panose="020F0502020204030204" pitchFamily="34" charset="0"/>
                <a:cs typeface="Times New Roman" panose="02020603050405020304" pitchFamily="18" charset="0"/>
              </a:rPr>
              <a:t>論文名稱</a:t>
            </a:r>
            <a:r>
              <a:rPr lang="zh-TW" altLang="en-US" sz="2000" dirty="0"/>
              <a:t>：</a:t>
            </a:r>
            <a:r>
              <a:rPr lang="en-US" altLang="zh-TW" sz="2000" dirty="0"/>
              <a:t>Study on Prediction Method for Generation and Consumption of Coke Oven Gas</a:t>
            </a:r>
          </a:p>
          <a:p>
            <a:pPr marL="0" indent="0">
              <a:buNone/>
            </a:pPr>
            <a:r>
              <a:rPr lang="zh-TW" altLang="en-US" sz="2000" dirty="0"/>
              <a:t>作者：</a:t>
            </a:r>
            <a:r>
              <a:rPr lang="en-US" altLang="zh-TW" sz="2000" dirty="0"/>
              <a:t>Ying Liu , Jun Zhao , Wei Wang , Chun-yang Sheng , Li-</a:t>
            </a:r>
            <a:r>
              <a:rPr lang="en-US" altLang="zh-TW" sz="2000" dirty="0" err="1"/>
              <a:t>qun</a:t>
            </a:r>
            <a:r>
              <a:rPr lang="en-US" altLang="zh-TW" sz="2000" dirty="0"/>
              <a:t> Cong , Wei-min Feng</a:t>
            </a:r>
          </a:p>
          <a:p>
            <a:pPr marL="0" indent="0">
              <a:buNone/>
            </a:pPr>
            <a:r>
              <a:rPr lang="zh-TW" altLang="en-US" sz="2000" dirty="0"/>
              <a:t>年份：</a:t>
            </a:r>
            <a:r>
              <a:rPr lang="en-US" altLang="zh-TW" sz="2000" dirty="0"/>
              <a:t>2010</a:t>
            </a:r>
          </a:p>
          <a:p>
            <a:pPr marL="0" indent="0">
              <a:buNone/>
            </a:pPr>
            <a:r>
              <a:rPr lang="zh-TW" altLang="en-US" sz="2000" dirty="0"/>
              <a:t>期刊：</a:t>
            </a:r>
            <a:r>
              <a:rPr lang="en-US" altLang="zh-TW" sz="2000" dirty="0"/>
              <a:t>2010 8th World Congress on Intelligent Control and Automation</a:t>
            </a:r>
          </a:p>
          <a:p>
            <a:pPr marL="0" indent="0">
              <a:buNone/>
            </a:pPr>
            <a:endParaRPr lang="en-US" altLang="zh-TW" sz="1800" dirty="0"/>
          </a:p>
          <a:p>
            <a:pPr marL="0" indent="0">
              <a:buNone/>
            </a:pPr>
            <a:r>
              <a:rPr lang="zh-TW" altLang="en-US" sz="2000" dirty="0"/>
              <a:t>論文摘要：目的為預測焦爐煤氣的產生與消耗，使用經驗模態分解</a:t>
            </a:r>
            <a:r>
              <a:rPr lang="en-US" altLang="zh-TW" sz="2000" dirty="0"/>
              <a:t>(EMD)</a:t>
            </a:r>
            <a:r>
              <a:rPr lang="zh-TW" altLang="en-US" sz="2000" dirty="0"/>
              <a:t>以及迴響狀態網路</a:t>
            </a:r>
            <a:r>
              <a:rPr lang="en-US" altLang="zh-TW" sz="2000" dirty="0"/>
              <a:t>(ESN)</a:t>
            </a:r>
            <a:r>
              <a:rPr lang="zh-TW" altLang="en-US" sz="2000" dirty="0"/>
              <a:t>來預測</a:t>
            </a:r>
            <a:endParaRPr lang="en-US" altLang="zh-TW" sz="2000" dirty="0"/>
          </a:p>
          <a:p>
            <a:pPr marL="0" indent="0">
              <a:buNone/>
            </a:pPr>
            <a:r>
              <a:rPr lang="zh-TW" altLang="zh-TW" sz="2000" dirty="0"/>
              <a:t>分析方法和分析結果</a:t>
            </a:r>
            <a:endParaRPr lang="en-US" altLang="zh-TW" sz="2000" dirty="0"/>
          </a:p>
          <a:p>
            <a:pPr marL="0" indent="0">
              <a:buNone/>
            </a:pPr>
            <a:r>
              <a:rPr lang="zh-TW" altLang="en-US" sz="2000" dirty="0"/>
              <a:t>步驟一：使用</a:t>
            </a:r>
            <a:r>
              <a:rPr lang="en-US" altLang="zh-TW" sz="2000" dirty="0"/>
              <a:t>EMD</a:t>
            </a:r>
            <a:r>
              <a:rPr lang="zh-TW" altLang="en-US" sz="2000" dirty="0"/>
              <a:t>對實際含噪較高的資料進行降噪</a:t>
            </a:r>
            <a:r>
              <a:rPr lang="en-US" altLang="zh-TW" sz="2000" dirty="0"/>
              <a:t>(</a:t>
            </a:r>
            <a:r>
              <a:rPr lang="zh-TW" altLang="en-US" sz="2000" dirty="0"/>
              <a:t>因</a:t>
            </a:r>
            <a:r>
              <a:rPr lang="en-US" altLang="zh-TW" sz="2000" dirty="0"/>
              <a:t>ESN</a:t>
            </a:r>
            <a:r>
              <a:rPr lang="zh-TW" altLang="en-US" sz="2000" dirty="0"/>
              <a:t>處理無噪聲的資料</a:t>
            </a:r>
            <a:r>
              <a:rPr lang="en-US" altLang="zh-TW" sz="2000" dirty="0"/>
              <a:t>)</a:t>
            </a:r>
          </a:p>
          <a:p>
            <a:pPr marL="0" indent="0">
              <a:buNone/>
            </a:pPr>
            <a:r>
              <a:rPr lang="zh-TW" altLang="en-US" sz="2000" dirty="0"/>
              <a:t>步驟二：使用</a:t>
            </a:r>
            <a:r>
              <a:rPr lang="en-US" altLang="zh-TW" sz="2000" dirty="0"/>
              <a:t>ESN</a:t>
            </a:r>
            <a:r>
              <a:rPr lang="zh-TW" altLang="en-US" sz="2000" dirty="0"/>
              <a:t>來建立預測原點與預測範圍的直接關係，無須在預測過程中進行迭代就可以直接進行多步預測</a:t>
            </a:r>
            <a:endParaRPr lang="en-US" altLang="zh-TW" sz="2000" dirty="0"/>
          </a:p>
          <a:p>
            <a:pPr marL="0" indent="0">
              <a:buNone/>
            </a:pPr>
            <a:r>
              <a:rPr lang="zh-TW" altLang="en-US" sz="2000" dirty="0"/>
              <a:t>預測方法之目的：消除誤差累積問題，提高預測精確度</a:t>
            </a:r>
            <a:endParaRPr lang="en-US" altLang="zh-TW" sz="2000" dirty="0"/>
          </a:p>
          <a:p>
            <a:pPr marL="0" indent="0">
              <a:buNone/>
            </a:pPr>
            <a:r>
              <a:rPr lang="en-US" altLang="zh-TW" sz="2000" dirty="0"/>
              <a:t>EMD</a:t>
            </a:r>
            <a:r>
              <a:rPr lang="zh-TW" altLang="en-US" sz="2000" dirty="0"/>
              <a:t>會將含噪高的分解為</a:t>
            </a:r>
            <a:r>
              <a:rPr lang="en-US" altLang="zh-TW" sz="2000" dirty="0"/>
              <a:t>IMF</a:t>
            </a:r>
          </a:p>
        </p:txBody>
      </p:sp>
      <p:sp>
        <p:nvSpPr>
          <p:cNvPr id="2" name="投影片編號版面配置區 1">
            <a:extLst>
              <a:ext uri="{FF2B5EF4-FFF2-40B4-BE49-F238E27FC236}">
                <a16:creationId xmlns:a16="http://schemas.microsoft.com/office/drawing/2014/main" id="{E3638B51-1568-5140-9FF1-9EFC75D36581}"/>
              </a:ext>
            </a:extLst>
          </p:cNvPr>
          <p:cNvSpPr>
            <a:spLocks noGrp="1"/>
          </p:cNvSpPr>
          <p:nvPr>
            <p:ph type="sldNum" sz="quarter" idx="12"/>
          </p:nvPr>
        </p:nvSpPr>
        <p:spPr/>
        <p:txBody>
          <a:bodyPr/>
          <a:lstStyle/>
          <a:p>
            <a:fld id="{C3836E5B-D4B7-FA44-A0C9-2630295C2636}" type="slidenum">
              <a:rPr kumimoji="1" lang="zh-TW" altLang="en-US" smtClean="0"/>
              <a:t>54</a:t>
            </a:fld>
            <a:endParaRPr kumimoji="1" lang="zh-TW" altLang="en-US"/>
          </a:p>
        </p:txBody>
      </p:sp>
    </p:spTree>
    <p:extLst>
      <p:ext uri="{BB962C8B-B14F-4D97-AF65-F5344CB8AC3E}">
        <p14:creationId xmlns:p14="http://schemas.microsoft.com/office/powerpoint/2010/main" val="53180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704850"/>
            <a:ext cx="10515600" cy="5472113"/>
          </a:xfrm>
        </p:spPr>
        <p:txBody>
          <a:bodyPr>
            <a:normAutofit lnSpcReduction="10000"/>
          </a:bodyPr>
          <a:lstStyle/>
          <a:p>
            <a:pPr marL="0" indent="0">
              <a:buNone/>
            </a:pPr>
            <a:r>
              <a:rPr lang="zh-TW" altLang="en-US" sz="2000" dirty="0"/>
              <a:t>步驟一</a:t>
            </a:r>
            <a:endParaRPr lang="en-US" altLang="zh-TW" sz="2000" dirty="0"/>
          </a:p>
          <a:p>
            <a:pPr marL="0" indent="0">
              <a:buNone/>
            </a:pPr>
            <a:r>
              <a:rPr lang="en-US" altLang="zh-CN" sz="2000" dirty="0"/>
              <a:t>EMD</a:t>
            </a:r>
            <a:r>
              <a:rPr lang="zh-TW" altLang="en-US" sz="2000" dirty="0"/>
              <a:t>與小波變換相似</a:t>
            </a:r>
            <a:r>
              <a:rPr lang="zh-CN" altLang="en-US" sz="2000" dirty="0"/>
              <a:t>，但不需要</a:t>
            </a:r>
            <a:r>
              <a:rPr lang="zh-TW" altLang="en-US" sz="2000" dirty="0"/>
              <a:t>選擇基涵數</a:t>
            </a:r>
            <a:r>
              <a:rPr lang="zh-CN" altLang="en-US" sz="2000" dirty="0"/>
              <a:t>，具有</a:t>
            </a:r>
            <a:r>
              <a:rPr lang="zh-TW" altLang="en-US" sz="2000" dirty="0"/>
              <a:t>自適應強對數據類型，沒有限制的特點</a:t>
            </a:r>
            <a:r>
              <a:rPr lang="zh-CN" altLang="en-US" sz="2000" dirty="0"/>
              <a:t>。</a:t>
            </a:r>
            <a:endParaRPr lang="en-US" altLang="zh-TW" sz="2000" dirty="0"/>
          </a:p>
          <a:p>
            <a:pPr marL="0" indent="0">
              <a:buNone/>
            </a:pPr>
            <a:endParaRPr lang="en-US" altLang="zh-TW" sz="2000" dirty="0"/>
          </a:p>
          <a:p>
            <a:pPr marL="0" indent="0">
              <a:buNone/>
            </a:pPr>
            <a:endParaRPr lang="en-US" altLang="zh-TW" sz="2000" dirty="0"/>
          </a:p>
          <a:p>
            <a:pPr marL="0" indent="0">
              <a:buNone/>
            </a:pPr>
            <a:r>
              <a:rPr lang="zh-TW" altLang="en-US" sz="2000" dirty="0"/>
              <a:t>步驟二</a:t>
            </a:r>
            <a:endParaRPr lang="en-US" altLang="zh-TW" sz="2000" dirty="0"/>
          </a:p>
          <a:p>
            <a:pPr marL="0" indent="0">
              <a:buNone/>
            </a:pPr>
            <a:r>
              <a:rPr lang="en-US" altLang="zh-TW" sz="2000" dirty="0"/>
              <a:t>2.1 ESN</a:t>
            </a:r>
          </a:p>
          <a:p>
            <a:pPr marL="0" indent="0">
              <a:buNone/>
            </a:pPr>
            <a:r>
              <a:rPr lang="en-US" altLang="zh-TW" sz="2000" dirty="0"/>
              <a:t>ESN</a:t>
            </a:r>
            <a:r>
              <a:rPr lang="zh-TW" altLang="en-US" sz="2000" dirty="0"/>
              <a:t>結構示意圖</a:t>
            </a: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endParaRPr lang="en-US" altLang="zh-TW" sz="2000" dirty="0"/>
          </a:p>
          <a:p>
            <a:pPr marL="0" indent="0">
              <a:buNone/>
            </a:pPr>
            <a:r>
              <a:rPr lang="en-US" altLang="zh-TW" sz="2000" dirty="0"/>
              <a:t>2.2 </a:t>
            </a:r>
            <a:r>
              <a:rPr lang="zh-TW" altLang="en-US" sz="2000" dirty="0"/>
              <a:t>直接預測法</a:t>
            </a:r>
            <a:endParaRPr lang="en-US" altLang="zh-TW" sz="2000" dirty="0"/>
          </a:p>
          <a:p>
            <a:pPr marL="0" indent="0">
              <a:buNone/>
            </a:pPr>
            <a:r>
              <a:rPr lang="zh-TW" altLang="en-US" sz="2000" dirty="0"/>
              <a:t>本文採用直接預測，通過預測器直接建立預測、原點和預測範圍之間的關係，不必運用迭代</a:t>
            </a:r>
            <a:endParaRPr lang="en-US" altLang="zh-TW" sz="2000" dirty="0"/>
          </a:p>
          <a:p>
            <a:pPr marL="0" indent="0">
              <a:buNone/>
            </a:pPr>
            <a:endParaRPr lang="en-US" altLang="zh-TW" sz="1800"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7388" r="7567" b="8159"/>
          <a:stretch/>
        </p:blipFill>
        <p:spPr>
          <a:xfrm>
            <a:off x="2840389" y="2935696"/>
            <a:ext cx="3503803" cy="2465214"/>
          </a:xfrm>
          <a:prstGeom prst="rect">
            <a:avLst/>
          </a:prstGeom>
        </p:spPr>
      </p:pic>
      <p:sp>
        <p:nvSpPr>
          <p:cNvPr id="2" name="投影片編號版面配置區 1">
            <a:extLst>
              <a:ext uri="{FF2B5EF4-FFF2-40B4-BE49-F238E27FC236}">
                <a16:creationId xmlns:a16="http://schemas.microsoft.com/office/drawing/2014/main" id="{15AD31AB-1B8B-714B-853E-8C8DB6D6CD69}"/>
              </a:ext>
            </a:extLst>
          </p:cNvPr>
          <p:cNvSpPr>
            <a:spLocks noGrp="1"/>
          </p:cNvSpPr>
          <p:nvPr>
            <p:ph type="sldNum" sz="quarter" idx="12"/>
          </p:nvPr>
        </p:nvSpPr>
        <p:spPr/>
        <p:txBody>
          <a:bodyPr/>
          <a:lstStyle/>
          <a:p>
            <a:fld id="{C3836E5B-D4B7-FA44-A0C9-2630295C2636}" type="slidenum">
              <a:rPr kumimoji="1" lang="zh-TW" altLang="en-US" smtClean="0"/>
              <a:t>55</a:t>
            </a:fld>
            <a:endParaRPr kumimoji="1" lang="zh-TW" altLang="en-US"/>
          </a:p>
        </p:txBody>
      </p:sp>
    </p:spTree>
    <p:extLst>
      <p:ext uri="{BB962C8B-B14F-4D97-AF65-F5344CB8AC3E}">
        <p14:creationId xmlns:p14="http://schemas.microsoft.com/office/powerpoint/2010/main" val="2175821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685800"/>
            <a:ext cx="10515600" cy="5491163"/>
          </a:xfrm>
        </p:spPr>
        <p:txBody>
          <a:bodyPr>
            <a:normAutofit/>
          </a:bodyPr>
          <a:lstStyle/>
          <a:p>
            <a:pPr marL="0" indent="0">
              <a:buNone/>
            </a:pPr>
            <a:r>
              <a:rPr lang="zh-TW" altLang="en-US" sz="2000" dirty="0"/>
              <a:t>預測結果：對煉鋼廠實際的產生量以及生產用戶使用煤氣量進行預測且準確</a:t>
            </a:r>
            <a:endParaRPr lang="en-US" altLang="zh-TW" sz="2000" dirty="0"/>
          </a:p>
          <a:p>
            <a:pPr marL="0" indent="0">
              <a:buNone/>
            </a:pPr>
            <a:r>
              <a:rPr lang="zh-TW" altLang="en-US" sz="2000" dirty="0"/>
              <a:t>且直接預測不會出現傳統神經網路常有的多個局部最小、收斂速度慢的缺點</a:t>
            </a:r>
            <a:endParaRPr lang="en-US" altLang="zh-TW" sz="2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8294"/>
            <a:ext cx="4007915" cy="3126173"/>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115" y="1781639"/>
            <a:ext cx="3560445" cy="3212828"/>
          </a:xfrm>
          <a:prstGeom prst="rect">
            <a:avLst/>
          </a:prstGeom>
        </p:spPr>
      </p:pic>
      <p:sp>
        <p:nvSpPr>
          <p:cNvPr id="2" name="投影片編號版面配置區 1">
            <a:extLst>
              <a:ext uri="{FF2B5EF4-FFF2-40B4-BE49-F238E27FC236}">
                <a16:creationId xmlns:a16="http://schemas.microsoft.com/office/drawing/2014/main" id="{284FF987-5729-E645-AA6B-931E483A441E}"/>
              </a:ext>
            </a:extLst>
          </p:cNvPr>
          <p:cNvSpPr>
            <a:spLocks noGrp="1"/>
          </p:cNvSpPr>
          <p:nvPr>
            <p:ph type="sldNum" sz="quarter" idx="12"/>
          </p:nvPr>
        </p:nvSpPr>
        <p:spPr/>
        <p:txBody>
          <a:bodyPr/>
          <a:lstStyle/>
          <a:p>
            <a:fld id="{C3836E5B-D4B7-FA44-A0C9-2630295C2636}" type="slidenum">
              <a:rPr kumimoji="1" lang="zh-TW" altLang="en-US" smtClean="0"/>
              <a:t>56</a:t>
            </a:fld>
            <a:endParaRPr kumimoji="1" lang="zh-TW" altLang="en-US"/>
          </a:p>
        </p:txBody>
      </p:sp>
    </p:spTree>
    <p:extLst>
      <p:ext uri="{BB962C8B-B14F-4D97-AF65-F5344CB8AC3E}">
        <p14:creationId xmlns:p14="http://schemas.microsoft.com/office/powerpoint/2010/main" val="1675714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3" y="309853"/>
            <a:ext cx="379012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參考文獻  陳冠霖</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3" y="1141805"/>
            <a:ext cx="10893287" cy="2805768"/>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論文名稱：</a:t>
            </a:r>
            <a:r>
              <a:rPr lang="en-US" altLang="zh-TW" sz="2000" dirty="0">
                <a:latin typeface="微軟正黑體" panose="020B0604030504040204" pitchFamily="34" charset="-120"/>
                <a:ea typeface="微軟正黑體" panose="020B0604030504040204" pitchFamily="34" charset="-120"/>
              </a:rPr>
              <a:t>A Bayesian Networks Structure Learning and Reasoning-Based Byproduct Gas Scheduling in Steel Industry</a:t>
            </a:r>
          </a:p>
          <a:p>
            <a:pPr>
              <a:lnSpc>
                <a:spcPct val="150000"/>
              </a:lnSpc>
            </a:pPr>
            <a:r>
              <a:rPr lang="zh-TW" altLang="en-US" sz="2000" dirty="0">
                <a:latin typeface="微軟正黑體" panose="020B0604030504040204" pitchFamily="34" charset="-120"/>
                <a:ea typeface="微軟正黑體" panose="020B0604030504040204" pitchFamily="34" charset="-120"/>
              </a:rPr>
              <a:t>作者：</a:t>
            </a:r>
            <a:r>
              <a:rPr lang="en-US" altLang="zh-TW" sz="2000" dirty="0">
                <a:latin typeface="微軟正黑體" panose="020B0604030504040204" pitchFamily="34" charset="-120"/>
                <a:ea typeface="微軟正黑體" panose="020B0604030504040204" pitchFamily="34" charset="-120"/>
              </a:rPr>
              <a:t>Jun Zhao, Wei Wang, Kan Sun, Ying Liu</a:t>
            </a:r>
          </a:p>
          <a:p>
            <a:pPr>
              <a:lnSpc>
                <a:spcPct val="150000"/>
              </a:lnSpc>
            </a:pPr>
            <a:r>
              <a:rPr lang="zh-TW" altLang="en-US" sz="2000" dirty="0">
                <a:latin typeface="微軟正黑體" panose="020B0604030504040204" pitchFamily="34" charset="-120"/>
                <a:ea typeface="微軟正黑體" panose="020B0604030504040204" pitchFamily="34" charset="-120"/>
              </a:rPr>
              <a:t>年分：</a:t>
            </a:r>
            <a:r>
              <a:rPr lang="en-US" altLang="zh-TW" sz="2000" b="0" dirty="0">
                <a:effectLst/>
                <a:latin typeface="微軟正黑體" panose="020B0604030504040204" pitchFamily="34" charset="-120"/>
                <a:ea typeface="微軟正黑體" panose="020B0604030504040204" pitchFamily="34" charset="-120"/>
              </a:rPr>
              <a:t>05 September 2013</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期刊名稱：</a:t>
            </a:r>
            <a:r>
              <a:rPr lang="en-US" altLang="zh-TW" sz="2000" b="1" dirty="0">
                <a:effectLst/>
                <a:latin typeface="微軟正黑體" panose="020B0604030504040204" pitchFamily="34" charset="-120"/>
                <a:ea typeface="微軟正黑體" panose="020B0604030504040204" pitchFamily="34" charset="-120"/>
              </a:rPr>
              <a:t> </a:t>
            </a:r>
            <a:r>
              <a:rPr lang="en-US" altLang="zh-TW" sz="2000" b="0" strike="noStrike" dirty="0">
                <a:effectLst/>
                <a:latin typeface="微軟正黑體" panose="020B0604030504040204" pitchFamily="34" charset="-120"/>
                <a:ea typeface="微軟正黑體" panose="020B0604030504040204" pitchFamily="34" charset="-120"/>
              </a:rPr>
              <a:t>IEEE Transactions on Automation Science and Engineering</a:t>
            </a:r>
            <a:r>
              <a:rPr lang="en-US" altLang="zh-TW" sz="2000" b="0" dirty="0">
                <a:effectLst/>
                <a:latin typeface="微軟正黑體" panose="020B0604030504040204" pitchFamily="34" charset="-120"/>
                <a:ea typeface="微軟正黑體" panose="020B0604030504040204" pitchFamily="34" charset="-120"/>
              </a:rPr>
              <a:t> ( Volume: 11, </a:t>
            </a:r>
            <a:r>
              <a:rPr lang="en-US" altLang="zh-TW" sz="2000" b="0" strike="noStrike" dirty="0">
                <a:effectLst/>
                <a:latin typeface="微軟正黑體" panose="020B0604030504040204" pitchFamily="34" charset="-120"/>
                <a:ea typeface="微軟正黑體" panose="020B0604030504040204" pitchFamily="34" charset="-120"/>
              </a:rPr>
              <a:t>Issue: 4</a:t>
            </a:r>
            <a:r>
              <a:rPr lang="en-US" altLang="zh-TW" sz="2000" b="0" dirty="0">
                <a:effectLst/>
                <a:latin typeface="微軟正黑體" panose="020B0604030504040204" pitchFamily="34" charset="-120"/>
                <a:ea typeface="微軟正黑體" panose="020B0604030504040204" pitchFamily="34" charset="-120"/>
              </a:rPr>
              <a:t>, Oct. 2014)</a:t>
            </a:r>
            <a:endParaRPr lang="zh-TW" altLang="en-US" sz="20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3" y="3841132"/>
            <a:ext cx="10642404" cy="959109"/>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問題描述：在舊有的研究中，多有各式限制，包含模型無法符合動態關係而失準，或因為過多使用經驗法則而無法泛用，因此尋求解決之方法。</a:t>
            </a:r>
            <a:endParaRPr lang="en-US" altLang="zh-TW" sz="20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4" y="4800086"/>
            <a:ext cx="10642403" cy="1292662"/>
          </a:xfrm>
          <a:prstGeom prst="rect">
            <a:avLst/>
          </a:prstGeom>
          <a:noFill/>
        </p:spPr>
        <p:txBody>
          <a:bodyPr wrap="square">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分析方法：本文提出了新的數據驅動的動態調度方法，建立了通過優化節點拓撲序列的貝氏網絡模型</a:t>
            </a:r>
            <a:r>
              <a:rPr lang="en-US" altLang="zh-TW" sz="2000" dirty="0">
                <a:latin typeface="微軟正黑體" panose="020B0604030504040204" pitchFamily="34" charset="-120"/>
                <a:ea typeface="微軟正黑體" panose="020B0604030504040204" pitchFamily="34" charset="-120"/>
              </a:rPr>
              <a:t>(Bayesian network model)</a:t>
            </a:r>
            <a:r>
              <a:rPr lang="zh-TW" altLang="en-US" sz="2000" dirty="0">
                <a:latin typeface="微軟正黑體" panose="020B0604030504040204" pitchFamily="34" charset="-120"/>
                <a:ea typeface="微軟正黑體" panose="020B0604030504040204" pitchFamily="34" charset="-120"/>
              </a:rPr>
              <a:t>，已說明可調氣體用戶與儲存槽之動態關係。</a:t>
            </a:r>
            <a:endParaRPr lang="en-US" altLang="zh-TW" sz="2000" dirty="0">
              <a:latin typeface="微軟正黑體" panose="020B0604030504040204" pitchFamily="34" charset="-120"/>
              <a:ea typeface="微軟正黑體" panose="020B0604030504040204" pitchFamily="34" charset="-120"/>
            </a:endParaRPr>
          </a:p>
          <a:p>
            <a:endParaRPr lang="en-US" altLang="zh-TW" dirty="0">
              <a:solidFill>
                <a:srgbClr val="4D5156"/>
              </a:solidFill>
              <a:latin typeface="arial" panose="020B0604020202020204" pitchFamily="34" charset="0"/>
            </a:endParaRPr>
          </a:p>
        </p:txBody>
      </p:sp>
      <p:sp>
        <p:nvSpPr>
          <p:cNvPr id="2" name="投影片編號版面配置區 1">
            <a:extLst>
              <a:ext uri="{FF2B5EF4-FFF2-40B4-BE49-F238E27FC236}">
                <a16:creationId xmlns:a16="http://schemas.microsoft.com/office/drawing/2014/main" id="{12DF1633-827C-CF65-CAD1-318287893022}"/>
              </a:ext>
            </a:extLst>
          </p:cNvPr>
          <p:cNvSpPr>
            <a:spLocks noGrp="1"/>
          </p:cNvSpPr>
          <p:nvPr>
            <p:ph type="sldNum" sz="quarter" idx="12"/>
          </p:nvPr>
        </p:nvSpPr>
        <p:spPr/>
        <p:txBody>
          <a:bodyPr/>
          <a:lstStyle/>
          <a:p>
            <a:fld id="{C3836E5B-D4B7-FA44-A0C9-2630295C2636}" type="slidenum">
              <a:rPr kumimoji="1" lang="zh-TW" altLang="en-US" smtClean="0"/>
              <a:t>57</a:t>
            </a:fld>
            <a:endParaRPr kumimoji="1" lang="zh-TW" altLang="en-US"/>
          </a:p>
        </p:txBody>
      </p:sp>
    </p:spTree>
    <p:extLst>
      <p:ext uri="{BB962C8B-B14F-4D97-AF65-F5344CB8AC3E}">
        <p14:creationId xmlns:p14="http://schemas.microsoft.com/office/powerpoint/2010/main" val="1821577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8746" y="1107263"/>
            <a:ext cx="10893287" cy="1703415"/>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模型訓練方法</a:t>
            </a:r>
            <a:r>
              <a:rPr lang="zh-TW" altLang="en-US" dirty="0"/>
              <a:t>：</a:t>
            </a:r>
            <a:r>
              <a:rPr lang="zh-TW" altLang="en-US" dirty="0">
                <a:solidFill>
                  <a:srgbClr val="4D5156"/>
                </a:solidFill>
                <a:latin typeface="微軟正黑體" panose="020B0604030504040204" pitchFamily="34" charset="-120"/>
                <a:ea typeface="微軟正黑體" panose="020B0604030504040204" pitchFamily="34" charset="-120"/>
              </a:rPr>
              <a:t>首先通過</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演算法假設</a:t>
            </a:r>
            <a:r>
              <a:rPr lang="en-US" altLang="zh-TW" dirty="0">
                <a:solidFill>
                  <a:srgbClr val="4D5156"/>
                </a:solidFill>
                <a:latin typeface="微軟正黑體" panose="020B0604030504040204" pitchFamily="34" charset="-120"/>
                <a:ea typeface="微軟正黑體" panose="020B0604030504040204" pitchFamily="34" charset="-120"/>
              </a:rPr>
              <a:t>Z</a:t>
            </a:r>
            <a:r>
              <a:rPr lang="zh-TW" altLang="en-US" dirty="0">
                <a:solidFill>
                  <a:srgbClr val="4D5156"/>
                </a:solidFill>
                <a:latin typeface="微軟正黑體" panose="020B0604030504040204" pitchFamily="34" charset="-120"/>
                <a:ea typeface="微軟正黑體" panose="020B0604030504040204" pitchFamily="34" charset="-120"/>
              </a:rPr>
              <a:t>為</a:t>
            </a:r>
            <a:r>
              <a:rPr lang="en-US" altLang="zh-TW" dirty="0">
                <a:solidFill>
                  <a:srgbClr val="4D5156"/>
                </a:solidFill>
                <a:latin typeface="微軟正黑體" panose="020B0604030504040204" pitchFamily="34" charset="-120"/>
                <a:ea typeface="微軟正黑體" panose="020B0604030504040204" pitchFamily="34" charset="-120"/>
              </a:rPr>
              <a:t>n</a:t>
            </a:r>
            <a:r>
              <a:rPr lang="zh-TW" altLang="en-US" dirty="0">
                <a:solidFill>
                  <a:srgbClr val="4D5156"/>
                </a:solidFill>
                <a:latin typeface="微軟正黑體" panose="020B0604030504040204" pitchFamily="34" charset="-120"/>
                <a:ea typeface="微軟正黑體" panose="020B0604030504040204" pitchFamily="34" charset="-120"/>
              </a:rPr>
              <a:t>個離散節點的節點集合，並取</a:t>
            </a:r>
            <a:r>
              <a:rPr lang="en-US" altLang="zh-TW" dirty="0">
                <a:solidFill>
                  <a:srgbClr val="4D5156"/>
                </a:solidFill>
                <a:latin typeface="微軟正黑體" panose="020B0604030504040204" pitchFamily="34" charset="-120"/>
                <a:ea typeface="微軟正黑體" panose="020B0604030504040204" pitchFamily="34" charset="-120"/>
              </a:rPr>
              <a:t>K2</a:t>
            </a:r>
            <a:r>
              <a:rPr lang="zh-TW" altLang="en-US" dirty="0">
                <a:solidFill>
                  <a:srgbClr val="4D5156"/>
                </a:solidFill>
                <a:latin typeface="微軟正黑體" panose="020B0604030504040204" pitchFamily="34" charset="-120"/>
                <a:ea typeface="微軟正黑體" panose="020B0604030504040204" pitchFamily="34" charset="-120"/>
              </a:rPr>
              <a:t>為後驗機率的函數</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en-US" altLang="zh-TW" dirty="0">
                <a:solidFill>
                  <a:srgbClr val="4D5156"/>
                </a:solidFill>
                <a:latin typeface="微軟正黑體" panose="020B0604030504040204" pitchFamily="34" charset="-120"/>
                <a:ea typeface="微軟正黑體" panose="020B0604030504040204" pitchFamily="34" charset="-120"/>
              </a:rPr>
              <a:t>               </a:t>
            </a:r>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6" y="4004827"/>
            <a:ext cx="1064240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其他：研究中也比較</a:t>
            </a:r>
            <a:r>
              <a:rPr lang="en-US" altLang="zh-TW" dirty="0">
                <a:latin typeface="微軟正黑體" panose="020B0604030504040204" pitchFamily="34" charset="-120"/>
                <a:ea typeface="微軟正黑體" panose="020B0604030504040204" pitchFamily="34" charset="-120"/>
              </a:rPr>
              <a:t>K2</a:t>
            </a:r>
            <a:r>
              <a:rPr lang="zh-TW" altLang="en-US" dirty="0">
                <a:latin typeface="微軟正黑體" panose="020B0604030504040204" pitchFamily="34" charset="-120"/>
                <a:ea typeface="微軟正黑體" panose="020B0604030504040204" pitchFamily="34" charset="-120"/>
              </a:rPr>
              <a:t>演算法與他法，證明此法的適配性</a:t>
            </a:r>
            <a:endParaRPr lang="en-US" altLang="zh-TW"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42A196B-BCE3-48D5-AE5F-B5BA59B40429}"/>
              </a:ext>
            </a:extLst>
          </p:cNvPr>
          <p:cNvPicPr>
            <a:picLocks noChangeAspect="1"/>
          </p:cNvPicPr>
          <p:nvPr/>
        </p:nvPicPr>
        <p:blipFill>
          <a:blip r:embed="rId2"/>
          <a:stretch>
            <a:fillRect/>
          </a:stretch>
        </p:blipFill>
        <p:spPr>
          <a:xfrm>
            <a:off x="3702435" y="1657678"/>
            <a:ext cx="4787130" cy="643734"/>
          </a:xfrm>
          <a:prstGeom prst="rect">
            <a:avLst/>
          </a:prstGeom>
        </p:spPr>
      </p:pic>
      <p:sp>
        <p:nvSpPr>
          <p:cNvPr id="11" name="文字方塊 10">
            <a:extLst>
              <a:ext uri="{FF2B5EF4-FFF2-40B4-BE49-F238E27FC236}">
                <a16:creationId xmlns:a16="http://schemas.microsoft.com/office/drawing/2014/main" id="{633463CF-37EB-4330-AA21-1589996020E0}"/>
              </a:ext>
            </a:extLst>
          </p:cNvPr>
          <p:cNvSpPr txBox="1"/>
          <p:nvPr/>
        </p:nvSpPr>
        <p:spPr>
          <a:xfrm>
            <a:off x="2373330" y="2301412"/>
            <a:ext cx="9268703" cy="872418"/>
          </a:xfrm>
          <a:prstGeom prst="rect">
            <a:avLst/>
          </a:prstGeom>
          <a:noFill/>
        </p:spPr>
        <p:txBody>
          <a:bodyPr wrap="square" rtlCol="0">
            <a:spAutoFit/>
          </a:bodyPr>
          <a:lstStyle/>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而後假設最大</a:t>
            </a:r>
            <a:r>
              <a:rPr lang="en-US" altLang="zh-TW" dirty="0">
                <a:solidFill>
                  <a:srgbClr val="4D5156"/>
                </a:solidFill>
                <a:latin typeface="微軟正黑體" panose="020B0604030504040204" pitchFamily="34" charset="-120"/>
                <a:ea typeface="微軟正黑體" panose="020B0604030504040204" pitchFamily="34" charset="-120"/>
              </a:rPr>
              <a:t>father nodes μ </a:t>
            </a:r>
            <a:r>
              <a:rPr lang="zh-TW" altLang="en-US" dirty="0">
                <a:solidFill>
                  <a:srgbClr val="4D5156"/>
                </a:solidFill>
                <a:latin typeface="微軟正黑體" panose="020B0604030504040204" pitchFamily="34" charset="-120"/>
                <a:ea typeface="微軟正黑體" panose="020B0604030504040204" pitchFamily="34" charset="-120"/>
              </a:rPr>
              <a:t>和</a:t>
            </a:r>
            <a:r>
              <a:rPr lang="en-US" altLang="zh-TW" dirty="0">
                <a:solidFill>
                  <a:srgbClr val="4D5156"/>
                </a:solidFill>
                <a:latin typeface="微軟正黑體" panose="020B0604030504040204" pitchFamily="34" charset="-120"/>
                <a:ea typeface="微軟正黑體" panose="020B0604030504040204" pitchFamily="34" charset="-120"/>
              </a:rPr>
              <a:t> Pk2=0</a:t>
            </a:r>
            <a:r>
              <a:rPr lang="zh-TW" altLang="en-US" dirty="0">
                <a:solidFill>
                  <a:srgbClr val="4D5156"/>
                </a:solidFill>
                <a:latin typeface="微軟正黑體" panose="020B0604030504040204" pitchFamily="34" charset="-120"/>
                <a:ea typeface="微軟正黑體" panose="020B0604030504040204" pitchFamily="34" charset="-120"/>
              </a:rPr>
              <a:t>，並取出節點</a:t>
            </a:r>
            <a:r>
              <a:rPr lang="en-US" altLang="zh-TW" dirty="0">
                <a:solidFill>
                  <a:srgbClr val="4D5156"/>
                </a:solidFill>
                <a:latin typeface="微軟正黑體" panose="020B0604030504040204" pitchFamily="34" charset="-120"/>
                <a:ea typeface="微軟正黑體" panose="020B0604030504040204" pitchFamily="34" charset="-120"/>
              </a:rPr>
              <a:t>+ father nodes</a:t>
            </a:r>
            <a:r>
              <a:rPr lang="zh-TW" altLang="en-US" dirty="0">
                <a:solidFill>
                  <a:srgbClr val="4D5156"/>
                </a:solidFill>
                <a:latin typeface="微軟正黑體" panose="020B0604030504040204" pitchFamily="34" charset="-120"/>
                <a:ea typeface="微軟正黑體" panose="020B0604030504040204" pitchFamily="34" charset="-120"/>
              </a:rPr>
              <a:t>達到</a:t>
            </a:r>
            <a:r>
              <a:rPr lang="en-US" altLang="zh-TW" dirty="0">
                <a:solidFill>
                  <a:srgbClr val="4D5156"/>
                </a:solidFill>
                <a:latin typeface="微軟正黑體" panose="020B0604030504040204" pitchFamily="34" charset="-120"/>
                <a:ea typeface="微軟正黑體" panose="020B0604030504040204" pitchFamily="34" charset="-120"/>
              </a:rPr>
              <a:t>μ</a:t>
            </a:r>
            <a:r>
              <a:rPr lang="zh-TW" altLang="en-US" dirty="0">
                <a:solidFill>
                  <a:srgbClr val="4D5156"/>
                </a:solidFill>
                <a:latin typeface="微軟正黑體" panose="020B0604030504040204" pitchFamily="34" charset="-120"/>
                <a:ea typeface="微軟正黑體" panose="020B0604030504040204" pitchFamily="34" charset="-120"/>
              </a:rPr>
              <a:t>之節點</a:t>
            </a:r>
            <a:endParaRPr lang="en-US" altLang="zh-TW" dirty="0">
              <a:solidFill>
                <a:srgbClr val="4D5156"/>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rgbClr val="4D5156"/>
                </a:solidFill>
                <a:latin typeface="微軟正黑體" panose="020B0604030504040204" pitchFamily="34" charset="-120"/>
                <a:ea typeface="微軟正黑體" panose="020B0604030504040204" pitchFamily="34" charset="-120"/>
              </a:rPr>
              <a:t>投入計算</a:t>
            </a:r>
            <a:r>
              <a:rPr lang="en-US" altLang="zh-TW" dirty="0">
                <a:solidFill>
                  <a:srgbClr val="4D5156"/>
                </a:solidFill>
                <a:latin typeface="微軟正黑體" panose="020B0604030504040204" pitchFamily="34" charset="-120"/>
                <a:ea typeface="微軟正黑體" panose="020B0604030504040204" pitchFamily="34" charset="-120"/>
              </a:rPr>
              <a:t>Pk2’</a:t>
            </a:r>
            <a:r>
              <a:rPr lang="zh-TW" altLang="en-US" dirty="0">
                <a:solidFill>
                  <a:srgbClr val="4D5156"/>
                </a:solidFill>
                <a:latin typeface="微軟正黑體" panose="020B0604030504040204" pitchFamily="34" charset="-120"/>
                <a:ea typeface="微軟正黑體" panose="020B0604030504040204" pitchFamily="34" charset="-120"/>
              </a:rPr>
              <a:t>，直到</a:t>
            </a:r>
            <a:r>
              <a:rPr lang="en-US" altLang="zh-TW" dirty="0">
                <a:solidFill>
                  <a:srgbClr val="4D5156"/>
                </a:solidFill>
                <a:latin typeface="微軟正黑體" panose="020B0604030504040204" pitchFamily="34" charset="-120"/>
                <a:ea typeface="微軟正黑體" panose="020B0604030504040204" pitchFamily="34" charset="-120"/>
              </a:rPr>
              <a:t>Pk2’ &gt;Pk2</a:t>
            </a:r>
            <a:r>
              <a:rPr lang="zh-TW" altLang="en-US" dirty="0">
                <a:solidFill>
                  <a:srgbClr val="4D5156"/>
                </a:solidFill>
                <a:latin typeface="微軟正黑體" panose="020B0604030504040204" pitchFamily="34" charset="-120"/>
                <a:ea typeface="微軟正黑體" panose="020B0604030504040204" pitchFamily="34" charset="-120"/>
              </a:rPr>
              <a:t>並輸出節點。</a:t>
            </a:r>
            <a:endParaRPr lang="en-US" altLang="zh-TW" dirty="0">
              <a:solidFill>
                <a:srgbClr val="4D5156"/>
              </a:solidFill>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C74AA2F2-5721-41AA-BCF7-4FD2BFB66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44" y="3320277"/>
            <a:ext cx="3462391" cy="2738014"/>
          </a:xfrm>
          <a:prstGeom prst="rect">
            <a:avLst/>
          </a:prstGeom>
        </p:spPr>
      </p:pic>
      <p:pic>
        <p:nvPicPr>
          <p:cNvPr id="15" name="圖片 14">
            <a:extLst>
              <a:ext uri="{FF2B5EF4-FFF2-40B4-BE49-F238E27FC236}">
                <a16:creationId xmlns:a16="http://schemas.microsoft.com/office/drawing/2014/main" id="{7E7E45DD-E26A-4564-B01D-97E4E8BA2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465" y="4586945"/>
            <a:ext cx="5229955" cy="1543265"/>
          </a:xfrm>
          <a:prstGeom prst="rect">
            <a:avLst/>
          </a:prstGeom>
        </p:spPr>
      </p:pic>
      <p:sp>
        <p:nvSpPr>
          <p:cNvPr id="2" name="投影片編號版面配置區 1">
            <a:extLst>
              <a:ext uri="{FF2B5EF4-FFF2-40B4-BE49-F238E27FC236}">
                <a16:creationId xmlns:a16="http://schemas.microsoft.com/office/drawing/2014/main" id="{7693B2CF-1357-EE6D-95F4-60FCEA054844}"/>
              </a:ext>
            </a:extLst>
          </p:cNvPr>
          <p:cNvSpPr>
            <a:spLocks noGrp="1"/>
          </p:cNvSpPr>
          <p:nvPr>
            <p:ph type="sldNum" sz="quarter" idx="12"/>
          </p:nvPr>
        </p:nvSpPr>
        <p:spPr/>
        <p:txBody>
          <a:bodyPr/>
          <a:lstStyle/>
          <a:p>
            <a:fld id="{C3836E5B-D4B7-FA44-A0C9-2630295C2636}" type="slidenum">
              <a:rPr kumimoji="1" lang="zh-TW" altLang="en-US" smtClean="0"/>
              <a:t>58</a:t>
            </a:fld>
            <a:endParaRPr kumimoji="1" lang="zh-TW" altLang="en-US"/>
          </a:p>
        </p:txBody>
      </p:sp>
    </p:spTree>
    <p:extLst>
      <p:ext uri="{BB962C8B-B14F-4D97-AF65-F5344CB8AC3E}">
        <p14:creationId xmlns:p14="http://schemas.microsoft.com/office/powerpoint/2010/main" val="3068537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0A706BF9-F6C4-4477-BD31-AA14E6C05DAF}"/>
              </a:ext>
            </a:extLst>
          </p:cNvPr>
          <p:cNvSpPr txBox="1"/>
          <p:nvPr/>
        </p:nvSpPr>
        <p:spPr>
          <a:xfrm>
            <a:off x="510851" y="319654"/>
            <a:ext cx="10315755" cy="2431435"/>
          </a:xfrm>
          <a:prstGeom prst="rect">
            <a:avLst/>
          </a:prstGeom>
          <a:noFill/>
        </p:spPr>
        <p:txBody>
          <a:bodyPr wrap="square">
            <a:spAutoFit/>
          </a:bodyPr>
          <a:lstStyle/>
          <a:p>
            <a:r>
              <a:rPr lang="zh-TW" altLang="zh-TW" sz="32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參考論文 游靜娟</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論文名稱</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Optimization and Scheduling of Byproduct Gas System in Steel Plant</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作者</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Jing-hui YANG,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Jiu-</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ju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CAI,</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Wen-</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qiang</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SUN,</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Jing-</a:t>
            </a:r>
            <a:r>
              <a:rPr lang="en-US" altLang="zh-TW" sz="20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yu</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LIU</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年份</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2015</a:t>
            </a:r>
          </a:p>
          <a:p>
            <a:r>
              <a:rPr lang="zh-TW" altLang="en-US" sz="2000" b="1" kern="100" dirty="0">
                <a:latin typeface="Calibri" panose="020F0502020204030204" pitchFamily="34" charset="0"/>
                <a:ea typeface="新細明體" panose="02020500000000000000" pitchFamily="18" charset="-120"/>
                <a:cs typeface="Times New Roman" panose="02020603050405020304" pitchFamily="18" charset="0"/>
              </a:rPr>
              <a:t>期刊：</a:t>
            </a:r>
            <a:r>
              <a:rPr lang="en-US" altLang="zh-TW" sz="2000" b="1" dirty="0"/>
              <a:t> JOURNALOFIRONANDSTEELRESEARCH,INTERNATIONAL</a:t>
            </a:r>
            <a:endParaRPr lang="zh-TW" altLang="zh-TW" sz="2000" b="1" kern="100" dirty="0">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endParaRPr lang="zh-TW" altLang="zh-TW" sz="18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7" name="文字方塊 16">
            <a:extLst>
              <a:ext uri="{FF2B5EF4-FFF2-40B4-BE49-F238E27FC236}">
                <a16:creationId xmlns:a16="http://schemas.microsoft.com/office/drawing/2014/main" id="{E187C067-B6E0-4460-BBF4-F306E6FF46B8}"/>
              </a:ext>
            </a:extLst>
          </p:cNvPr>
          <p:cNvSpPr txBox="1"/>
          <p:nvPr/>
        </p:nvSpPr>
        <p:spPr>
          <a:xfrm>
            <a:off x="510851" y="2193695"/>
            <a:ext cx="11170298" cy="4344651"/>
          </a:xfrm>
          <a:prstGeom prst="rect">
            <a:avLst/>
          </a:prstGeom>
          <a:noFill/>
        </p:spPr>
        <p:txBody>
          <a:bodyPr wrap="square">
            <a:spAutoFit/>
          </a:bodyPr>
          <a:lstStyle/>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問題描述：</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現行煉油廠機組運作、時間及溫壓等不穩定，使得各種煤氣產出品質及產量亦不一，並且伴隨著許多“</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（懲罰成本）</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——煤氣浪費、超出或低於用戶所需之成本。本論文探討如何降低</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，使得生產更有效率，並使效益最大化、提升穩定度等。</a:t>
            </a:r>
          </a:p>
          <a:p>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分析方法：</a:t>
            </a:r>
            <a:endPar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a:t>
            </a:r>
            <a:r>
              <a:rPr lang="en-US"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Mixed integer linear programming (MILP) models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．以優化煤氣生產流程及減少</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penalty cost</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為</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目標函式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．分別根據單一、混合煤氣設定不同</a:t>
            </a:r>
            <a:r>
              <a:rPr lang="zh-TW" altLang="zh-TW" sz="2000" b="1"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限制式</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，將產量限制於一區間（超出最大或低於最小</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值即進行調整）。</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(boilers)</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及煤氣鼓</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(gas holder)</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做為緩衝，以穩定單一或混合煤氣。　</a:t>
            </a:r>
          </a:p>
        </p:txBody>
      </p:sp>
      <p:sp>
        <p:nvSpPr>
          <p:cNvPr id="2" name="投影片編號版面配置區 1">
            <a:extLst>
              <a:ext uri="{FF2B5EF4-FFF2-40B4-BE49-F238E27FC236}">
                <a16:creationId xmlns:a16="http://schemas.microsoft.com/office/drawing/2014/main" id="{ABE6E410-2F58-2583-E41E-B6BBAF934871}"/>
              </a:ext>
            </a:extLst>
          </p:cNvPr>
          <p:cNvSpPr>
            <a:spLocks noGrp="1"/>
          </p:cNvSpPr>
          <p:nvPr>
            <p:ph type="sldNum" sz="quarter" idx="12"/>
          </p:nvPr>
        </p:nvSpPr>
        <p:spPr/>
        <p:txBody>
          <a:bodyPr/>
          <a:lstStyle/>
          <a:p>
            <a:fld id="{C3836E5B-D4B7-FA44-A0C9-2630295C2636}" type="slidenum">
              <a:rPr kumimoji="1" lang="zh-TW" altLang="en-US" smtClean="0"/>
              <a:t>59</a:t>
            </a:fld>
            <a:endParaRPr kumimoji="1" lang="zh-TW" altLang="en-US"/>
          </a:p>
        </p:txBody>
      </p:sp>
    </p:spTree>
    <p:extLst>
      <p:ext uri="{BB962C8B-B14F-4D97-AF65-F5344CB8AC3E}">
        <p14:creationId xmlns:p14="http://schemas.microsoft.com/office/powerpoint/2010/main" val="3711217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99298E-4156-79EF-AD09-E86638CE95EB}"/>
              </a:ext>
            </a:extLst>
          </p:cNvPr>
          <p:cNvSpPr>
            <a:spLocks noGrp="1"/>
          </p:cNvSpPr>
          <p:nvPr>
            <p:ph type="ctrTitle"/>
          </p:nvPr>
        </p:nvSpPr>
        <p:spPr>
          <a:xfrm>
            <a:off x="1524000" y="2235200"/>
            <a:ext cx="9144000" cy="2387600"/>
          </a:xfrm>
        </p:spPr>
        <p:txBody>
          <a:bodyPr anchor="ctr">
            <a:normAutofit/>
          </a:bodyPr>
          <a:lstStyle/>
          <a:p>
            <a:r>
              <a:rPr lang="zh-TW" altLang="en-US" sz="4800" dirty="0"/>
              <a:t>新增變數</a:t>
            </a:r>
          </a:p>
        </p:txBody>
      </p:sp>
      <p:sp>
        <p:nvSpPr>
          <p:cNvPr id="4" name="投影片編號版面配置區 3">
            <a:extLst>
              <a:ext uri="{FF2B5EF4-FFF2-40B4-BE49-F238E27FC236}">
                <a16:creationId xmlns:a16="http://schemas.microsoft.com/office/drawing/2014/main" id="{B6051D86-9945-A22C-D41B-EB66F4A79B8D}"/>
              </a:ext>
            </a:extLst>
          </p:cNvPr>
          <p:cNvSpPr>
            <a:spLocks noGrp="1"/>
          </p:cNvSpPr>
          <p:nvPr>
            <p:ph type="sldNum" sz="quarter" idx="12"/>
          </p:nvPr>
        </p:nvSpPr>
        <p:spPr/>
        <p:txBody>
          <a:bodyPr/>
          <a:lstStyle/>
          <a:p>
            <a:fld id="{C3836E5B-D4B7-FA44-A0C9-2630295C2636}" type="slidenum">
              <a:rPr kumimoji="1" lang="zh-TW" altLang="en-US" smtClean="0"/>
              <a:t>6</a:t>
            </a:fld>
            <a:endParaRPr kumimoji="1" lang="zh-TW" altLang="en-US"/>
          </a:p>
        </p:txBody>
      </p:sp>
    </p:spTree>
    <p:extLst>
      <p:ext uri="{BB962C8B-B14F-4D97-AF65-F5344CB8AC3E}">
        <p14:creationId xmlns:p14="http://schemas.microsoft.com/office/powerpoint/2010/main" val="2918743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40E000F-8BD0-4060-985B-296169583F77}"/>
              </a:ext>
            </a:extLst>
          </p:cNvPr>
          <p:cNvSpPr txBox="1"/>
          <p:nvPr/>
        </p:nvSpPr>
        <p:spPr>
          <a:xfrm>
            <a:off x="319162" y="671805"/>
            <a:ext cx="9652151" cy="2344103"/>
          </a:xfrm>
          <a:prstGeom prst="rect">
            <a:avLst/>
          </a:prstGeom>
          <a:noFill/>
        </p:spPr>
        <p:txBody>
          <a:bodyPr wrap="square">
            <a:spAutoFit/>
          </a:bodyPr>
          <a:lstStyle/>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．利用鍋爐減低過量生產的煤氣，且當煤氣短缺時，立即切斷輸送至鍋爐的動</a:t>
            </a:r>
          </a:p>
          <a:p>
            <a:pPr>
              <a:lnSpc>
                <a:spcPct val="150000"/>
              </a:lnSpc>
            </a:pP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線，改成輸送給煤氣用戶。</a:t>
            </a: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左</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下圖結果可知，適用此模型後將使焦煤氣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(COG)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及轉爐煤氣</a:t>
            </a:r>
            <a:r>
              <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(LDG)</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的變動程度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降低，並提升穩定度。</a:t>
            </a:r>
            <a:endParaRPr lang="en-US"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50000"/>
              </a:lnSpc>
            </a:pP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．由</a:t>
            </a:r>
            <a:r>
              <a:rPr lang="zh-TW" altLang="en-US"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右</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下圖可知，適用此模型後預期將使煤氣浪費及懲罰成本降至</a:t>
            </a:r>
            <a:r>
              <a:rPr lang="zh-TW" altLang="en-US" sz="2000" kern="100" dirty="0">
                <a:latin typeface="Microsoft JhengHei" panose="020B0604030504040204" pitchFamily="34" charset="-120"/>
                <a:ea typeface="Microsoft JhengHei" panose="020B0604030504040204" pitchFamily="34" charset="-120"/>
                <a:cs typeface="Times New Roman" panose="02020603050405020304" pitchFamily="18" charset="0"/>
              </a:rPr>
              <a:t>零</a:t>
            </a:r>
            <a:r>
              <a:rPr lang="zh-TW" altLang="zh-TW" sz="20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p>
        </p:txBody>
      </p:sp>
      <p:pic>
        <p:nvPicPr>
          <p:cNvPr id="6" name="圖片 5">
            <a:extLst>
              <a:ext uri="{FF2B5EF4-FFF2-40B4-BE49-F238E27FC236}">
                <a16:creationId xmlns:a16="http://schemas.microsoft.com/office/drawing/2014/main" id="{C01A69F7-FF9C-4673-A28C-17E1361A75D2}"/>
              </a:ext>
            </a:extLst>
          </p:cNvPr>
          <p:cNvPicPr>
            <a:picLocks noChangeAspect="1"/>
          </p:cNvPicPr>
          <p:nvPr/>
        </p:nvPicPr>
        <p:blipFill>
          <a:blip r:embed="rId2"/>
          <a:stretch>
            <a:fillRect/>
          </a:stretch>
        </p:blipFill>
        <p:spPr>
          <a:xfrm>
            <a:off x="319163" y="3287952"/>
            <a:ext cx="5776837" cy="2898243"/>
          </a:xfrm>
          <a:prstGeom prst="rect">
            <a:avLst/>
          </a:prstGeom>
        </p:spPr>
      </p:pic>
      <p:pic>
        <p:nvPicPr>
          <p:cNvPr id="7" name="圖片 6" descr="一張含有 桌 的圖片&#10;&#10;自動產生的描述">
            <a:extLst>
              <a:ext uri="{FF2B5EF4-FFF2-40B4-BE49-F238E27FC236}">
                <a16:creationId xmlns:a16="http://schemas.microsoft.com/office/drawing/2014/main" id="{3800A84B-4556-40EF-8C77-2DDEF6449B22}"/>
              </a:ext>
            </a:extLst>
          </p:cNvPr>
          <p:cNvPicPr>
            <a:picLocks noChangeAspect="1"/>
          </p:cNvPicPr>
          <p:nvPr/>
        </p:nvPicPr>
        <p:blipFill>
          <a:blip r:embed="rId3"/>
          <a:stretch>
            <a:fillRect/>
          </a:stretch>
        </p:blipFill>
        <p:spPr>
          <a:xfrm>
            <a:off x="6021354" y="3429000"/>
            <a:ext cx="6045417" cy="2898244"/>
          </a:xfrm>
          <a:prstGeom prst="rect">
            <a:avLst/>
          </a:prstGeom>
        </p:spPr>
      </p:pic>
      <p:sp>
        <p:nvSpPr>
          <p:cNvPr id="2" name="投影片編號版面配置區 1">
            <a:extLst>
              <a:ext uri="{FF2B5EF4-FFF2-40B4-BE49-F238E27FC236}">
                <a16:creationId xmlns:a16="http://schemas.microsoft.com/office/drawing/2014/main" id="{16FF8899-245D-1A4C-BEFC-A8B55528DABF}"/>
              </a:ext>
            </a:extLst>
          </p:cNvPr>
          <p:cNvSpPr>
            <a:spLocks noGrp="1"/>
          </p:cNvSpPr>
          <p:nvPr>
            <p:ph type="sldNum" sz="quarter" idx="12"/>
          </p:nvPr>
        </p:nvSpPr>
        <p:spPr/>
        <p:txBody>
          <a:bodyPr/>
          <a:lstStyle/>
          <a:p>
            <a:fld id="{C3836E5B-D4B7-FA44-A0C9-2630295C2636}" type="slidenum">
              <a:rPr kumimoji="1" lang="zh-TW" altLang="en-US" smtClean="0"/>
              <a:t>60</a:t>
            </a:fld>
            <a:endParaRPr kumimoji="1" lang="zh-TW" altLang="en-US"/>
          </a:p>
        </p:txBody>
      </p:sp>
    </p:spTree>
    <p:extLst>
      <p:ext uri="{BB962C8B-B14F-4D97-AF65-F5344CB8AC3E}">
        <p14:creationId xmlns:p14="http://schemas.microsoft.com/office/powerpoint/2010/main" val="2013317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023977A-5E32-472F-9A9A-ECC6D85781DC}"/>
              </a:ext>
            </a:extLst>
          </p:cNvPr>
          <p:cNvSpPr txBox="1"/>
          <p:nvPr/>
        </p:nvSpPr>
        <p:spPr>
          <a:xfrm>
            <a:off x="748747" y="414108"/>
            <a:ext cx="3790122" cy="584775"/>
          </a:xfrm>
          <a:prstGeom prst="rect">
            <a:avLst/>
          </a:prstGeom>
          <a:noFill/>
        </p:spPr>
        <p:txBody>
          <a:bodyPr wrap="square" rtlCol="0">
            <a:spAutoFit/>
          </a:bodyPr>
          <a:lstStyle/>
          <a:p>
            <a:r>
              <a:rPr lang="zh-TW" altLang="en-US" sz="3200" b="1" dirty="0"/>
              <a:t>參考文獻  郭庭維 </a:t>
            </a:r>
          </a:p>
        </p:txBody>
      </p:sp>
      <p:sp>
        <p:nvSpPr>
          <p:cNvPr id="5" name="文字方塊 4">
            <a:extLst>
              <a:ext uri="{FF2B5EF4-FFF2-40B4-BE49-F238E27FC236}">
                <a16:creationId xmlns:a16="http://schemas.microsoft.com/office/drawing/2014/main" id="{4AA2B253-AD5A-40F6-8998-AD63B652DA5B}"/>
              </a:ext>
            </a:extLst>
          </p:cNvPr>
          <p:cNvSpPr txBox="1"/>
          <p:nvPr/>
        </p:nvSpPr>
        <p:spPr>
          <a:xfrm>
            <a:off x="748747" y="938698"/>
            <a:ext cx="10893287" cy="1200329"/>
          </a:xfrm>
          <a:prstGeom prst="rect">
            <a:avLst/>
          </a:prstGeom>
          <a:noFill/>
        </p:spPr>
        <p:txBody>
          <a:bodyPr wrap="square" rtlCol="0">
            <a:spAutoFit/>
          </a:bodyPr>
          <a:lstStyle/>
          <a:p>
            <a:r>
              <a:rPr lang="zh-TW" altLang="en-US" dirty="0"/>
              <a:t>論文名稱：</a:t>
            </a:r>
            <a:r>
              <a:rPr lang="en-US" altLang="zh-TW" dirty="0"/>
              <a:t>Hybrid Neural Prediction and Optimized Adjustment for Coke Oven Gas System in Steel Industry</a:t>
            </a:r>
          </a:p>
          <a:p>
            <a:r>
              <a:rPr lang="zh-TW" altLang="en-US" dirty="0"/>
              <a:t>作者：</a:t>
            </a:r>
            <a:r>
              <a:rPr lang="en-US" altLang="zh-TW" dirty="0"/>
              <a:t>Jun Zhao; </a:t>
            </a:r>
            <a:r>
              <a:rPr lang="en-US" altLang="zh-TW" dirty="0" err="1"/>
              <a:t>Quanli</a:t>
            </a:r>
            <a:r>
              <a:rPr lang="en-US" altLang="zh-TW" dirty="0"/>
              <a:t> Liu; Wei Wang; Witold </a:t>
            </a:r>
            <a:r>
              <a:rPr lang="en-US" altLang="zh-TW" dirty="0" err="1"/>
              <a:t>Pedrycz</a:t>
            </a:r>
            <a:r>
              <a:rPr lang="en-US" altLang="zh-TW" dirty="0"/>
              <a:t>; </a:t>
            </a:r>
            <a:r>
              <a:rPr lang="en-US" altLang="zh-TW" dirty="0" err="1"/>
              <a:t>Liqun</a:t>
            </a:r>
            <a:r>
              <a:rPr lang="en-US" altLang="zh-TW" dirty="0"/>
              <a:t> Cong</a:t>
            </a:r>
          </a:p>
          <a:p>
            <a:r>
              <a:rPr lang="zh-TW" altLang="en-US" dirty="0"/>
              <a:t>年分：</a:t>
            </a:r>
            <a:r>
              <a:rPr lang="en-US" altLang="zh-TW" dirty="0"/>
              <a:t>2012</a:t>
            </a:r>
          </a:p>
          <a:p>
            <a:r>
              <a:rPr lang="zh-TW" altLang="en-US" dirty="0"/>
              <a:t>期刊名稱：</a:t>
            </a:r>
            <a:r>
              <a:rPr lang="en-US" altLang="zh-TW" b="1" i="0" dirty="0">
                <a:solidFill>
                  <a:srgbClr val="333333"/>
                </a:solidFill>
                <a:effectLst/>
                <a:latin typeface="Arial" panose="020B0604020202020204" pitchFamily="34" charset="0"/>
              </a:rPr>
              <a:t> </a:t>
            </a:r>
            <a:r>
              <a:rPr lang="en-US" altLang="zh-TW" dirty="0"/>
              <a:t>IEEE TRANSACTIONS ON NEURAL NETWORKS AND LEARNING SYSTEMS, VOL. 23, NO. 3, MARCH 2012</a:t>
            </a:r>
            <a:endParaRPr lang="zh-TW" altLang="en-US" dirty="0"/>
          </a:p>
        </p:txBody>
      </p:sp>
      <p:sp>
        <p:nvSpPr>
          <p:cNvPr id="6" name="文字方塊 5">
            <a:extLst>
              <a:ext uri="{FF2B5EF4-FFF2-40B4-BE49-F238E27FC236}">
                <a16:creationId xmlns:a16="http://schemas.microsoft.com/office/drawing/2014/main" id="{ABA2594E-0E04-4E9E-9F5D-A9C36DFBA5D0}"/>
              </a:ext>
            </a:extLst>
          </p:cNvPr>
          <p:cNvSpPr txBox="1"/>
          <p:nvPr/>
        </p:nvSpPr>
        <p:spPr>
          <a:xfrm>
            <a:off x="748747" y="2740370"/>
            <a:ext cx="10642404" cy="646331"/>
          </a:xfrm>
          <a:prstGeom prst="rect">
            <a:avLst/>
          </a:prstGeom>
          <a:noFill/>
        </p:spPr>
        <p:txBody>
          <a:bodyPr wrap="square" rtlCol="0">
            <a:spAutoFit/>
          </a:bodyPr>
          <a:lstStyle/>
          <a:p>
            <a:r>
              <a:rPr lang="zh-TW" altLang="en-US" dirty="0"/>
              <a:t>問題描述：如同本</a:t>
            </a:r>
            <a:r>
              <a:rPr lang="en-US" altLang="zh-TW" dirty="0"/>
              <a:t>project</a:t>
            </a:r>
            <a:r>
              <a:rPr lang="zh-TW" altLang="en-US" dirty="0"/>
              <a:t>目的一樣需要預測焦爐氣儲氣槽的儲量，問題分成，如何準確地預測未來</a:t>
            </a:r>
            <a:r>
              <a:rPr lang="en-US" altLang="zh-TW" dirty="0"/>
              <a:t>60</a:t>
            </a:r>
            <a:r>
              <a:rPr lang="zh-TW" altLang="en-US" dirty="0"/>
              <a:t>分鐘的流量與儲量？若已知氣槽</a:t>
            </a:r>
            <a:r>
              <a:rPr lang="en-US" altLang="zh-TW" dirty="0"/>
              <a:t>30</a:t>
            </a:r>
            <a:r>
              <a:rPr lang="zh-TW" altLang="en-US" dirty="0"/>
              <a:t>分鐘後將超過或低於警戒液位，需要如何做調來避免過剩或短缺？</a:t>
            </a:r>
            <a:endParaRPr lang="en-US" altLang="zh-TW" dirty="0"/>
          </a:p>
        </p:txBody>
      </p:sp>
      <p:sp>
        <p:nvSpPr>
          <p:cNvPr id="10" name="文字方塊 9">
            <a:extLst>
              <a:ext uri="{FF2B5EF4-FFF2-40B4-BE49-F238E27FC236}">
                <a16:creationId xmlns:a16="http://schemas.microsoft.com/office/drawing/2014/main" id="{E7B0A9F2-B9DC-4F6B-A3DB-276A22F40CDA}"/>
              </a:ext>
            </a:extLst>
          </p:cNvPr>
          <p:cNvSpPr txBox="1"/>
          <p:nvPr/>
        </p:nvSpPr>
        <p:spPr>
          <a:xfrm>
            <a:off x="748747" y="3471300"/>
            <a:ext cx="6096000" cy="3139321"/>
          </a:xfrm>
          <a:prstGeom prst="rect">
            <a:avLst/>
          </a:prstGeom>
          <a:noFill/>
        </p:spPr>
        <p:txBody>
          <a:bodyPr wrap="square">
            <a:spAutoFit/>
          </a:bodyPr>
          <a:lstStyle/>
          <a:p>
            <a:r>
              <a:rPr lang="zh-TW" altLang="en-US" dirty="0"/>
              <a:t>分析方法（預測）：</a:t>
            </a:r>
            <a:endParaRPr lang="en-US" altLang="zh-TW" dirty="0"/>
          </a:p>
          <a:p>
            <a:endParaRPr lang="en-US" altLang="zh-TW" dirty="0"/>
          </a:p>
          <a:p>
            <a:r>
              <a:rPr lang="zh-TW" altLang="en-US" dirty="0"/>
              <a:t>使用</a:t>
            </a:r>
            <a:r>
              <a:rPr lang="en-US" altLang="zh-TW" dirty="0"/>
              <a:t>GPESN(Gaussian process based ESN model)</a:t>
            </a:r>
            <a:r>
              <a:rPr lang="zh-TW" altLang="en-US" dirty="0"/>
              <a:t>方法來做預測每個生產、消耗、儲存單位未來的流量或儲量。</a:t>
            </a:r>
            <a:endParaRPr lang="en-US" altLang="zh-TW" dirty="0"/>
          </a:p>
          <a:p>
            <a:r>
              <a:rPr lang="zh-TW" altLang="en-US" dirty="0"/>
              <a:t>過程中曾經使用了 </a:t>
            </a:r>
            <a:r>
              <a:rPr lang="en-US" altLang="zh-TW" dirty="0"/>
              <a:t>back propagation (BP)</a:t>
            </a:r>
            <a:r>
              <a:rPr lang="zh-TW" altLang="en-US" dirty="0"/>
              <a:t>、</a:t>
            </a:r>
            <a:r>
              <a:rPr lang="en-US" altLang="zh-TW" dirty="0"/>
              <a:t>support vector machine(SVM)</a:t>
            </a:r>
            <a:r>
              <a:rPr lang="zh-TW" altLang="en-US" dirty="0"/>
              <a:t>、</a:t>
            </a:r>
            <a:r>
              <a:rPr lang="en-US" altLang="zh-TW" b="0" i="0" dirty="0">
                <a:solidFill>
                  <a:srgbClr val="4D5156"/>
                </a:solidFill>
                <a:effectLst/>
                <a:latin typeface="arial" panose="020B0604020202020204" pitchFamily="34" charset="0"/>
              </a:rPr>
              <a:t> Echo State Networks(ESN)</a:t>
            </a:r>
            <a:r>
              <a:rPr lang="zh-TW" altLang="en-US" b="0" i="0" dirty="0">
                <a:solidFill>
                  <a:srgbClr val="4D5156"/>
                </a:solidFill>
                <a:effectLst/>
                <a:latin typeface="arial" panose="020B0604020202020204" pitchFamily="34" charset="0"/>
              </a:rPr>
              <a:t>，</a:t>
            </a:r>
            <a:r>
              <a:rPr lang="zh-TW" altLang="en-US" dirty="0">
                <a:solidFill>
                  <a:srgbClr val="4D5156"/>
                </a:solidFill>
                <a:latin typeface="arial" panose="020B0604020202020204" pitchFamily="34" charset="0"/>
              </a:rPr>
              <a:t>但其他方法預測的精準度都比</a:t>
            </a:r>
            <a:r>
              <a:rPr lang="en-US" altLang="zh-TW" dirty="0">
                <a:solidFill>
                  <a:srgbClr val="4D5156"/>
                </a:solidFill>
                <a:latin typeface="arial" panose="020B0604020202020204" pitchFamily="34" charset="0"/>
              </a:rPr>
              <a:t>GPESN</a:t>
            </a:r>
            <a:r>
              <a:rPr lang="zh-TW" altLang="en-US" dirty="0">
                <a:solidFill>
                  <a:srgbClr val="4D5156"/>
                </a:solidFill>
                <a:latin typeface="arial" panose="020B0604020202020204" pitchFamily="34" charset="0"/>
              </a:rPr>
              <a:t>差（右圖）</a:t>
            </a:r>
            <a:endParaRPr lang="en-US" altLang="zh-TW" dirty="0">
              <a:solidFill>
                <a:srgbClr val="4D5156"/>
              </a:solidFill>
              <a:latin typeface="arial" panose="020B0604020202020204" pitchFamily="34" charset="0"/>
            </a:endParaRPr>
          </a:p>
          <a:p>
            <a:endParaRPr lang="en-US" altLang="zh-TW" dirty="0">
              <a:solidFill>
                <a:srgbClr val="4D5156"/>
              </a:solidFill>
              <a:latin typeface="arial" panose="020B0604020202020204" pitchFamily="34" charset="0"/>
            </a:endParaRPr>
          </a:p>
          <a:p>
            <a:r>
              <a:rPr lang="zh-TW" altLang="en-US" dirty="0">
                <a:solidFill>
                  <a:srgbClr val="4D5156"/>
                </a:solidFill>
                <a:latin typeface="arial" panose="020B0604020202020204" pitchFamily="34" charset="0"/>
              </a:rPr>
              <a:t>模型訓練方法：使用以分鐘為單位共連續</a:t>
            </a:r>
            <a:r>
              <a:rPr lang="en-US" altLang="zh-TW" dirty="0">
                <a:solidFill>
                  <a:srgbClr val="4D5156"/>
                </a:solidFill>
                <a:latin typeface="arial" panose="020B0604020202020204" pitchFamily="34" charset="0"/>
              </a:rPr>
              <a:t>1000</a:t>
            </a:r>
            <a:r>
              <a:rPr lang="zh-TW" altLang="en-US" dirty="0">
                <a:solidFill>
                  <a:srgbClr val="4D5156"/>
                </a:solidFill>
                <a:latin typeface="arial" panose="020B0604020202020204" pitchFamily="34" charset="0"/>
              </a:rPr>
              <a:t>分鐘的資料，並捨棄前</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分鐘的訓練過程避免初始的參數，獨立訓練</a:t>
            </a:r>
            <a:r>
              <a:rPr lang="en-US" altLang="zh-TW" dirty="0">
                <a:solidFill>
                  <a:srgbClr val="4D5156"/>
                </a:solidFill>
                <a:latin typeface="arial" panose="020B0604020202020204" pitchFamily="34" charset="0"/>
              </a:rPr>
              <a:t>100</a:t>
            </a:r>
            <a:r>
              <a:rPr lang="zh-TW" altLang="en-US" dirty="0">
                <a:solidFill>
                  <a:srgbClr val="4D5156"/>
                </a:solidFill>
                <a:latin typeface="arial" panose="020B0604020202020204" pitchFamily="34" charset="0"/>
              </a:rPr>
              <a:t>次，</a:t>
            </a:r>
            <a:r>
              <a:rPr lang="en-US" altLang="zh-TW" dirty="0">
                <a:solidFill>
                  <a:srgbClr val="4D5156"/>
                </a:solidFill>
                <a:latin typeface="arial" panose="020B0604020202020204" pitchFamily="34" charset="0"/>
              </a:rPr>
              <a:t>embedded dimension of the model to be 10.(?)</a:t>
            </a:r>
            <a:endParaRPr lang="en-US" altLang="zh-TW" dirty="0"/>
          </a:p>
        </p:txBody>
      </p:sp>
      <p:grpSp>
        <p:nvGrpSpPr>
          <p:cNvPr id="11" name="群組 10">
            <a:extLst>
              <a:ext uri="{FF2B5EF4-FFF2-40B4-BE49-F238E27FC236}">
                <a16:creationId xmlns:a16="http://schemas.microsoft.com/office/drawing/2014/main" id="{50839339-8328-4C4C-8872-6C6DE3029A9C}"/>
              </a:ext>
            </a:extLst>
          </p:cNvPr>
          <p:cNvGrpSpPr/>
          <p:nvPr/>
        </p:nvGrpSpPr>
        <p:grpSpPr>
          <a:xfrm>
            <a:off x="6957692" y="3637512"/>
            <a:ext cx="4485561" cy="2806895"/>
            <a:chOff x="7331610" y="3429000"/>
            <a:chExt cx="4059543" cy="2569394"/>
          </a:xfrm>
        </p:grpSpPr>
        <p:pic>
          <p:nvPicPr>
            <p:cNvPr id="8" name="Picture 2">
              <a:extLst>
                <a:ext uri="{FF2B5EF4-FFF2-40B4-BE49-F238E27FC236}">
                  <a16:creationId xmlns:a16="http://schemas.microsoft.com/office/drawing/2014/main" id="{883DF246-70C8-4043-8A1B-FC814A5DC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610" y="3429000"/>
              <a:ext cx="4059543" cy="256939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DE7BC91-8EBB-4597-878F-F89BADE89F72}"/>
                </a:ext>
              </a:extLst>
            </p:cNvPr>
            <p:cNvSpPr/>
            <p:nvPr/>
          </p:nvSpPr>
          <p:spPr>
            <a:xfrm>
              <a:off x="9096188" y="4052047"/>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1BA6FBD-86BF-4F70-A59E-C080A0E61472}"/>
                </a:ext>
              </a:extLst>
            </p:cNvPr>
            <p:cNvSpPr/>
            <p:nvPr/>
          </p:nvSpPr>
          <p:spPr>
            <a:xfrm>
              <a:off x="9096188" y="4629329"/>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E98A633-AFCA-4D79-B704-26CB954D1C63}"/>
                </a:ext>
              </a:extLst>
            </p:cNvPr>
            <p:cNvSpPr/>
            <p:nvPr/>
          </p:nvSpPr>
          <p:spPr>
            <a:xfrm>
              <a:off x="9096188" y="5245131"/>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5712961-9540-49AA-872C-9ADB3A8433CC}"/>
                </a:ext>
              </a:extLst>
            </p:cNvPr>
            <p:cNvSpPr/>
            <p:nvPr/>
          </p:nvSpPr>
          <p:spPr>
            <a:xfrm>
              <a:off x="9096188" y="5858723"/>
              <a:ext cx="2241177" cy="137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AF6B506-C6E8-27CA-C635-64E3CA8D13C2}"/>
              </a:ext>
            </a:extLst>
          </p:cNvPr>
          <p:cNvSpPr>
            <a:spLocks noGrp="1"/>
          </p:cNvSpPr>
          <p:nvPr>
            <p:ph type="sldNum" sz="quarter" idx="12"/>
          </p:nvPr>
        </p:nvSpPr>
        <p:spPr/>
        <p:txBody>
          <a:bodyPr/>
          <a:lstStyle/>
          <a:p>
            <a:fld id="{C3836E5B-D4B7-FA44-A0C9-2630295C2636}" type="slidenum">
              <a:rPr kumimoji="1" lang="zh-TW" altLang="en-US" smtClean="0"/>
              <a:t>61</a:t>
            </a:fld>
            <a:endParaRPr kumimoji="1" lang="zh-TW" altLang="en-US"/>
          </a:p>
        </p:txBody>
      </p:sp>
    </p:spTree>
    <p:extLst>
      <p:ext uri="{BB962C8B-B14F-4D97-AF65-F5344CB8AC3E}">
        <p14:creationId xmlns:p14="http://schemas.microsoft.com/office/powerpoint/2010/main" val="600560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AA2B253-AD5A-40F6-8998-AD63B652DA5B}"/>
              </a:ext>
            </a:extLst>
          </p:cNvPr>
          <p:cNvSpPr txBox="1"/>
          <p:nvPr/>
        </p:nvSpPr>
        <p:spPr>
          <a:xfrm>
            <a:off x="742773" y="1156705"/>
            <a:ext cx="6536570" cy="1631216"/>
          </a:xfrm>
          <a:prstGeom prst="rect">
            <a:avLst/>
          </a:prstGeom>
          <a:noFill/>
        </p:spPr>
        <p:txBody>
          <a:bodyPr wrap="square" rtlCol="0">
            <a:spAutoFit/>
          </a:bodyPr>
          <a:lstStyle/>
          <a:p>
            <a:r>
              <a:rPr lang="zh-TW" altLang="en-US" sz="2000" dirty="0"/>
              <a:t>分析方法（調整）：</a:t>
            </a:r>
            <a:endParaRPr lang="en-US" altLang="zh-TW" sz="2000" dirty="0"/>
          </a:p>
          <a:p>
            <a:endParaRPr lang="en-US" altLang="zh-TW" sz="2000" dirty="0"/>
          </a:p>
          <a:p>
            <a:r>
              <a:rPr lang="zh-TW" altLang="en-US" sz="2000" dirty="0"/>
              <a:t>當預測到未來</a:t>
            </a:r>
            <a:r>
              <a:rPr lang="en-US" altLang="zh-TW" sz="2000" dirty="0"/>
              <a:t>30</a:t>
            </a:r>
            <a:r>
              <a:rPr lang="zh-TW" altLang="en-US" sz="2000" dirty="0"/>
              <a:t>分鐘內儲槽將高低於緊戒值時，便進入調整程序，持續調整各個單位並預測調整後的結果直到回到安全範圍內為止。</a:t>
            </a:r>
            <a:endParaRPr lang="en-US" altLang="zh-TW" sz="2000" dirty="0"/>
          </a:p>
        </p:txBody>
      </p:sp>
      <p:pic>
        <p:nvPicPr>
          <p:cNvPr id="2050" name="Picture 2" descr="Fig. 5.">
            <a:extLst>
              <a:ext uri="{FF2B5EF4-FFF2-40B4-BE49-F238E27FC236}">
                <a16:creationId xmlns:a16="http://schemas.microsoft.com/office/drawing/2014/main" id="{E742FCD8-5BF1-4A84-90F4-CBBBB6631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618" y="1156705"/>
            <a:ext cx="4080713" cy="198063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C573540-FCF3-44BD-BE00-DA577BBCB0AB}"/>
              </a:ext>
            </a:extLst>
          </p:cNvPr>
          <p:cNvSpPr txBox="1"/>
          <p:nvPr/>
        </p:nvSpPr>
        <p:spPr>
          <a:xfrm>
            <a:off x="742773" y="3170001"/>
            <a:ext cx="10857558" cy="2246769"/>
          </a:xfrm>
          <a:prstGeom prst="rect">
            <a:avLst/>
          </a:prstGeom>
          <a:noFill/>
        </p:spPr>
        <p:txBody>
          <a:bodyPr wrap="square" rtlCol="0">
            <a:spAutoFit/>
          </a:bodyPr>
          <a:lstStyle/>
          <a:p>
            <a:r>
              <a:rPr lang="zh-TW" altLang="en-US" sz="2000" dirty="0"/>
              <a:t>其他：</a:t>
            </a:r>
            <a:endParaRPr lang="en-US" altLang="zh-TW" sz="2000" dirty="0"/>
          </a:p>
          <a:p>
            <a:pPr marL="285750" indent="-285750">
              <a:buFont typeface="Arial" panose="020B0604020202020204" pitchFamily="34" charset="0"/>
              <a:buChar char="•"/>
            </a:pPr>
            <a:r>
              <a:rPr lang="zh-TW" altLang="en-US" sz="2000" dirty="0"/>
              <a:t>論文中實驗使用</a:t>
            </a:r>
            <a:r>
              <a:rPr lang="en-US" altLang="zh-TW" sz="2000" dirty="0"/>
              <a:t>GPESN</a:t>
            </a:r>
            <a:r>
              <a:rPr lang="zh-TW" altLang="en-US" sz="2000" dirty="0"/>
              <a:t>方法比起</a:t>
            </a:r>
            <a:r>
              <a:rPr lang="en-US" altLang="zh-TW" sz="2000" dirty="0"/>
              <a:t>ESN</a:t>
            </a:r>
            <a:r>
              <a:rPr lang="zh-TW" altLang="en-US" sz="2000" dirty="0"/>
              <a:t>方法，可以避免</a:t>
            </a:r>
            <a:r>
              <a:rPr lang="en-US" altLang="zh-TW" sz="2000" dirty="0"/>
              <a:t>ESN</a:t>
            </a:r>
            <a:r>
              <a:rPr lang="zh-TW" altLang="en-US" sz="2000" dirty="0"/>
              <a:t>方法有時在</a:t>
            </a:r>
            <a:r>
              <a:rPr lang="en-US" altLang="zh-TW" sz="2000" dirty="0"/>
              <a:t>output weight </a:t>
            </a:r>
            <a:r>
              <a:rPr lang="zh-TW" altLang="en-US" sz="2000" dirty="0"/>
              <a:t>出現</a:t>
            </a:r>
            <a:r>
              <a:rPr lang="en-US" altLang="zh-TW" sz="2000" dirty="0"/>
              <a:t>10^12</a:t>
            </a:r>
            <a:r>
              <a:rPr lang="zh-TW" altLang="en-US" sz="2000" dirty="0"/>
              <a:t>這類的權重導致預測結果不準的問題</a:t>
            </a:r>
            <a:endParaRPr lang="en-US" altLang="zh-TW" sz="2000" dirty="0"/>
          </a:p>
          <a:p>
            <a:pPr marL="285750" indent="-285750">
              <a:buFont typeface="Arial" panose="020B0604020202020204" pitchFamily="34" charset="0"/>
              <a:buChar char="•"/>
            </a:pPr>
            <a:r>
              <a:rPr lang="zh-TW" altLang="en-US" sz="2000" dirty="0"/>
              <a:t>論文中討論部份方法可能造成計算時間過久以至於沒有實用性，或是觀測雜訊可能造成的</a:t>
            </a:r>
            <a:r>
              <a:rPr lang="en-US" altLang="zh-TW" sz="2000" dirty="0"/>
              <a:t>ill-</a:t>
            </a:r>
            <a:r>
              <a:rPr lang="en-US" altLang="zh-TW" sz="2000" dirty="0" err="1"/>
              <a:t>condiction</a:t>
            </a:r>
            <a:r>
              <a:rPr lang="zh-TW" altLang="en-US" sz="2000" dirty="0"/>
              <a:t>的問題的解決方法。</a:t>
            </a:r>
            <a:endParaRPr lang="en-US" altLang="zh-TW" sz="2000" dirty="0"/>
          </a:p>
          <a:p>
            <a:pPr marL="285750" indent="-285750">
              <a:buFont typeface="Arial" panose="020B0604020202020204" pitchFamily="34" charset="0"/>
              <a:buChar char="•"/>
            </a:pPr>
            <a:r>
              <a:rPr lang="zh-TW" altLang="en-US" sz="2000" dirty="0"/>
              <a:t>程式進行儲槽儲量調整的成效比傳統人工調整好，此系統已經在中國寶鋼實際應用</a:t>
            </a:r>
            <a:endParaRPr lang="en-US" altLang="zh-TW" sz="2000" dirty="0"/>
          </a:p>
          <a:p>
            <a:pPr marL="285750" indent="-285750">
              <a:buFont typeface="Arial" panose="020B0604020202020204" pitchFamily="34" charset="0"/>
              <a:buChar char="•"/>
            </a:pPr>
            <a:r>
              <a:rPr lang="zh-TW" altLang="en-US" sz="2000" dirty="0"/>
              <a:t>使用</a:t>
            </a:r>
            <a:r>
              <a:rPr lang="en-US" altLang="zh-TW" sz="2000" dirty="0"/>
              <a:t>C#</a:t>
            </a:r>
            <a:r>
              <a:rPr lang="zh-TW" altLang="en-US" sz="2000" dirty="0"/>
              <a:t>撰寫</a:t>
            </a:r>
            <a:r>
              <a:rPr lang="en-US" altLang="zh-TW" sz="2000" dirty="0"/>
              <a:t>GUI</a:t>
            </a:r>
            <a:r>
              <a:rPr lang="zh-TW" altLang="en-US" sz="2000" dirty="0"/>
              <a:t> </a:t>
            </a:r>
            <a:r>
              <a:rPr lang="en-US" altLang="zh-TW" sz="2000" dirty="0"/>
              <a:t>C++</a:t>
            </a:r>
            <a:r>
              <a:rPr lang="zh-TW" altLang="en-US" sz="2000" dirty="0"/>
              <a:t>用於模型訊練，論文中沒有看到相關的程式碼或套件</a:t>
            </a:r>
            <a:endParaRPr lang="en-US" altLang="zh-TW" sz="2000" dirty="0"/>
          </a:p>
        </p:txBody>
      </p:sp>
      <p:sp>
        <p:nvSpPr>
          <p:cNvPr id="2" name="投影片編號版面配置區 1">
            <a:extLst>
              <a:ext uri="{FF2B5EF4-FFF2-40B4-BE49-F238E27FC236}">
                <a16:creationId xmlns:a16="http://schemas.microsoft.com/office/drawing/2014/main" id="{B1751502-3CB7-A527-51CE-5851C5839926}"/>
              </a:ext>
            </a:extLst>
          </p:cNvPr>
          <p:cNvSpPr>
            <a:spLocks noGrp="1"/>
          </p:cNvSpPr>
          <p:nvPr>
            <p:ph type="sldNum" sz="quarter" idx="12"/>
          </p:nvPr>
        </p:nvSpPr>
        <p:spPr/>
        <p:txBody>
          <a:bodyPr/>
          <a:lstStyle/>
          <a:p>
            <a:fld id="{C3836E5B-D4B7-FA44-A0C9-2630295C2636}" type="slidenum">
              <a:rPr kumimoji="1" lang="zh-TW" altLang="en-US" smtClean="0"/>
              <a:t>62</a:t>
            </a:fld>
            <a:endParaRPr kumimoji="1" lang="zh-TW" altLang="en-US"/>
          </a:p>
        </p:txBody>
      </p:sp>
    </p:spTree>
    <p:extLst>
      <p:ext uri="{BB962C8B-B14F-4D97-AF65-F5344CB8AC3E}">
        <p14:creationId xmlns:p14="http://schemas.microsoft.com/office/powerpoint/2010/main" val="3878726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資料分析</a:t>
            </a:r>
          </a:p>
        </p:txBody>
      </p:sp>
      <p:sp>
        <p:nvSpPr>
          <p:cNvPr id="3" name="投影片編號版面配置區 2">
            <a:extLst>
              <a:ext uri="{FF2B5EF4-FFF2-40B4-BE49-F238E27FC236}">
                <a16:creationId xmlns:a16="http://schemas.microsoft.com/office/drawing/2014/main" id="{BB1E1A89-E105-28B5-6418-0671159BB74E}"/>
              </a:ext>
            </a:extLst>
          </p:cNvPr>
          <p:cNvSpPr>
            <a:spLocks noGrp="1"/>
          </p:cNvSpPr>
          <p:nvPr>
            <p:ph type="sldNum" sz="quarter" idx="12"/>
          </p:nvPr>
        </p:nvSpPr>
        <p:spPr/>
        <p:txBody>
          <a:bodyPr/>
          <a:lstStyle/>
          <a:p>
            <a:fld id="{C3836E5B-D4B7-FA44-A0C9-2630295C2636}" type="slidenum">
              <a:rPr kumimoji="1" lang="zh-TW" altLang="en-US" smtClean="0"/>
              <a:t>63</a:t>
            </a:fld>
            <a:endParaRPr kumimoji="1" lang="zh-TW" altLang="en-US"/>
          </a:p>
        </p:txBody>
      </p:sp>
    </p:spTree>
    <p:extLst>
      <p:ext uri="{BB962C8B-B14F-4D97-AF65-F5344CB8AC3E}">
        <p14:creationId xmlns:p14="http://schemas.microsoft.com/office/powerpoint/2010/main" val="3568197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0F76E-1E52-A75C-48E9-7C97FD43AFE9}"/>
              </a:ext>
            </a:extLst>
          </p:cNvPr>
          <p:cNvSpPr>
            <a:spLocks noGrp="1"/>
          </p:cNvSpPr>
          <p:nvPr>
            <p:ph type="ctrTitle"/>
          </p:nvPr>
        </p:nvSpPr>
        <p:spPr/>
        <p:txBody>
          <a:bodyPr>
            <a:normAutofit/>
          </a:bodyPr>
          <a:lstStyle/>
          <a:p>
            <a:r>
              <a:rPr kumimoji="1" lang="zh-TW" altLang="en-US" sz="4800" dirty="0"/>
              <a:t>初步資料分析</a:t>
            </a:r>
          </a:p>
        </p:txBody>
      </p:sp>
      <p:sp>
        <p:nvSpPr>
          <p:cNvPr id="3" name="投影片編號版面配置區 2">
            <a:extLst>
              <a:ext uri="{FF2B5EF4-FFF2-40B4-BE49-F238E27FC236}">
                <a16:creationId xmlns:a16="http://schemas.microsoft.com/office/drawing/2014/main" id="{1F051C91-0C13-930F-676D-A2650A360FD2}"/>
              </a:ext>
            </a:extLst>
          </p:cNvPr>
          <p:cNvSpPr>
            <a:spLocks noGrp="1"/>
          </p:cNvSpPr>
          <p:nvPr>
            <p:ph type="sldNum" sz="quarter" idx="12"/>
          </p:nvPr>
        </p:nvSpPr>
        <p:spPr/>
        <p:txBody>
          <a:bodyPr/>
          <a:lstStyle/>
          <a:p>
            <a:fld id="{C3836E5B-D4B7-FA44-A0C9-2630295C2636}" type="slidenum">
              <a:rPr kumimoji="1" lang="zh-TW" altLang="en-US" smtClean="0"/>
              <a:t>64</a:t>
            </a:fld>
            <a:endParaRPr kumimoji="1" lang="zh-TW" altLang="en-US"/>
          </a:p>
        </p:txBody>
      </p:sp>
    </p:spTree>
    <p:extLst>
      <p:ext uri="{BB962C8B-B14F-4D97-AF65-F5344CB8AC3E}">
        <p14:creationId xmlns:p14="http://schemas.microsoft.com/office/powerpoint/2010/main" val="3178343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FA702-AC69-FA49-848A-7585D719A33E}"/>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基本統計量</a:t>
            </a:r>
          </a:p>
        </p:txBody>
      </p:sp>
      <p:sp>
        <p:nvSpPr>
          <p:cNvPr id="4" name="投影片編號版面配置區 3">
            <a:extLst>
              <a:ext uri="{FF2B5EF4-FFF2-40B4-BE49-F238E27FC236}">
                <a16:creationId xmlns:a16="http://schemas.microsoft.com/office/drawing/2014/main" id="{A40FB8B9-3404-2246-BB32-D1378E04F8FE}"/>
              </a:ext>
            </a:extLst>
          </p:cNvPr>
          <p:cNvSpPr>
            <a:spLocks noGrp="1"/>
          </p:cNvSpPr>
          <p:nvPr>
            <p:ph type="sldNum" sz="quarter" idx="12"/>
          </p:nvPr>
        </p:nvSpPr>
        <p:spPr/>
        <p:txBody>
          <a:bodyPr/>
          <a:lstStyle/>
          <a:p>
            <a:fld id="{C3836E5B-D4B7-FA44-A0C9-2630295C2636}" type="slidenum">
              <a:rPr kumimoji="1" lang="zh-TW" altLang="en-US" smtClean="0"/>
              <a:t>65</a:t>
            </a:fld>
            <a:endParaRPr kumimoji="1" lang="zh-TW" altLang="en-US"/>
          </a:p>
        </p:txBody>
      </p:sp>
      <p:pic>
        <p:nvPicPr>
          <p:cNvPr id="7" name="圖片 6">
            <a:extLst>
              <a:ext uri="{FF2B5EF4-FFF2-40B4-BE49-F238E27FC236}">
                <a16:creationId xmlns:a16="http://schemas.microsoft.com/office/drawing/2014/main" id="{FF01B078-6454-9E4A-A2A9-382E742726E4}"/>
              </a:ext>
            </a:extLst>
          </p:cNvPr>
          <p:cNvPicPr>
            <a:picLocks noChangeAspect="1"/>
          </p:cNvPicPr>
          <p:nvPr/>
        </p:nvPicPr>
        <p:blipFill>
          <a:blip r:embed="rId2"/>
          <a:stretch>
            <a:fillRect/>
          </a:stretch>
        </p:blipFill>
        <p:spPr>
          <a:xfrm>
            <a:off x="1917933" y="1690688"/>
            <a:ext cx="8356133" cy="3755286"/>
          </a:xfrm>
          <a:prstGeom prst="rect">
            <a:avLst/>
          </a:prstGeom>
        </p:spPr>
      </p:pic>
      <p:sp>
        <p:nvSpPr>
          <p:cNvPr id="8" name="文字方塊 7">
            <a:extLst>
              <a:ext uri="{FF2B5EF4-FFF2-40B4-BE49-F238E27FC236}">
                <a16:creationId xmlns:a16="http://schemas.microsoft.com/office/drawing/2014/main" id="{FBB7A3C9-F933-C641-B454-792E3F33F17A}"/>
              </a:ext>
            </a:extLst>
          </p:cNvPr>
          <p:cNvSpPr txBox="1"/>
          <p:nvPr/>
        </p:nvSpPr>
        <p:spPr>
          <a:xfrm>
            <a:off x="1476786" y="5531830"/>
            <a:ext cx="9238426" cy="369332"/>
          </a:xfrm>
          <a:prstGeom prst="rect">
            <a:avLst/>
          </a:prstGeom>
          <a:noFill/>
        </p:spPr>
        <p:txBody>
          <a:bodyPr wrap="none" rtlCol="0">
            <a:spAutoFit/>
          </a:bodyPr>
          <a:lstStyle/>
          <a:p>
            <a:r>
              <a:rPr kumimoji="1" lang="zh-TW" altLang="en-US" dirty="0"/>
              <a:t>此資料為</a:t>
            </a:r>
            <a:r>
              <a:rPr kumimoji="1" lang="en-US" altLang="zh-TW" dirty="0"/>
              <a:t>2013/07</a:t>
            </a:r>
            <a:r>
              <a:rPr kumimoji="1" lang="zh-TW" altLang="en-US" dirty="0"/>
              <a:t>至</a:t>
            </a:r>
            <a:r>
              <a:rPr kumimoji="1" lang="en-US" altLang="zh-TW" dirty="0"/>
              <a:t>2013/12</a:t>
            </a:r>
            <a:r>
              <a:rPr kumimoji="1" lang="zh-TW" altLang="en-US" dirty="0"/>
              <a:t>生產端資料基本統計量，以及各種變數均有缺失值且時間不同</a:t>
            </a:r>
          </a:p>
        </p:txBody>
      </p:sp>
    </p:spTree>
    <p:extLst>
      <p:ext uri="{BB962C8B-B14F-4D97-AF65-F5344CB8AC3E}">
        <p14:creationId xmlns:p14="http://schemas.microsoft.com/office/powerpoint/2010/main" val="563329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66</a:t>
            </a:fld>
            <a:endParaRPr kumimoji="1" lang="zh-TW" altLang="en-US"/>
          </a:p>
        </p:txBody>
      </p:sp>
      <p:pic>
        <p:nvPicPr>
          <p:cNvPr id="14" name="圖片 13">
            <a:extLst>
              <a:ext uri="{FF2B5EF4-FFF2-40B4-BE49-F238E27FC236}">
                <a16:creationId xmlns:a16="http://schemas.microsoft.com/office/drawing/2014/main" id="{C95D7B8E-09AF-924B-9C79-5AB5315A70BF}"/>
              </a:ext>
            </a:extLst>
          </p:cNvPr>
          <p:cNvPicPr>
            <a:picLocks noChangeAspect="1"/>
          </p:cNvPicPr>
          <p:nvPr/>
        </p:nvPicPr>
        <p:blipFill>
          <a:blip r:embed="rId2"/>
          <a:stretch>
            <a:fillRect/>
          </a:stretch>
        </p:blipFill>
        <p:spPr>
          <a:xfrm>
            <a:off x="838200" y="1688009"/>
            <a:ext cx="7390775" cy="4434465"/>
          </a:xfrm>
          <a:prstGeom prst="rect">
            <a:avLst/>
          </a:prstGeom>
        </p:spPr>
      </p:pic>
      <p:sp>
        <p:nvSpPr>
          <p:cNvPr id="15" name="文字方塊 14">
            <a:extLst>
              <a:ext uri="{FF2B5EF4-FFF2-40B4-BE49-F238E27FC236}">
                <a16:creationId xmlns:a16="http://schemas.microsoft.com/office/drawing/2014/main" id="{54EEF863-D432-6749-BEAB-23C76455B410}"/>
              </a:ext>
            </a:extLst>
          </p:cNvPr>
          <p:cNvSpPr txBox="1"/>
          <p:nvPr/>
        </p:nvSpPr>
        <p:spPr>
          <a:xfrm>
            <a:off x="8277317" y="3397411"/>
            <a:ext cx="307648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以及平均來說，</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三，四階</a:t>
            </a:r>
            <a:r>
              <a:rPr kumimoji="1" lang="en-US" altLang="zh-TW" sz="2000" dirty="0">
                <a:latin typeface="Microsoft JhengHei" panose="020B0604030504040204" pitchFamily="34" charset="-120"/>
                <a:ea typeface="Microsoft JhengHei" panose="020B0604030504040204" pitchFamily="34" charset="-120"/>
              </a:rPr>
              <a:t>COG</a:t>
            </a:r>
            <a:r>
              <a:rPr kumimoji="1" lang="zh-TW" altLang="en-US" sz="2000" dirty="0">
                <a:latin typeface="Microsoft JhengHei" panose="020B0604030504040204" pitchFamily="34" charset="-120"/>
                <a:ea typeface="Microsoft JhengHei" panose="020B0604030504040204" pitchFamily="34" charset="-120"/>
              </a:rPr>
              <a:t>產量較高。</a:t>
            </a:r>
          </a:p>
        </p:txBody>
      </p:sp>
    </p:spTree>
    <p:extLst>
      <p:ext uri="{BB962C8B-B14F-4D97-AF65-F5344CB8AC3E}">
        <p14:creationId xmlns:p14="http://schemas.microsoft.com/office/powerpoint/2010/main" val="1013188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67</a:t>
            </a:fld>
            <a:endParaRPr kumimoji="1" lang="zh-TW" altLang="en-US"/>
          </a:p>
        </p:txBody>
      </p:sp>
      <p:pic>
        <p:nvPicPr>
          <p:cNvPr id="5" name="圖片 4">
            <a:extLst>
              <a:ext uri="{FF2B5EF4-FFF2-40B4-BE49-F238E27FC236}">
                <a16:creationId xmlns:a16="http://schemas.microsoft.com/office/drawing/2014/main" id="{033DEDF4-7030-F940-B8CB-92358C216F00}"/>
              </a:ext>
            </a:extLst>
          </p:cNvPr>
          <p:cNvPicPr>
            <a:picLocks noChangeAspect="1"/>
          </p:cNvPicPr>
          <p:nvPr/>
        </p:nvPicPr>
        <p:blipFill>
          <a:blip r:embed="rId2"/>
          <a:stretch>
            <a:fillRect/>
          </a:stretch>
        </p:blipFill>
        <p:spPr>
          <a:xfrm>
            <a:off x="838200" y="1690688"/>
            <a:ext cx="7591460" cy="4554876"/>
          </a:xfrm>
          <a:prstGeom prst="rect">
            <a:avLst/>
          </a:prstGeom>
        </p:spPr>
      </p:pic>
      <p:sp>
        <p:nvSpPr>
          <p:cNvPr id="7" name="文字方塊 6">
            <a:extLst>
              <a:ext uri="{FF2B5EF4-FFF2-40B4-BE49-F238E27FC236}">
                <a16:creationId xmlns:a16="http://schemas.microsoft.com/office/drawing/2014/main" id="{E5584D0B-A2E4-F54F-B804-DABB371D7AC5}"/>
              </a:ext>
            </a:extLst>
          </p:cNvPr>
          <p:cNvSpPr txBox="1"/>
          <p:nvPr/>
        </p:nvSpPr>
        <p:spPr>
          <a:xfrm>
            <a:off x="8291743" y="3614183"/>
            <a:ext cx="3062057" cy="707886"/>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壓力均有離群值，</a:t>
            </a:r>
            <a:br>
              <a:rPr kumimoji="1" lang="en-US" altLang="zh-TW" sz="2000" dirty="0">
                <a:latin typeface="Microsoft JhengHei" panose="020B0604030504040204" pitchFamily="34" charset="-120"/>
                <a:ea typeface="Microsoft JhengHei" panose="020B0604030504040204" pitchFamily="34" charset="-120"/>
              </a:rPr>
            </a:br>
            <a:r>
              <a:rPr kumimoji="1" lang="zh-TW" altLang="en-US" sz="2000" dirty="0">
                <a:latin typeface="Microsoft JhengHei" panose="020B0604030504040204" pitchFamily="34" charset="-120"/>
                <a:ea typeface="Microsoft JhengHei" panose="020B0604030504040204" pitchFamily="34" charset="-120"/>
              </a:rPr>
              <a:t>有許多偏小的數值。</a:t>
            </a:r>
          </a:p>
        </p:txBody>
      </p:sp>
    </p:spTree>
    <p:extLst>
      <p:ext uri="{BB962C8B-B14F-4D97-AF65-F5344CB8AC3E}">
        <p14:creationId xmlns:p14="http://schemas.microsoft.com/office/powerpoint/2010/main" val="275604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68</a:t>
            </a:fld>
            <a:endParaRPr kumimoji="1" lang="zh-TW" altLang="en-US"/>
          </a:p>
        </p:txBody>
      </p:sp>
      <p:pic>
        <p:nvPicPr>
          <p:cNvPr id="5" name="圖片 4">
            <a:extLst>
              <a:ext uri="{FF2B5EF4-FFF2-40B4-BE49-F238E27FC236}">
                <a16:creationId xmlns:a16="http://schemas.microsoft.com/office/drawing/2014/main" id="{3E43E005-E5B5-8C44-BC85-739817456800}"/>
              </a:ext>
            </a:extLst>
          </p:cNvPr>
          <p:cNvPicPr>
            <a:picLocks noChangeAspect="1"/>
          </p:cNvPicPr>
          <p:nvPr/>
        </p:nvPicPr>
        <p:blipFill>
          <a:blip r:embed="rId2"/>
          <a:stretch>
            <a:fillRect/>
          </a:stretch>
        </p:blipFill>
        <p:spPr>
          <a:xfrm>
            <a:off x="838200" y="1690688"/>
            <a:ext cx="7117205" cy="4270323"/>
          </a:xfrm>
          <a:prstGeom prst="rect">
            <a:avLst/>
          </a:prstGeom>
        </p:spPr>
      </p:pic>
      <p:sp>
        <p:nvSpPr>
          <p:cNvPr id="7" name="文字方塊 6">
            <a:extLst>
              <a:ext uri="{FF2B5EF4-FFF2-40B4-BE49-F238E27FC236}">
                <a16:creationId xmlns:a16="http://schemas.microsoft.com/office/drawing/2014/main" id="{24BDA7C3-5BD0-EC4B-91FB-350B98870131}"/>
              </a:ext>
            </a:extLst>
          </p:cNvPr>
          <p:cNvSpPr txBox="1"/>
          <p:nvPr/>
        </p:nvSpPr>
        <p:spPr>
          <a:xfrm>
            <a:off x="7835618" y="3318017"/>
            <a:ext cx="4293163" cy="1015663"/>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溫度</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有離群值較多，</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溫度制較為穩定。</a:t>
            </a:r>
          </a:p>
        </p:txBody>
      </p:sp>
    </p:spTree>
    <p:extLst>
      <p:ext uri="{BB962C8B-B14F-4D97-AF65-F5344CB8AC3E}">
        <p14:creationId xmlns:p14="http://schemas.microsoft.com/office/powerpoint/2010/main" val="3680375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D8E2BB-BF55-D24F-B229-C9B8380937A2}"/>
              </a:ext>
            </a:extLst>
          </p:cNvPr>
          <p:cNvSpPr>
            <a:spLocks noGrp="1"/>
          </p:cNvSpPr>
          <p:nvPr>
            <p:ph type="title"/>
          </p:nvPr>
        </p:nvSpPr>
        <p:spPr/>
        <p:txBody>
          <a:bodyPr/>
          <a:lstStyle/>
          <a:p>
            <a:r>
              <a:rPr kumimoji="1" lang="zh-TW" altLang="en-US" dirty="0"/>
              <a:t>初步資料分析</a:t>
            </a:r>
            <a:r>
              <a:rPr kumimoji="1" lang="en-US" altLang="zh-TW" dirty="0"/>
              <a:t>– BOXPLOT </a:t>
            </a:r>
            <a:r>
              <a:rPr kumimoji="1" lang="zh-TW" altLang="en-US" dirty="0"/>
              <a:t>判斷離群值</a:t>
            </a:r>
          </a:p>
        </p:txBody>
      </p:sp>
      <p:sp>
        <p:nvSpPr>
          <p:cNvPr id="4" name="投影片編號版面配置區 3">
            <a:extLst>
              <a:ext uri="{FF2B5EF4-FFF2-40B4-BE49-F238E27FC236}">
                <a16:creationId xmlns:a16="http://schemas.microsoft.com/office/drawing/2014/main" id="{C5255018-C991-234C-BF12-F3AE18E2F6FF}"/>
              </a:ext>
            </a:extLst>
          </p:cNvPr>
          <p:cNvSpPr>
            <a:spLocks noGrp="1"/>
          </p:cNvSpPr>
          <p:nvPr>
            <p:ph type="sldNum" sz="quarter" idx="12"/>
          </p:nvPr>
        </p:nvSpPr>
        <p:spPr/>
        <p:txBody>
          <a:bodyPr/>
          <a:lstStyle/>
          <a:p>
            <a:fld id="{C3836E5B-D4B7-FA44-A0C9-2630295C2636}" type="slidenum">
              <a:rPr kumimoji="1" lang="zh-TW" altLang="en-US" smtClean="0"/>
              <a:t>69</a:t>
            </a:fld>
            <a:endParaRPr kumimoji="1" lang="zh-TW" altLang="en-US"/>
          </a:p>
        </p:txBody>
      </p:sp>
      <p:pic>
        <p:nvPicPr>
          <p:cNvPr id="6" name="圖片 5">
            <a:extLst>
              <a:ext uri="{FF2B5EF4-FFF2-40B4-BE49-F238E27FC236}">
                <a16:creationId xmlns:a16="http://schemas.microsoft.com/office/drawing/2014/main" id="{C6E4BE36-0418-E14C-B1CF-4A9F47EA27BF}"/>
              </a:ext>
            </a:extLst>
          </p:cNvPr>
          <p:cNvPicPr>
            <a:picLocks noChangeAspect="1"/>
          </p:cNvPicPr>
          <p:nvPr/>
        </p:nvPicPr>
        <p:blipFill>
          <a:blip r:embed="rId2"/>
          <a:stretch>
            <a:fillRect/>
          </a:stretch>
        </p:blipFill>
        <p:spPr>
          <a:xfrm>
            <a:off x="838200" y="1690688"/>
            <a:ext cx="7263455" cy="4358073"/>
          </a:xfrm>
          <a:prstGeom prst="rect">
            <a:avLst/>
          </a:prstGeom>
        </p:spPr>
      </p:pic>
      <p:sp>
        <p:nvSpPr>
          <p:cNvPr id="7" name="文字方塊 6">
            <a:extLst>
              <a:ext uri="{FF2B5EF4-FFF2-40B4-BE49-F238E27FC236}">
                <a16:creationId xmlns:a16="http://schemas.microsoft.com/office/drawing/2014/main" id="{84AA2568-DB6A-474A-9954-FC5A75A48D54}"/>
              </a:ext>
            </a:extLst>
          </p:cNvPr>
          <p:cNvSpPr txBox="1"/>
          <p:nvPr/>
        </p:nvSpPr>
        <p:spPr>
          <a:xfrm>
            <a:off x="7898837" y="3208005"/>
            <a:ext cx="4293163" cy="1323439"/>
          </a:xfrm>
          <a:prstGeom prst="rect">
            <a:avLst/>
          </a:prstGeom>
          <a:noFill/>
        </p:spPr>
        <p:txBody>
          <a:bodyPr wrap="none" rtlCol="0">
            <a:spAutoFit/>
          </a:bodyPr>
          <a:lstStyle/>
          <a:p>
            <a:r>
              <a:rPr kumimoji="1" lang="en-US" altLang="zh-TW" sz="2000" dirty="0">
                <a:latin typeface="Microsoft JhengHei" panose="020B0604030504040204" pitchFamily="34" charset="-120"/>
                <a:ea typeface="Microsoft JhengHei" panose="020B0604030504040204" pitchFamily="34" charset="-120"/>
              </a:rPr>
              <a:t>Holder</a:t>
            </a:r>
            <a:r>
              <a:rPr kumimoji="1" lang="zh-TW" altLang="en-US" sz="2000" dirty="0">
                <a:latin typeface="Microsoft JhengHei" panose="020B0604030504040204" pitchFamily="34" charset="-120"/>
                <a:ea typeface="Microsoft JhengHei" panose="020B0604030504040204" pitchFamily="34" charset="-120"/>
              </a:rPr>
              <a:t>液位只有</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有離群值，</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數值比起</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來得低，</a:t>
            </a:r>
            <a:br>
              <a:rPr kumimoji="1" lang="en-US" altLang="zh-TW" sz="2000" dirty="0">
                <a:latin typeface="Microsoft JhengHei" panose="020B0604030504040204" pitchFamily="34" charset="-120"/>
                <a:ea typeface="Microsoft JhengHei" panose="020B0604030504040204" pitchFamily="34" charset="-120"/>
              </a:rPr>
            </a:b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之</a:t>
            </a:r>
            <a:r>
              <a:rPr kumimoji="1" lang="en-US" altLang="zh-TW" sz="2000" dirty="0">
                <a:latin typeface="Microsoft JhengHei" panose="020B0604030504040204" pitchFamily="34" charset="-120"/>
                <a:ea typeface="Microsoft JhengHei" panose="020B0604030504040204" pitchFamily="34" charset="-120"/>
              </a:rPr>
              <a:t>IQR</a:t>
            </a:r>
            <a:r>
              <a:rPr kumimoji="1" lang="zh-TW" altLang="en-US" sz="2000" dirty="0">
                <a:latin typeface="Microsoft JhengHei" panose="020B0604030504040204" pitchFamily="34" charset="-120"/>
                <a:ea typeface="Microsoft JhengHei" panose="020B0604030504040204" pitchFamily="34" charset="-120"/>
              </a:rPr>
              <a:t>較</a:t>
            </a:r>
            <a:r>
              <a:rPr kumimoji="1" lang="en-US" altLang="zh-TW" sz="2000" dirty="0">
                <a:latin typeface="Microsoft JhengHei" panose="020B0604030504040204" pitchFamily="34" charset="-120"/>
                <a:ea typeface="Microsoft JhengHei" panose="020B0604030504040204" pitchFamily="34" charset="-120"/>
              </a:rPr>
              <a:t>Holder2</a:t>
            </a:r>
            <a:r>
              <a:rPr kumimoji="1" lang="zh-TW" altLang="en-US" sz="2000" dirty="0">
                <a:latin typeface="Microsoft JhengHei" panose="020B0604030504040204" pitchFamily="34" charset="-120"/>
                <a:ea typeface="Microsoft JhengHei" panose="020B0604030504040204" pitchFamily="34" charset="-120"/>
              </a:rPr>
              <a:t>來得小，</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a:t>
            </a:r>
            <a:r>
              <a:rPr kumimoji="1" lang="en-US" altLang="zh-TW" sz="2000" dirty="0">
                <a:latin typeface="Microsoft JhengHei" panose="020B0604030504040204" pitchFamily="34" charset="-120"/>
                <a:ea typeface="Microsoft JhengHei" panose="020B0604030504040204" pitchFamily="34" charset="-120"/>
              </a:rPr>
              <a:t>Holder1</a:t>
            </a:r>
            <a:r>
              <a:rPr kumimoji="1" lang="zh-TW" altLang="en-US" sz="2000" dirty="0">
                <a:latin typeface="Microsoft JhengHei" panose="020B0604030504040204" pitchFamily="34" charset="-120"/>
                <a:ea typeface="Microsoft JhengHei" panose="020B0604030504040204" pitchFamily="34" charset="-120"/>
              </a:rPr>
              <a:t>資料較為集中</a:t>
            </a:r>
          </a:p>
        </p:txBody>
      </p:sp>
    </p:spTree>
    <p:extLst>
      <p:ext uri="{BB962C8B-B14F-4D97-AF65-F5344CB8AC3E}">
        <p14:creationId xmlns:p14="http://schemas.microsoft.com/office/powerpoint/2010/main" val="308965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7</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nvGraphicFramePr>
        <p:xfrm>
          <a:off x="838200" y="546324"/>
          <a:ext cx="10515600" cy="5765352"/>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960892">
                <a:tc>
                  <a:txBody>
                    <a:bodyPr/>
                    <a:lstStyle/>
                    <a:p>
                      <a:pPr marL="0" indent="0" algn="ctr">
                        <a:buFont typeface="+mj-lt"/>
                        <a:buNone/>
                      </a:pPr>
                      <a:r>
                        <a:rPr lang="zh-TW" altLang="en-US" sz="3200" dirty="0"/>
                        <a:t>新增變數</a:t>
                      </a:r>
                      <a:r>
                        <a:rPr lang="en-US" altLang="zh-TW" sz="3200" dirty="0"/>
                        <a:t>(predictor)</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前一日同一時間的瞬時變化量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將選定時間點前一日的液位減去選定時間點前一日又一分鐘的液位</a:t>
                      </a:r>
                    </a:p>
                  </a:txBody>
                  <a:tcPr anchor="ctr"/>
                </a:tc>
                <a:extLst>
                  <a:ext uri="{0D108BD9-81ED-4DB2-BD59-A6C34878D82A}">
                    <a16:rowId xmlns:a16="http://schemas.microsoft.com/office/drawing/2014/main" val="422616809"/>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前一週同一時間的瞬時變化量</a:t>
                      </a:r>
                      <a:endParaRPr lang="en-US" altLang="zh-TW" sz="2000" b="1" dirty="0">
                        <a:latin typeface="+mn-ea"/>
                        <a:ea typeface="+mn-ea"/>
                      </a:endParaRPr>
                    </a:p>
                  </a:txBody>
                  <a:tcPr anchor="ctr"/>
                </a:tc>
                <a:tc>
                  <a:txBody>
                    <a:bodyPr/>
                    <a:lstStyle/>
                    <a:p>
                      <a:pPr marL="0" indent="0" algn="l">
                        <a:buNone/>
                      </a:pPr>
                      <a:r>
                        <a:rPr lang="zh-TW" altLang="en-US" sz="2000" b="0" dirty="0">
                          <a:latin typeface="+mn-ea"/>
                          <a:ea typeface="+mn-ea"/>
                        </a:rPr>
                        <a:t>將選定時間點前一週的液位減去選定時間點前一週又一分鐘的液位</a:t>
                      </a:r>
                    </a:p>
                  </a:txBody>
                  <a:tcPr anchor="ctr"/>
                </a:tc>
                <a:extLst>
                  <a:ext uri="{0D108BD9-81ED-4DB2-BD59-A6C34878D82A}">
                    <a16:rowId xmlns:a16="http://schemas.microsoft.com/office/drawing/2014/main" val="2209078867"/>
                  </a:ext>
                </a:extLst>
              </a:tr>
              <a:tr h="960892">
                <a:tc>
                  <a:txBody>
                    <a:bodyPr/>
                    <a:lstStyle/>
                    <a:p>
                      <a:pPr marL="0" indent="0" algn="ctr">
                        <a:buFont typeface="+mj-lt"/>
                        <a:buNone/>
                      </a:pPr>
                      <a:r>
                        <a:rPr lang="en-US" altLang="zh-TW" sz="2000" b="1" dirty="0">
                          <a:latin typeface="+mn-ea"/>
                          <a:ea typeface="+mn-ea"/>
                        </a:rPr>
                        <a:t>Daily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以一天為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3853944926"/>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000" b="1" dirty="0">
                          <a:latin typeface="+mn-ea"/>
                          <a:ea typeface="+mn-ea"/>
                        </a:rPr>
                        <a:t>Weekly seasonality by </a:t>
                      </a:r>
                      <a:r>
                        <a:rPr lang="en-US" altLang="zh-TW" sz="2000" b="1" dirty="0" err="1">
                          <a:latin typeface="+mn-ea"/>
                          <a:ea typeface="+mn-ea"/>
                        </a:rPr>
                        <a:t>stl</a:t>
                      </a:r>
                      <a:endParaRPr lang="zh-TW" altLang="en-US" sz="2000" b="1"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2000" b="0" dirty="0">
                          <a:latin typeface="+mn-ea"/>
                          <a:ea typeface="+mn-ea"/>
                        </a:rPr>
                        <a:t>以一周為</a:t>
                      </a:r>
                      <a:r>
                        <a:rPr lang="en-US" altLang="zh-TW" sz="2000" b="0" dirty="0">
                          <a:latin typeface="+mn-ea"/>
                          <a:ea typeface="+mn-ea"/>
                        </a:rPr>
                        <a:t>frequency</a:t>
                      </a:r>
                      <a:r>
                        <a:rPr lang="zh-TW" altLang="en-US" sz="2000" b="0" dirty="0">
                          <a:latin typeface="+mn-ea"/>
                          <a:ea typeface="+mn-ea"/>
                        </a:rPr>
                        <a:t>做成</a:t>
                      </a:r>
                      <a:r>
                        <a:rPr lang="en-US" altLang="zh-TW" sz="2000" b="0" dirty="0">
                          <a:latin typeface="+mn-ea"/>
                          <a:ea typeface="+mn-ea"/>
                        </a:rPr>
                        <a:t>time series</a:t>
                      </a:r>
                      <a:r>
                        <a:rPr lang="zh-TW" altLang="en-US" sz="2000" b="0" dirty="0">
                          <a:latin typeface="+mn-ea"/>
                          <a:ea typeface="+mn-ea"/>
                        </a:rPr>
                        <a:t>，再將其分解取出</a:t>
                      </a:r>
                      <a:r>
                        <a:rPr lang="en-US" altLang="zh-TW" sz="2000" b="0" dirty="0">
                          <a:latin typeface="+mn-ea"/>
                          <a:ea typeface="+mn-ea"/>
                        </a:rPr>
                        <a:t>seasonality</a:t>
                      </a:r>
                      <a:endParaRPr lang="zh-TW" altLang="en-US" sz="2000" b="0" dirty="0">
                        <a:latin typeface="+mn-ea"/>
                        <a:ea typeface="+mn-ea"/>
                      </a:endParaRPr>
                    </a:p>
                  </a:txBody>
                  <a:tcPr anchor="ctr"/>
                </a:tc>
                <a:extLst>
                  <a:ext uri="{0D108BD9-81ED-4DB2-BD59-A6C34878D82A}">
                    <a16:rowId xmlns:a16="http://schemas.microsoft.com/office/drawing/2014/main" val="1884168258"/>
                  </a:ext>
                </a:extLst>
              </a:tr>
              <a:tr h="960892">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2000" b="1" dirty="0">
                          <a:latin typeface="+mn-ea"/>
                          <a:ea typeface="+mn-ea"/>
                        </a:rPr>
                        <a:t>原有變數做</a:t>
                      </a:r>
                      <a:r>
                        <a:rPr lang="en-US" altLang="zh-TW" sz="2000" b="1" dirty="0">
                          <a:latin typeface="+mn-ea"/>
                          <a:ea typeface="+mn-ea"/>
                        </a:rPr>
                        <a:t>lag time</a:t>
                      </a:r>
                      <a:endParaRPr lang="zh-TW" altLang="en-US" sz="2000" b="1" dirty="0">
                        <a:latin typeface="+mn-ea"/>
                        <a:ea typeface="+mn-ea"/>
                      </a:endParaRPr>
                    </a:p>
                  </a:txBody>
                  <a:tcPr anchor="ctr"/>
                </a:tc>
                <a:tc>
                  <a:txBody>
                    <a:bodyPr/>
                    <a:lstStyle/>
                    <a:p>
                      <a:pPr marL="0" indent="0" algn="l">
                        <a:buFont typeface="+mj-lt"/>
                        <a:buNone/>
                      </a:pPr>
                      <a:r>
                        <a:rPr lang="zh-TW" altLang="en-US" sz="2000" b="0" dirty="0">
                          <a:latin typeface="+mn-ea"/>
                          <a:ea typeface="+mn-ea"/>
                        </a:rPr>
                        <a:t>將原有變數取</a:t>
                      </a:r>
                      <a:r>
                        <a:rPr lang="en-US" altLang="zh-TW" sz="2000" b="0" dirty="0">
                          <a:latin typeface="+mn-ea"/>
                          <a:ea typeface="+mn-ea"/>
                        </a:rPr>
                        <a:t>1~5</a:t>
                      </a:r>
                      <a:r>
                        <a:rPr lang="zh-TW" altLang="en-US" sz="2000" b="0" dirty="0">
                          <a:latin typeface="+mn-ea"/>
                          <a:ea typeface="+mn-ea"/>
                        </a:rPr>
                        <a:t>分鐘之</a:t>
                      </a:r>
                      <a:r>
                        <a:rPr lang="en-US" altLang="zh-TW" sz="2000" b="0" dirty="0">
                          <a:latin typeface="+mn-ea"/>
                          <a:ea typeface="+mn-ea"/>
                        </a:rPr>
                        <a:t>time lag</a:t>
                      </a:r>
                      <a:endParaRPr lang="zh-TW" altLang="en-US" sz="2000" b="0" dirty="0">
                        <a:latin typeface="+mn-ea"/>
                        <a:ea typeface="+mn-ea"/>
                      </a:endParaRPr>
                    </a:p>
                  </a:txBody>
                  <a:tcPr anchor="ctr"/>
                </a:tc>
                <a:extLst>
                  <a:ext uri="{0D108BD9-81ED-4DB2-BD59-A6C34878D82A}">
                    <a16:rowId xmlns:a16="http://schemas.microsoft.com/office/drawing/2014/main" val="3113686607"/>
                  </a:ext>
                </a:extLst>
              </a:tr>
            </a:tbl>
          </a:graphicData>
        </a:graphic>
      </p:graphicFrame>
    </p:spTree>
    <p:extLst>
      <p:ext uri="{BB962C8B-B14F-4D97-AF65-F5344CB8AC3E}">
        <p14:creationId xmlns:p14="http://schemas.microsoft.com/office/powerpoint/2010/main" val="1911002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a:t>
            </a:r>
            <a:r>
              <a:rPr kumimoji="1" lang="zh-TW" altLang="en-US" dirty="0"/>
              <a:t>生產交互作用分析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70</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902977" y="5956240"/>
            <a:ext cx="8622873" cy="400110"/>
          </a:xfrm>
          <a:prstGeom prst="rect">
            <a:avLst/>
          </a:prstGeom>
          <a:noFill/>
        </p:spPr>
        <p:txBody>
          <a:bodyPr wrap="none" rtlCol="0">
            <a:spAutoFit/>
          </a:bodyPr>
          <a:lstStyle/>
          <a:p>
            <a:r>
              <a:rPr kumimoji="1" lang="en-US" altLang="zh-TW" sz="2000" dirty="0"/>
              <a:t>Holder</a:t>
            </a:r>
            <a:r>
              <a:rPr kumimoji="1" lang="zh-TW" altLang="en-US" sz="2000" dirty="0"/>
              <a:t>溫度間以及</a:t>
            </a:r>
            <a:r>
              <a:rPr kumimoji="1" lang="en-US" altLang="zh-TW" sz="2000" dirty="0"/>
              <a:t>Holder</a:t>
            </a:r>
            <a:r>
              <a:rPr kumimoji="1" lang="zh-TW" altLang="en-US" sz="2000" dirty="0"/>
              <a:t>壓力間有高度線性相關，其餘均無明顯線性相關。</a:t>
            </a:r>
          </a:p>
        </p:txBody>
      </p:sp>
      <p:pic>
        <p:nvPicPr>
          <p:cNvPr id="3" name="圖片 2">
            <a:extLst>
              <a:ext uri="{FF2B5EF4-FFF2-40B4-BE49-F238E27FC236}">
                <a16:creationId xmlns:a16="http://schemas.microsoft.com/office/drawing/2014/main" id="{FF372FB2-36B6-0C47-B7DD-8E9C81A2678B}"/>
              </a:ext>
            </a:extLst>
          </p:cNvPr>
          <p:cNvPicPr>
            <a:picLocks noChangeAspect="1"/>
          </p:cNvPicPr>
          <p:nvPr/>
        </p:nvPicPr>
        <p:blipFill>
          <a:blip r:embed="rId2"/>
          <a:stretch>
            <a:fillRect/>
          </a:stretch>
        </p:blipFill>
        <p:spPr>
          <a:xfrm>
            <a:off x="2240241" y="1387938"/>
            <a:ext cx="7948344" cy="4470943"/>
          </a:xfrm>
          <a:prstGeom prst="rect">
            <a:avLst/>
          </a:prstGeom>
        </p:spPr>
      </p:pic>
    </p:spTree>
    <p:extLst>
      <p:ext uri="{BB962C8B-B14F-4D97-AF65-F5344CB8AC3E}">
        <p14:creationId xmlns:p14="http://schemas.microsoft.com/office/powerpoint/2010/main" val="905935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pic>
        <p:nvPicPr>
          <p:cNvPr id="6" name="內容版面配置區 5">
            <a:extLst>
              <a:ext uri="{FF2B5EF4-FFF2-40B4-BE49-F238E27FC236}">
                <a16:creationId xmlns:a16="http://schemas.microsoft.com/office/drawing/2014/main" id="{79D160B5-0CC7-5042-9AD0-DA3D6D15B4AF}"/>
              </a:ext>
            </a:extLst>
          </p:cNvPr>
          <p:cNvPicPr>
            <a:picLocks noGrp="1" noChangeAspect="1"/>
          </p:cNvPicPr>
          <p:nvPr>
            <p:ph idx="1"/>
          </p:nvPr>
        </p:nvPicPr>
        <p:blipFill>
          <a:blip r:embed="rId2"/>
          <a:stretch>
            <a:fillRect/>
          </a:stretch>
        </p:blipFill>
        <p:spPr>
          <a:xfrm>
            <a:off x="1211300" y="1497286"/>
            <a:ext cx="6230024" cy="2509564"/>
          </a:xfrm>
        </p:spPr>
      </p:pic>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71</a:t>
            </a:fld>
            <a:endParaRPr kumimoji="1" lang="zh-TW" altLang="en-US"/>
          </a:p>
        </p:txBody>
      </p:sp>
      <p:pic>
        <p:nvPicPr>
          <p:cNvPr id="10" name="圖片 9">
            <a:extLst>
              <a:ext uri="{FF2B5EF4-FFF2-40B4-BE49-F238E27FC236}">
                <a16:creationId xmlns:a16="http://schemas.microsoft.com/office/drawing/2014/main" id="{29271A0B-BAFC-8041-95BC-599D37B3445E}"/>
              </a:ext>
            </a:extLst>
          </p:cNvPr>
          <p:cNvPicPr>
            <a:picLocks noChangeAspect="1"/>
          </p:cNvPicPr>
          <p:nvPr/>
        </p:nvPicPr>
        <p:blipFill>
          <a:blip r:embed="rId3"/>
          <a:stretch>
            <a:fillRect/>
          </a:stretch>
        </p:blipFill>
        <p:spPr>
          <a:xfrm>
            <a:off x="1211300" y="4006850"/>
            <a:ext cx="6230024" cy="2349500"/>
          </a:xfrm>
          <a:prstGeom prst="rect">
            <a:avLst/>
          </a:prstGeom>
        </p:spPr>
      </p:pic>
      <p:sp>
        <p:nvSpPr>
          <p:cNvPr id="11" name="文字方塊 10">
            <a:extLst>
              <a:ext uri="{FF2B5EF4-FFF2-40B4-BE49-F238E27FC236}">
                <a16:creationId xmlns:a16="http://schemas.microsoft.com/office/drawing/2014/main" id="{2BEC2360-401A-0B40-B422-66AEE765F21F}"/>
              </a:ext>
            </a:extLst>
          </p:cNvPr>
          <p:cNvSpPr txBox="1"/>
          <p:nvPr/>
        </p:nvSpPr>
        <p:spPr>
          <a:xfrm>
            <a:off x="7441324" y="2381433"/>
            <a:ext cx="4346062" cy="1015663"/>
          </a:xfrm>
          <a:prstGeom prst="rect">
            <a:avLst/>
          </a:prstGeom>
          <a:noFill/>
        </p:spPr>
        <p:txBody>
          <a:bodyPr wrap="none" rtlCol="0">
            <a:spAutoFit/>
          </a:bodyPr>
          <a:lstStyle/>
          <a:p>
            <a:r>
              <a:rPr kumimoji="1" lang="en-US" altLang="zh-TW" sz="2000" dirty="0">
                <a:latin typeface="+mn-ea"/>
              </a:rPr>
              <a:t>Holder1</a:t>
            </a:r>
            <a:r>
              <a:rPr kumimoji="1" lang="zh-TW" altLang="en-US" sz="2000" dirty="0">
                <a:latin typeface="+mn-ea"/>
              </a:rPr>
              <a:t>的較為集中但偶爾會偏大，</a:t>
            </a:r>
            <a:endParaRPr kumimoji="1" lang="en-US" altLang="zh-TW" sz="2000" dirty="0">
              <a:latin typeface="+mn-ea"/>
            </a:endParaRPr>
          </a:p>
          <a:p>
            <a:r>
              <a:rPr kumimoji="1" lang="zh-TW" altLang="en-US" sz="2000" dirty="0">
                <a:latin typeface="+mn-ea"/>
              </a:rPr>
              <a:t>離群值偏多（高峰較多），</a:t>
            </a:r>
            <a:endParaRPr kumimoji="1" lang="en-US" altLang="zh-TW" sz="2000" dirty="0">
              <a:latin typeface="+mn-ea"/>
            </a:endParaRPr>
          </a:p>
          <a:p>
            <a:r>
              <a:rPr kumimoji="1" lang="zh-TW" altLang="en-US" sz="2000" dirty="0">
                <a:latin typeface="+mn-ea"/>
              </a:rPr>
              <a:t>以及在</a:t>
            </a:r>
            <a:r>
              <a:rPr kumimoji="1" lang="en-US" altLang="zh-TW" sz="2000" dirty="0">
                <a:latin typeface="+mn-ea"/>
              </a:rPr>
              <a:t>12/16~12/31</a:t>
            </a:r>
            <a:r>
              <a:rPr kumimoji="1" lang="zh-TW" altLang="en-US" sz="2000" dirty="0">
                <a:latin typeface="+mn-ea"/>
              </a:rPr>
              <a:t>數值特別偏低。</a:t>
            </a:r>
            <a:endParaRPr kumimoji="1" lang="en-US" altLang="zh-TW" sz="2000" dirty="0">
              <a:latin typeface="+mn-ea"/>
            </a:endParaRPr>
          </a:p>
        </p:txBody>
      </p:sp>
      <p:sp>
        <p:nvSpPr>
          <p:cNvPr id="12" name="文字方塊 11">
            <a:extLst>
              <a:ext uri="{FF2B5EF4-FFF2-40B4-BE49-F238E27FC236}">
                <a16:creationId xmlns:a16="http://schemas.microsoft.com/office/drawing/2014/main" id="{F08919C5-3DF5-2D49-B09D-E2C3101A492B}"/>
              </a:ext>
            </a:extLst>
          </p:cNvPr>
          <p:cNvSpPr txBox="1"/>
          <p:nvPr/>
        </p:nvSpPr>
        <p:spPr>
          <a:xfrm>
            <a:off x="7441324" y="4827657"/>
            <a:ext cx="2954655" cy="707886"/>
          </a:xfrm>
          <a:prstGeom prst="rect">
            <a:avLst/>
          </a:prstGeom>
          <a:noFill/>
        </p:spPr>
        <p:txBody>
          <a:bodyPr wrap="none" rtlCol="0">
            <a:spAutoFit/>
          </a:bodyPr>
          <a:lstStyle/>
          <a:p>
            <a:r>
              <a:rPr kumimoji="1" lang="en-US" altLang="zh-TW" sz="2000" dirty="0">
                <a:latin typeface="+mn-ea"/>
              </a:rPr>
              <a:t>Holder2</a:t>
            </a:r>
            <a:r>
              <a:rPr kumimoji="1" lang="zh-TW" altLang="en-US" sz="2000" dirty="0">
                <a:latin typeface="+mn-ea"/>
              </a:rPr>
              <a:t>變化較爲劇烈，</a:t>
            </a:r>
            <a:endParaRPr kumimoji="1" lang="en-US" altLang="zh-TW" sz="2000" dirty="0">
              <a:latin typeface="+mn-ea"/>
            </a:endParaRPr>
          </a:p>
          <a:p>
            <a:r>
              <a:rPr kumimoji="1" lang="zh-TW" altLang="en-US" sz="2000" dirty="0">
                <a:latin typeface="+mn-ea"/>
              </a:rPr>
              <a:t>但較少離群值。</a:t>
            </a:r>
            <a:endParaRPr kumimoji="1" lang="en-US" altLang="zh-TW" sz="2000" dirty="0">
              <a:latin typeface="+mn-ea"/>
            </a:endParaRPr>
          </a:p>
        </p:txBody>
      </p:sp>
    </p:spTree>
    <p:extLst>
      <p:ext uri="{BB962C8B-B14F-4D97-AF65-F5344CB8AC3E}">
        <p14:creationId xmlns:p14="http://schemas.microsoft.com/office/powerpoint/2010/main" val="3285361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72</a:t>
            </a:fld>
            <a:endParaRPr kumimoji="1" lang="zh-TW" altLang="en-US"/>
          </a:p>
        </p:txBody>
      </p:sp>
      <p:sp>
        <p:nvSpPr>
          <p:cNvPr id="9" name="文字方塊 8">
            <a:extLst>
              <a:ext uri="{FF2B5EF4-FFF2-40B4-BE49-F238E27FC236}">
                <a16:creationId xmlns:a16="http://schemas.microsoft.com/office/drawing/2014/main" id="{C409EDCC-A538-0947-88B2-5F98A28A41FA}"/>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88DEF866-527D-6A46-A9D4-4FA029352C88}"/>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7" name="文字方塊 16">
            <a:extLst>
              <a:ext uri="{FF2B5EF4-FFF2-40B4-BE49-F238E27FC236}">
                <a16:creationId xmlns:a16="http://schemas.microsoft.com/office/drawing/2014/main" id="{18ED334F-91FD-3B4C-B7F9-B0B29F8EB8FC}"/>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499" y="4866455"/>
            <a:ext cx="9581469" cy="1200329"/>
          </a:xfrm>
          <a:prstGeom prst="rect">
            <a:avLst/>
          </a:prstGeom>
          <a:noFill/>
        </p:spPr>
        <p:txBody>
          <a:bodyPr wrap="none" rtlCol="0">
            <a:spAutoFit/>
          </a:bodyPr>
          <a:lstStyle/>
          <a:p>
            <a:r>
              <a:rPr kumimoji="1" lang="zh-TW" altLang="en-US" sz="2400" dirty="0"/>
              <a:t>隨機抽取三週發現，</a:t>
            </a:r>
            <a:r>
              <a:rPr kumimoji="1" lang="en-US" altLang="zh-TW" sz="2400" dirty="0"/>
              <a:t>Holder2</a:t>
            </a:r>
            <a:r>
              <a:rPr kumimoji="1" lang="zh-TW" altLang="en-US" sz="2400" dirty="0"/>
              <a:t>的變動程度比</a:t>
            </a:r>
            <a:r>
              <a:rPr kumimoji="1" lang="en-US" altLang="zh-TW" sz="2400" dirty="0"/>
              <a:t>Holder1</a:t>
            </a:r>
            <a:r>
              <a:rPr kumimoji="1" lang="zh-TW" altLang="en-US" sz="2400" dirty="0"/>
              <a:t>大出許多，</a:t>
            </a:r>
            <a:endParaRPr kumimoji="1" lang="en-US" altLang="zh-TW" sz="2400" dirty="0"/>
          </a:p>
          <a:p>
            <a:r>
              <a:rPr kumimoji="1" lang="zh-TW" altLang="en-US" sz="2400" dirty="0"/>
              <a:t>表示</a:t>
            </a:r>
            <a:r>
              <a:rPr kumimoji="1" lang="en-US" altLang="zh-TW" sz="2400" dirty="0"/>
              <a:t>Holder2</a:t>
            </a:r>
            <a:r>
              <a:rPr kumimoji="1" lang="zh-TW" altLang="en-US" sz="2400" dirty="0"/>
              <a:t>的液位變化較頻繁，且</a:t>
            </a:r>
            <a:r>
              <a:rPr kumimoji="1" lang="en-US" altLang="zh-TW" sz="2400" dirty="0"/>
              <a:t>Holder2</a:t>
            </a:r>
            <a:r>
              <a:rPr kumimoji="1" lang="zh-TW" altLang="en-US" sz="2400" dirty="0"/>
              <a:t>的容量是</a:t>
            </a:r>
            <a:r>
              <a:rPr kumimoji="1" lang="en-US" altLang="zh-TW" sz="2400" dirty="0"/>
              <a:t>Holder1</a:t>
            </a:r>
            <a:r>
              <a:rPr kumimoji="1" lang="zh-TW" altLang="en-US" sz="2400" dirty="0"/>
              <a:t>的兩倍，</a:t>
            </a:r>
            <a:endParaRPr kumimoji="1" lang="en-US" altLang="zh-TW" sz="2400" dirty="0"/>
          </a:p>
          <a:p>
            <a:r>
              <a:rPr kumimoji="1" lang="en-US" altLang="zh-TW" sz="2400" dirty="0"/>
              <a:t>Holder2</a:t>
            </a:r>
            <a:r>
              <a:rPr kumimoji="1" lang="zh-TW" altLang="en-US" sz="2400" dirty="0"/>
              <a:t>的液體調用量較</a:t>
            </a:r>
            <a:r>
              <a:rPr kumimoji="1" lang="en-US" altLang="zh-TW" sz="2400" dirty="0"/>
              <a:t>Holder1</a:t>
            </a:r>
            <a:r>
              <a:rPr kumimoji="1" lang="zh-TW" altLang="en-US" sz="2400" dirty="0"/>
              <a:t>大出許多。</a:t>
            </a:r>
            <a:endParaRPr kumimoji="1" lang="en-US" altLang="zh-TW" sz="2400" dirty="0"/>
          </a:p>
        </p:txBody>
      </p:sp>
      <p:pic>
        <p:nvPicPr>
          <p:cNvPr id="5" name="圖片 4">
            <a:extLst>
              <a:ext uri="{FF2B5EF4-FFF2-40B4-BE49-F238E27FC236}">
                <a16:creationId xmlns:a16="http://schemas.microsoft.com/office/drawing/2014/main" id="{EABD7422-14DB-7860-410E-18C7C206E6AF}"/>
              </a:ext>
            </a:extLst>
          </p:cNvPr>
          <p:cNvPicPr>
            <a:picLocks noChangeAspect="1"/>
          </p:cNvPicPr>
          <p:nvPr/>
        </p:nvPicPr>
        <p:blipFill>
          <a:blip r:embed="rId2"/>
          <a:stretch>
            <a:fillRect/>
          </a:stretch>
        </p:blipFill>
        <p:spPr>
          <a:xfrm>
            <a:off x="227195" y="1690688"/>
            <a:ext cx="3886200" cy="2171700"/>
          </a:xfrm>
          <a:prstGeom prst="rect">
            <a:avLst/>
          </a:prstGeom>
        </p:spPr>
      </p:pic>
      <p:pic>
        <p:nvPicPr>
          <p:cNvPr id="7" name="圖片 6">
            <a:extLst>
              <a:ext uri="{FF2B5EF4-FFF2-40B4-BE49-F238E27FC236}">
                <a16:creationId xmlns:a16="http://schemas.microsoft.com/office/drawing/2014/main" id="{7F7502BA-5BBC-CB5F-054A-2FFB8F0D2157}"/>
              </a:ext>
            </a:extLst>
          </p:cNvPr>
          <p:cNvPicPr>
            <a:picLocks noChangeAspect="1"/>
          </p:cNvPicPr>
          <p:nvPr/>
        </p:nvPicPr>
        <p:blipFill>
          <a:blip r:embed="rId3"/>
          <a:stretch>
            <a:fillRect/>
          </a:stretch>
        </p:blipFill>
        <p:spPr>
          <a:xfrm>
            <a:off x="4152899" y="1690688"/>
            <a:ext cx="3886200" cy="2171700"/>
          </a:xfrm>
          <a:prstGeom prst="rect">
            <a:avLst/>
          </a:prstGeom>
        </p:spPr>
      </p:pic>
      <p:pic>
        <p:nvPicPr>
          <p:cNvPr id="11" name="圖片 10">
            <a:extLst>
              <a:ext uri="{FF2B5EF4-FFF2-40B4-BE49-F238E27FC236}">
                <a16:creationId xmlns:a16="http://schemas.microsoft.com/office/drawing/2014/main" id="{94AC0AC4-B152-CD0B-C8A6-E82EE2113988}"/>
              </a:ext>
            </a:extLst>
          </p:cNvPr>
          <p:cNvPicPr>
            <a:picLocks noChangeAspect="1"/>
          </p:cNvPicPr>
          <p:nvPr/>
        </p:nvPicPr>
        <p:blipFill>
          <a:blip r:embed="rId4"/>
          <a:stretch>
            <a:fillRect/>
          </a:stretch>
        </p:blipFill>
        <p:spPr>
          <a:xfrm>
            <a:off x="7960090" y="1779588"/>
            <a:ext cx="3886200" cy="2171700"/>
          </a:xfrm>
          <a:prstGeom prst="rect">
            <a:avLst/>
          </a:prstGeom>
        </p:spPr>
      </p:pic>
    </p:spTree>
    <p:extLst>
      <p:ext uri="{BB962C8B-B14F-4D97-AF65-F5344CB8AC3E}">
        <p14:creationId xmlns:p14="http://schemas.microsoft.com/office/powerpoint/2010/main" val="582416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73</a:t>
            </a:fld>
            <a:endParaRPr kumimoji="1" lang="zh-TW" altLang="en-US"/>
          </a:p>
        </p:txBody>
      </p:sp>
      <p:pic>
        <p:nvPicPr>
          <p:cNvPr id="8" name="圖片 7">
            <a:extLst>
              <a:ext uri="{FF2B5EF4-FFF2-40B4-BE49-F238E27FC236}">
                <a16:creationId xmlns:a16="http://schemas.microsoft.com/office/drawing/2014/main" id="{2789189F-2D33-9E49-9900-DC3CDB2DA10C}"/>
              </a:ext>
            </a:extLst>
          </p:cNvPr>
          <p:cNvPicPr>
            <a:picLocks noChangeAspect="1"/>
          </p:cNvPicPr>
          <p:nvPr/>
        </p:nvPicPr>
        <p:blipFill>
          <a:blip r:embed="rId2"/>
          <a:stretch>
            <a:fillRect/>
          </a:stretch>
        </p:blipFill>
        <p:spPr>
          <a:xfrm>
            <a:off x="838200" y="1690688"/>
            <a:ext cx="3594100" cy="2349500"/>
          </a:xfrm>
          <a:prstGeom prst="rect">
            <a:avLst/>
          </a:prstGeom>
        </p:spPr>
      </p:pic>
      <p:sp>
        <p:nvSpPr>
          <p:cNvPr id="9" name="文字方塊 8">
            <a:extLst>
              <a:ext uri="{FF2B5EF4-FFF2-40B4-BE49-F238E27FC236}">
                <a16:creationId xmlns:a16="http://schemas.microsoft.com/office/drawing/2014/main" id="{C409EDCC-A538-0947-88B2-5F98A28A41FA}"/>
              </a:ext>
            </a:extLst>
          </p:cNvPr>
          <p:cNvSpPr txBox="1"/>
          <p:nvPr/>
        </p:nvSpPr>
        <p:spPr>
          <a:xfrm>
            <a:off x="1768840" y="4040188"/>
            <a:ext cx="1031051" cy="369332"/>
          </a:xfrm>
          <a:prstGeom prst="rect">
            <a:avLst/>
          </a:prstGeom>
          <a:noFill/>
        </p:spPr>
        <p:txBody>
          <a:bodyPr wrap="none" rtlCol="0">
            <a:spAutoFit/>
          </a:bodyPr>
          <a:lstStyle/>
          <a:p>
            <a:r>
              <a:rPr kumimoji="1" lang="en-US" altLang="zh-TW" dirty="0"/>
              <a:t>7</a:t>
            </a:r>
            <a:r>
              <a:rPr kumimoji="1" lang="zh-TW" altLang="en-US" dirty="0"/>
              <a:t>月</a:t>
            </a:r>
            <a:r>
              <a:rPr kumimoji="1" lang="en-US" altLang="zh-TW" dirty="0"/>
              <a:t>10</a:t>
            </a:r>
            <a:r>
              <a:rPr kumimoji="1" lang="zh-TW" altLang="en-US" dirty="0"/>
              <a:t>日</a:t>
            </a:r>
          </a:p>
        </p:txBody>
      </p:sp>
      <p:pic>
        <p:nvPicPr>
          <p:cNvPr id="14" name="圖片 13">
            <a:extLst>
              <a:ext uri="{FF2B5EF4-FFF2-40B4-BE49-F238E27FC236}">
                <a16:creationId xmlns:a16="http://schemas.microsoft.com/office/drawing/2014/main" id="{8A5593E4-8BDD-194A-B8F1-C9768F9D9B02}"/>
              </a:ext>
            </a:extLst>
          </p:cNvPr>
          <p:cNvPicPr>
            <a:picLocks noChangeAspect="1"/>
          </p:cNvPicPr>
          <p:nvPr/>
        </p:nvPicPr>
        <p:blipFill>
          <a:blip r:embed="rId3"/>
          <a:stretch>
            <a:fillRect/>
          </a:stretch>
        </p:blipFill>
        <p:spPr>
          <a:xfrm>
            <a:off x="8106140" y="1690688"/>
            <a:ext cx="3594100" cy="2349500"/>
          </a:xfrm>
          <a:prstGeom prst="rect">
            <a:avLst/>
          </a:prstGeom>
        </p:spPr>
      </p:pic>
      <p:sp>
        <p:nvSpPr>
          <p:cNvPr id="15" name="文字方塊 14">
            <a:extLst>
              <a:ext uri="{FF2B5EF4-FFF2-40B4-BE49-F238E27FC236}">
                <a16:creationId xmlns:a16="http://schemas.microsoft.com/office/drawing/2014/main" id="{88DEF866-527D-6A46-A9D4-4FA029352C88}"/>
              </a:ext>
            </a:extLst>
          </p:cNvPr>
          <p:cNvSpPr txBox="1"/>
          <p:nvPr/>
        </p:nvSpPr>
        <p:spPr>
          <a:xfrm>
            <a:off x="8761018" y="4040188"/>
            <a:ext cx="1142172" cy="369332"/>
          </a:xfrm>
          <a:prstGeom prst="rect">
            <a:avLst/>
          </a:prstGeom>
          <a:noFill/>
        </p:spPr>
        <p:txBody>
          <a:bodyPr wrap="none" rtlCol="0">
            <a:spAutoFit/>
          </a:bodyPr>
          <a:lstStyle/>
          <a:p>
            <a:r>
              <a:rPr kumimoji="1" lang="en-US" altLang="zh-TW" dirty="0"/>
              <a:t>12</a:t>
            </a:r>
            <a:r>
              <a:rPr kumimoji="1" lang="zh-TW" altLang="en-US" dirty="0"/>
              <a:t>月</a:t>
            </a:r>
            <a:r>
              <a:rPr kumimoji="1" lang="en-US" altLang="zh-TW" dirty="0"/>
              <a:t>11</a:t>
            </a:r>
            <a:r>
              <a:rPr kumimoji="1" lang="zh-TW" altLang="en-US" dirty="0"/>
              <a:t>日</a:t>
            </a:r>
          </a:p>
        </p:txBody>
      </p:sp>
      <p:pic>
        <p:nvPicPr>
          <p:cNvPr id="16" name="圖片 15">
            <a:extLst>
              <a:ext uri="{FF2B5EF4-FFF2-40B4-BE49-F238E27FC236}">
                <a16:creationId xmlns:a16="http://schemas.microsoft.com/office/drawing/2014/main" id="{95ED8222-7B80-2743-A973-9C1647A71B9E}"/>
              </a:ext>
            </a:extLst>
          </p:cNvPr>
          <p:cNvPicPr>
            <a:picLocks noChangeAspect="1"/>
          </p:cNvPicPr>
          <p:nvPr/>
        </p:nvPicPr>
        <p:blipFill>
          <a:blip r:embed="rId4"/>
          <a:stretch>
            <a:fillRect/>
          </a:stretch>
        </p:blipFill>
        <p:spPr>
          <a:xfrm>
            <a:off x="4472170" y="1690688"/>
            <a:ext cx="3594100" cy="2349500"/>
          </a:xfrm>
          <a:prstGeom prst="rect">
            <a:avLst/>
          </a:prstGeom>
        </p:spPr>
      </p:pic>
      <p:sp>
        <p:nvSpPr>
          <p:cNvPr id="17" name="文字方塊 16">
            <a:extLst>
              <a:ext uri="{FF2B5EF4-FFF2-40B4-BE49-F238E27FC236}">
                <a16:creationId xmlns:a16="http://schemas.microsoft.com/office/drawing/2014/main" id="{18ED334F-91FD-3B4C-B7F9-B0B29F8EB8FC}"/>
              </a:ext>
            </a:extLst>
          </p:cNvPr>
          <p:cNvSpPr txBox="1"/>
          <p:nvPr/>
        </p:nvSpPr>
        <p:spPr>
          <a:xfrm>
            <a:off x="5209368" y="4040188"/>
            <a:ext cx="1142172" cy="369332"/>
          </a:xfrm>
          <a:prstGeom prst="rect">
            <a:avLst/>
          </a:prstGeom>
          <a:noFill/>
        </p:spPr>
        <p:txBody>
          <a:bodyPr wrap="none" rtlCol="0">
            <a:spAutoFit/>
          </a:bodyPr>
          <a:lstStyle/>
          <a:p>
            <a:r>
              <a:rPr kumimoji="1" lang="en-US" altLang="zh-TW" dirty="0"/>
              <a:t>11</a:t>
            </a:r>
            <a:r>
              <a:rPr kumimoji="1" lang="zh-TW" altLang="en-US" dirty="0"/>
              <a:t>月</a:t>
            </a:r>
            <a:r>
              <a:rPr kumimoji="1" lang="en-US" altLang="zh-TW" dirty="0"/>
              <a:t>12</a:t>
            </a:r>
            <a:r>
              <a:rPr kumimoji="1" lang="zh-TW" altLang="en-US" dirty="0"/>
              <a:t>日</a:t>
            </a:r>
          </a:p>
        </p:txBody>
      </p:sp>
      <p:sp>
        <p:nvSpPr>
          <p:cNvPr id="18" name="文字方塊 17">
            <a:extLst>
              <a:ext uri="{FF2B5EF4-FFF2-40B4-BE49-F238E27FC236}">
                <a16:creationId xmlns:a16="http://schemas.microsoft.com/office/drawing/2014/main" id="{B7E64C9E-6429-814B-B092-FAE35E8EFC9D}"/>
              </a:ext>
            </a:extLst>
          </p:cNvPr>
          <p:cNvSpPr txBox="1"/>
          <p:nvPr/>
        </p:nvSpPr>
        <p:spPr>
          <a:xfrm>
            <a:off x="1110500" y="4973128"/>
            <a:ext cx="10586552" cy="461665"/>
          </a:xfrm>
          <a:prstGeom prst="rect">
            <a:avLst/>
          </a:prstGeom>
          <a:noFill/>
        </p:spPr>
        <p:txBody>
          <a:bodyPr wrap="none" rtlCol="0">
            <a:spAutoFit/>
          </a:bodyPr>
          <a:lstStyle/>
          <a:p>
            <a:r>
              <a:rPr kumimoji="1" lang="zh-TW" altLang="en-US" sz="2400" dirty="0"/>
              <a:t>把</a:t>
            </a:r>
            <a:r>
              <a:rPr kumimoji="1" lang="en-US" altLang="zh-TW" sz="2400" dirty="0"/>
              <a:t>Hoder1</a:t>
            </a:r>
            <a:r>
              <a:rPr kumimoji="1" lang="zh-TW" altLang="en-US" sz="2400" dirty="0"/>
              <a:t>數值異常高的時間與</a:t>
            </a:r>
            <a:r>
              <a:rPr kumimoji="1" lang="en-US" altLang="zh-TW" sz="2400" dirty="0"/>
              <a:t>Holder2</a:t>
            </a:r>
            <a:r>
              <a:rPr kumimoji="1" lang="zh-TW" altLang="en-US" sz="2400" dirty="0"/>
              <a:t>做比對，並未發現兩者間直接的相關。</a:t>
            </a:r>
            <a:endParaRPr kumimoji="1" lang="en-US" altLang="zh-TW" sz="2400" dirty="0"/>
          </a:p>
        </p:txBody>
      </p:sp>
    </p:spTree>
    <p:extLst>
      <p:ext uri="{BB962C8B-B14F-4D97-AF65-F5344CB8AC3E}">
        <p14:creationId xmlns:p14="http://schemas.microsoft.com/office/powerpoint/2010/main" val="1644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a:t>
            </a:r>
            <a:r>
              <a:rPr kumimoji="1" lang="zh-TW" altLang="en-US" dirty="0"/>
              <a:t>液位時間序列圖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74</a:t>
            </a:fld>
            <a:endParaRPr kumimoji="1" lang="zh-TW" altLang="en-US"/>
          </a:p>
        </p:txBody>
      </p:sp>
      <p:pic>
        <p:nvPicPr>
          <p:cNvPr id="5" name="圖片 4">
            <a:extLst>
              <a:ext uri="{FF2B5EF4-FFF2-40B4-BE49-F238E27FC236}">
                <a16:creationId xmlns:a16="http://schemas.microsoft.com/office/drawing/2014/main" id="{42129A45-6624-D04B-A47B-AF482E8D561C}"/>
              </a:ext>
            </a:extLst>
          </p:cNvPr>
          <p:cNvPicPr>
            <a:picLocks noChangeAspect="1"/>
          </p:cNvPicPr>
          <p:nvPr/>
        </p:nvPicPr>
        <p:blipFill>
          <a:blip r:embed="rId2"/>
          <a:stretch>
            <a:fillRect/>
          </a:stretch>
        </p:blipFill>
        <p:spPr>
          <a:xfrm>
            <a:off x="1594647" y="1690688"/>
            <a:ext cx="9002705" cy="3127219"/>
          </a:xfrm>
          <a:prstGeom prst="rect">
            <a:avLst/>
          </a:prstGeom>
        </p:spPr>
      </p:pic>
      <p:sp>
        <p:nvSpPr>
          <p:cNvPr id="6" name="文字方塊 5">
            <a:extLst>
              <a:ext uri="{FF2B5EF4-FFF2-40B4-BE49-F238E27FC236}">
                <a16:creationId xmlns:a16="http://schemas.microsoft.com/office/drawing/2014/main" id="{5BE4840F-849C-A645-9D0B-EA67A7E47497}"/>
              </a:ext>
            </a:extLst>
          </p:cNvPr>
          <p:cNvSpPr txBox="1"/>
          <p:nvPr/>
        </p:nvSpPr>
        <p:spPr>
          <a:xfrm>
            <a:off x="1711627" y="5127807"/>
            <a:ext cx="9127820" cy="1384995"/>
          </a:xfrm>
          <a:prstGeom prst="rect">
            <a:avLst/>
          </a:prstGeom>
          <a:noFill/>
        </p:spPr>
        <p:txBody>
          <a:bodyPr wrap="none" rtlCol="0">
            <a:spAutoFit/>
          </a:bodyPr>
          <a:lstStyle/>
          <a:p>
            <a:r>
              <a:rPr kumimoji="1" lang="zh-TW" altLang="en-US" sz="2800" dirty="0"/>
              <a:t>把</a:t>
            </a:r>
            <a:r>
              <a:rPr kumimoji="1" lang="en-US" altLang="zh-TW" sz="2800" dirty="0"/>
              <a:t>Holder1 12/16~12/31</a:t>
            </a:r>
            <a:r>
              <a:rPr kumimoji="1" lang="zh-TW" altLang="en-US" sz="2800" dirty="0"/>
              <a:t>異常低的範圍，與</a:t>
            </a:r>
            <a:r>
              <a:rPr kumimoji="1" lang="en-US" altLang="zh-TW" sz="2800" dirty="0"/>
              <a:t>Holder2</a:t>
            </a:r>
            <a:r>
              <a:rPr kumimoji="1" lang="zh-TW" altLang="en-US" sz="2800" dirty="0"/>
              <a:t>相比，</a:t>
            </a:r>
            <a:br>
              <a:rPr kumimoji="1" lang="en-US" altLang="zh-TW" sz="2800" dirty="0"/>
            </a:br>
            <a:r>
              <a:rPr kumimoji="1" lang="zh-TW" altLang="en-US" sz="2800" dirty="0"/>
              <a:t>發現</a:t>
            </a:r>
            <a:r>
              <a:rPr kumimoji="1" lang="en-US" altLang="zh-TW" sz="2800" dirty="0"/>
              <a:t>Holder2</a:t>
            </a:r>
            <a:r>
              <a:rPr kumimoji="1" lang="zh-TW" altLang="en-US" sz="2800" dirty="0"/>
              <a:t>運作如往常一樣沒有特別變化，</a:t>
            </a:r>
            <a:br>
              <a:rPr kumimoji="1" lang="en-US" altLang="zh-TW" sz="2800" dirty="0"/>
            </a:br>
            <a:r>
              <a:rPr kumimoji="1" lang="zh-TW" altLang="en-US" sz="2800" dirty="0"/>
              <a:t>因此情況特別重要，因此在建立模型時需慎重考量。</a:t>
            </a:r>
          </a:p>
        </p:txBody>
      </p:sp>
    </p:spTree>
    <p:extLst>
      <p:ext uri="{BB962C8B-B14F-4D97-AF65-F5344CB8AC3E}">
        <p14:creationId xmlns:p14="http://schemas.microsoft.com/office/powerpoint/2010/main" val="2774074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199" y="365125"/>
            <a:ext cx="11108635" cy="1325563"/>
          </a:xfrm>
        </p:spPr>
        <p:txBody>
          <a:bodyPr/>
          <a:lstStyle/>
          <a:p>
            <a:r>
              <a:rPr kumimoji="1" lang="zh-TW" altLang="en-US" dirty="0"/>
              <a:t>初步資料分析</a:t>
            </a:r>
            <a:r>
              <a:rPr kumimoji="1" lang="en-US" altLang="zh-TW" dirty="0"/>
              <a:t>– COG generation</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75</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1188727" y="5444760"/>
            <a:ext cx="9814546" cy="461665"/>
          </a:xfrm>
          <a:prstGeom prst="rect">
            <a:avLst/>
          </a:prstGeom>
          <a:noFill/>
        </p:spPr>
        <p:txBody>
          <a:bodyPr wrap="none" rtlCol="0">
            <a:spAutoFit/>
          </a:bodyPr>
          <a:lstStyle/>
          <a:p>
            <a:r>
              <a:rPr kumimoji="1" lang="zh-TW" altLang="en-US" sz="2400" dirty="0"/>
              <a:t>由上圖可知Ｗ</a:t>
            </a:r>
            <a:r>
              <a:rPr kumimoji="1" lang="en-US" altLang="zh-TW" sz="2400" dirty="0"/>
              <a:t>51_FX-153.OV</a:t>
            </a:r>
            <a:r>
              <a:rPr kumimoji="1" lang="zh-TW" altLang="en-US" sz="2400" dirty="0"/>
              <a:t>的生產量大約為Ｗ</a:t>
            </a:r>
            <a:r>
              <a:rPr kumimoji="1" lang="en-US" altLang="zh-TW" sz="2400" dirty="0"/>
              <a:t>51_FT-101-D.OV</a:t>
            </a:r>
            <a:r>
              <a:rPr kumimoji="1" lang="zh-TW" altLang="en-US" sz="2400" dirty="0"/>
              <a:t>的兩倍</a:t>
            </a:r>
          </a:p>
        </p:txBody>
      </p:sp>
      <p:pic>
        <p:nvPicPr>
          <p:cNvPr id="7" name="圖片 6">
            <a:extLst>
              <a:ext uri="{FF2B5EF4-FFF2-40B4-BE49-F238E27FC236}">
                <a16:creationId xmlns:a16="http://schemas.microsoft.com/office/drawing/2014/main" id="{9CADD48A-FB2E-0A21-A005-75A5B425A76C}"/>
              </a:ext>
            </a:extLst>
          </p:cNvPr>
          <p:cNvPicPr>
            <a:picLocks noChangeAspect="1"/>
          </p:cNvPicPr>
          <p:nvPr/>
        </p:nvPicPr>
        <p:blipFill>
          <a:blip r:embed="rId2"/>
          <a:stretch>
            <a:fillRect/>
          </a:stretch>
        </p:blipFill>
        <p:spPr>
          <a:xfrm>
            <a:off x="3255403" y="1478106"/>
            <a:ext cx="6306534" cy="3966654"/>
          </a:xfrm>
          <a:prstGeom prst="rect">
            <a:avLst/>
          </a:prstGeom>
        </p:spPr>
      </p:pic>
    </p:spTree>
    <p:extLst>
      <p:ext uri="{BB962C8B-B14F-4D97-AF65-F5344CB8AC3E}">
        <p14:creationId xmlns:p14="http://schemas.microsoft.com/office/powerpoint/2010/main" val="9987497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087100" cy="1325563"/>
          </a:xfrm>
        </p:spPr>
        <p:txBody>
          <a:bodyPr/>
          <a:lstStyle/>
          <a:p>
            <a:r>
              <a:rPr kumimoji="1" lang="zh-TW" altLang="en-US" dirty="0"/>
              <a:t>初步資料分析</a:t>
            </a:r>
            <a:r>
              <a:rPr kumimoji="1" lang="en-US" altLang="zh-TW" dirty="0"/>
              <a:t>– COG generation</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76</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546048"/>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17" name="圖片 16">
            <a:extLst>
              <a:ext uri="{FF2B5EF4-FFF2-40B4-BE49-F238E27FC236}">
                <a16:creationId xmlns:a16="http://schemas.microsoft.com/office/drawing/2014/main" id="{CAD04162-E03D-898C-6D68-5BC706B10A32}"/>
              </a:ext>
            </a:extLst>
          </p:cNvPr>
          <p:cNvPicPr>
            <a:picLocks noChangeAspect="1"/>
          </p:cNvPicPr>
          <p:nvPr/>
        </p:nvPicPr>
        <p:blipFill>
          <a:blip r:embed="rId2"/>
          <a:stretch>
            <a:fillRect/>
          </a:stretch>
        </p:blipFill>
        <p:spPr>
          <a:xfrm>
            <a:off x="345709" y="1690688"/>
            <a:ext cx="3886200" cy="2171700"/>
          </a:xfrm>
          <a:prstGeom prst="rect">
            <a:avLst/>
          </a:prstGeom>
        </p:spPr>
      </p:pic>
      <p:pic>
        <p:nvPicPr>
          <p:cNvPr id="18" name="圖片 17">
            <a:extLst>
              <a:ext uri="{FF2B5EF4-FFF2-40B4-BE49-F238E27FC236}">
                <a16:creationId xmlns:a16="http://schemas.microsoft.com/office/drawing/2014/main" id="{A05C92FB-7012-6346-7711-CD57A3C3697E}"/>
              </a:ext>
            </a:extLst>
          </p:cNvPr>
          <p:cNvPicPr>
            <a:picLocks noChangeAspect="1"/>
          </p:cNvPicPr>
          <p:nvPr/>
        </p:nvPicPr>
        <p:blipFill>
          <a:blip r:embed="rId3"/>
          <a:stretch>
            <a:fillRect/>
          </a:stretch>
        </p:blipFill>
        <p:spPr>
          <a:xfrm>
            <a:off x="4152900" y="1690688"/>
            <a:ext cx="3886200" cy="2171700"/>
          </a:xfrm>
          <a:prstGeom prst="rect">
            <a:avLst/>
          </a:prstGeom>
        </p:spPr>
      </p:pic>
      <p:pic>
        <p:nvPicPr>
          <p:cNvPr id="19" name="圖片 18">
            <a:extLst>
              <a:ext uri="{FF2B5EF4-FFF2-40B4-BE49-F238E27FC236}">
                <a16:creationId xmlns:a16="http://schemas.microsoft.com/office/drawing/2014/main" id="{F0DF1A72-2526-DB34-FB6F-18342CD46D2E}"/>
              </a:ext>
            </a:extLst>
          </p:cNvPr>
          <p:cNvPicPr>
            <a:picLocks noChangeAspect="1"/>
          </p:cNvPicPr>
          <p:nvPr/>
        </p:nvPicPr>
        <p:blipFill>
          <a:blip r:embed="rId4"/>
          <a:stretch>
            <a:fillRect/>
          </a:stretch>
        </p:blipFill>
        <p:spPr>
          <a:xfrm>
            <a:off x="8039100" y="1690688"/>
            <a:ext cx="3886200" cy="2171700"/>
          </a:xfrm>
          <a:prstGeom prst="rect">
            <a:avLst/>
          </a:prstGeom>
        </p:spPr>
      </p:pic>
      <p:sp>
        <p:nvSpPr>
          <p:cNvPr id="20" name="文字方塊 19">
            <a:extLst>
              <a:ext uri="{FF2B5EF4-FFF2-40B4-BE49-F238E27FC236}">
                <a16:creationId xmlns:a16="http://schemas.microsoft.com/office/drawing/2014/main" id="{96BB73BB-795C-BD9E-EC19-BD0971C88851}"/>
              </a:ext>
            </a:extLst>
          </p:cNvPr>
          <p:cNvSpPr txBox="1"/>
          <p:nvPr/>
        </p:nvSpPr>
        <p:spPr>
          <a:xfrm>
            <a:off x="1293379" y="3862388"/>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21" name="文字方塊 20">
            <a:extLst>
              <a:ext uri="{FF2B5EF4-FFF2-40B4-BE49-F238E27FC236}">
                <a16:creationId xmlns:a16="http://schemas.microsoft.com/office/drawing/2014/main" id="{8629AD33-9433-C6C5-5ABE-9ECE3B719093}"/>
              </a:ext>
            </a:extLst>
          </p:cNvPr>
          <p:cNvSpPr txBox="1"/>
          <p:nvPr/>
        </p:nvSpPr>
        <p:spPr>
          <a:xfrm>
            <a:off x="9150978" y="3912653"/>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2" name="文字方塊 21">
            <a:extLst>
              <a:ext uri="{FF2B5EF4-FFF2-40B4-BE49-F238E27FC236}">
                <a16:creationId xmlns:a16="http://schemas.microsoft.com/office/drawing/2014/main" id="{60C71BCB-9D6D-4B96-8B58-D2B8024F9C63}"/>
              </a:ext>
            </a:extLst>
          </p:cNvPr>
          <p:cNvSpPr txBox="1"/>
          <p:nvPr/>
        </p:nvSpPr>
        <p:spPr>
          <a:xfrm>
            <a:off x="5318359" y="3904128"/>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3011180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199" y="365125"/>
            <a:ext cx="11147323" cy="1325563"/>
          </a:xfrm>
        </p:spPr>
        <p:txBody>
          <a:bodyPr/>
          <a:lstStyle/>
          <a:p>
            <a:r>
              <a:rPr kumimoji="1" lang="zh-TW" altLang="en-US" dirty="0"/>
              <a:t>初步資料分析</a:t>
            </a:r>
            <a:r>
              <a:rPr kumimoji="1" lang="en-US" altLang="zh-TW" dirty="0"/>
              <a:t>– COG pressure </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77</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208159" y="5551436"/>
            <a:ext cx="5402441" cy="830997"/>
          </a:xfrm>
          <a:prstGeom prst="rect">
            <a:avLst/>
          </a:prstGeom>
          <a:noFill/>
        </p:spPr>
        <p:txBody>
          <a:bodyPr wrap="none" rtlCol="0">
            <a:spAutoFit/>
          </a:bodyPr>
          <a:lstStyle/>
          <a:p>
            <a:r>
              <a:rPr kumimoji="1" lang="zh-TW" altLang="en-US" sz="2400" dirty="0"/>
              <a:t>兩</a:t>
            </a:r>
            <a:r>
              <a:rPr kumimoji="1" lang="en-US" altLang="zh-TW" sz="2400" dirty="0"/>
              <a:t>Holder</a:t>
            </a:r>
            <a:r>
              <a:rPr kumimoji="1" lang="zh-TW" altLang="en-US" sz="2400" dirty="0"/>
              <a:t>壓力之間上下波動情況類似，</a:t>
            </a:r>
            <a:br>
              <a:rPr kumimoji="1" lang="en-US" altLang="zh-TW" sz="2400" dirty="0"/>
            </a:br>
            <a:r>
              <a:rPr kumimoji="1" lang="zh-TW" altLang="en-US" sz="2400" dirty="0"/>
              <a:t>且Ｗ</a:t>
            </a:r>
            <a:r>
              <a:rPr kumimoji="1" lang="en-US" altLang="zh-TW" sz="2400" dirty="0"/>
              <a:t>51_PX-153.OV</a:t>
            </a:r>
            <a:r>
              <a:rPr kumimoji="1" lang="zh-TW" altLang="en-US" sz="2400" dirty="0"/>
              <a:t>的壓力較大。</a:t>
            </a:r>
          </a:p>
        </p:txBody>
      </p:sp>
      <p:pic>
        <p:nvPicPr>
          <p:cNvPr id="5" name="圖片 4">
            <a:extLst>
              <a:ext uri="{FF2B5EF4-FFF2-40B4-BE49-F238E27FC236}">
                <a16:creationId xmlns:a16="http://schemas.microsoft.com/office/drawing/2014/main" id="{87222776-CABC-BE11-1CB3-1DF7E1C1D617}"/>
              </a:ext>
            </a:extLst>
          </p:cNvPr>
          <p:cNvPicPr>
            <a:picLocks noChangeAspect="1"/>
          </p:cNvPicPr>
          <p:nvPr/>
        </p:nvPicPr>
        <p:blipFill>
          <a:blip r:embed="rId3"/>
          <a:stretch>
            <a:fillRect/>
          </a:stretch>
        </p:blipFill>
        <p:spPr>
          <a:xfrm>
            <a:off x="3298721" y="1649812"/>
            <a:ext cx="5594558" cy="3558376"/>
          </a:xfrm>
          <a:prstGeom prst="rect">
            <a:avLst/>
          </a:prstGeom>
        </p:spPr>
      </p:pic>
    </p:spTree>
    <p:extLst>
      <p:ext uri="{BB962C8B-B14F-4D97-AF65-F5344CB8AC3E}">
        <p14:creationId xmlns:p14="http://schemas.microsoft.com/office/powerpoint/2010/main" val="2765588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049000" cy="1325563"/>
          </a:xfrm>
        </p:spPr>
        <p:txBody>
          <a:bodyPr/>
          <a:lstStyle/>
          <a:p>
            <a:r>
              <a:rPr kumimoji="1" lang="zh-TW" altLang="en-US" dirty="0"/>
              <a:t>初步資料分析</a:t>
            </a:r>
            <a:r>
              <a:rPr kumimoji="1" lang="en-US" altLang="zh-TW" dirty="0"/>
              <a:t>– COG pressure </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78</a:t>
            </a:fld>
            <a:endParaRPr kumimoji="1" lang="zh-TW" altLang="en-US"/>
          </a:p>
        </p:txBody>
      </p:sp>
      <p:sp>
        <p:nvSpPr>
          <p:cNvPr id="16" name="文字方塊 15">
            <a:extLst>
              <a:ext uri="{FF2B5EF4-FFF2-40B4-BE49-F238E27FC236}">
                <a16:creationId xmlns:a16="http://schemas.microsoft.com/office/drawing/2014/main" id="{1BAF7FDE-9447-4FB0-2F4C-1ED8AF7E2498}"/>
              </a:ext>
            </a:extLst>
          </p:cNvPr>
          <p:cNvSpPr txBox="1"/>
          <p:nvPr/>
        </p:nvSpPr>
        <p:spPr>
          <a:xfrm>
            <a:off x="1694795" y="4710940"/>
            <a:ext cx="8802410" cy="461665"/>
          </a:xfrm>
          <a:prstGeom prst="rect">
            <a:avLst/>
          </a:prstGeom>
          <a:noFill/>
        </p:spPr>
        <p:txBody>
          <a:bodyPr wrap="none" rtlCol="0">
            <a:spAutoFit/>
          </a:bodyPr>
          <a:lstStyle/>
          <a:p>
            <a:r>
              <a:rPr kumimoji="1" lang="zh-TW" altLang="en-US" sz="2400" dirty="0"/>
              <a:t>隨機抽取三週發現，兩生產有類似的波形，會同時上升與下降。</a:t>
            </a:r>
            <a:endParaRPr kumimoji="1" lang="en-US" altLang="zh-TW" sz="2400" dirty="0"/>
          </a:p>
        </p:txBody>
      </p:sp>
      <p:pic>
        <p:nvPicPr>
          <p:cNvPr id="5" name="圖片 4">
            <a:extLst>
              <a:ext uri="{FF2B5EF4-FFF2-40B4-BE49-F238E27FC236}">
                <a16:creationId xmlns:a16="http://schemas.microsoft.com/office/drawing/2014/main" id="{4EDD5E76-0295-2A92-ECDC-06C370E47499}"/>
              </a:ext>
            </a:extLst>
          </p:cNvPr>
          <p:cNvPicPr>
            <a:picLocks noChangeAspect="1"/>
          </p:cNvPicPr>
          <p:nvPr/>
        </p:nvPicPr>
        <p:blipFill>
          <a:blip r:embed="rId2"/>
          <a:stretch>
            <a:fillRect/>
          </a:stretch>
        </p:blipFill>
        <p:spPr>
          <a:xfrm>
            <a:off x="8305800" y="2032312"/>
            <a:ext cx="3886200" cy="2184400"/>
          </a:xfrm>
          <a:prstGeom prst="rect">
            <a:avLst/>
          </a:prstGeom>
        </p:spPr>
      </p:pic>
      <p:pic>
        <p:nvPicPr>
          <p:cNvPr id="7" name="圖片 6">
            <a:extLst>
              <a:ext uri="{FF2B5EF4-FFF2-40B4-BE49-F238E27FC236}">
                <a16:creationId xmlns:a16="http://schemas.microsoft.com/office/drawing/2014/main" id="{6E799D41-7B37-0AB3-51F1-76BB87A16ACA}"/>
              </a:ext>
            </a:extLst>
          </p:cNvPr>
          <p:cNvPicPr>
            <a:picLocks noChangeAspect="1"/>
          </p:cNvPicPr>
          <p:nvPr/>
        </p:nvPicPr>
        <p:blipFill>
          <a:blip r:embed="rId3"/>
          <a:stretch>
            <a:fillRect/>
          </a:stretch>
        </p:blipFill>
        <p:spPr>
          <a:xfrm>
            <a:off x="4295497" y="2038662"/>
            <a:ext cx="3886200" cy="2171700"/>
          </a:xfrm>
          <a:prstGeom prst="rect">
            <a:avLst/>
          </a:prstGeom>
        </p:spPr>
      </p:pic>
      <p:pic>
        <p:nvPicPr>
          <p:cNvPr id="9" name="圖片 8">
            <a:extLst>
              <a:ext uri="{FF2B5EF4-FFF2-40B4-BE49-F238E27FC236}">
                <a16:creationId xmlns:a16="http://schemas.microsoft.com/office/drawing/2014/main" id="{90AE16C2-A46F-61A6-5DDA-4A0B7B27D13F}"/>
              </a:ext>
            </a:extLst>
          </p:cNvPr>
          <p:cNvPicPr>
            <a:picLocks noChangeAspect="1"/>
          </p:cNvPicPr>
          <p:nvPr/>
        </p:nvPicPr>
        <p:blipFill>
          <a:blip r:embed="rId4"/>
          <a:stretch>
            <a:fillRect/>
          </a:stretch>
        </p:blipFill>
        <p:spPr>
          <a:xfrm>
            <a:off x="409297" y="2025962"/>
            <a:ext cx="3886200" cy="2184400"/>
          </a:xfrm>
          <a:prstGeom prst="rect">
            <a:avLst/>
          </a:prstGeom>
        </p:spPr>
      </p:pic>
      <p:sp>
        <p:nvSpPr>
          <p:cNvPr id="14" name="文字方塊 13">
            <a:extLst>
              <a:ext uri="{FF2B5EF4-FFF2-40B4-BE49-F238E27FC236}">
                <a16:creationId xmlns:a16="http://schemas.microsoft.com/office/drawing/2014/main" id="{8A998F0B-39FB-515C-EB0D-3BE0E66FC137}"/>
              </a:ext>
            </a:extLst>
          </p:cNvPr>
          <p:cNvSpPr txBox="1"/>
          <p:nvPr/>
        </p:nvSpPr>
        <p:spPr>
          <a:xfrm>
            <a:off x="1422606" y="4126039"/>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5" name="文字方塊 14">
            <a:extLst>
              <a:ext uri="{FF2B5EF4-FFF2-40B4-BE49-F238E27FC236}">
                <a16:creationId xmlns:a16="http://schemas.microsoft.com/office/drawing/2014/main" id="{3C98185F-E4F6-0FEF-377C-9B5C7AFAA9F7}"/>
              </a:ext>
            </a:extLst>
          </p:cNvPr>
          <p:cNvSpPr txBox="1"/>
          <p:nvPr/>
        </p:nvSpPr>
        <p:spPr>
          <a:xfrm>
            <a:off x="9280205" y="4176304"/>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20" name="文字方塊 19">
            <a:extLst>
              <a:ext uri="{FF2B5EF4-FFF2-40B4-BE49-F238E27FC236}">
                <a16:creationId xmlns:a16="http://schemas.microsoft.com/office/drawing/2014/main" id="{CF38951C-5927-5E4A-D8A0-767A6F72553D}"/>
              </a:ext>
            </a:extLst>
          </p:cNvPr>
          <p:cNvSpPr txBox="1"/>
          <p:nvPr/>
        </p:nvSpPr>
        <p:spPr>
          <a:xfrm>
            <a:off x="5447586" y="4167779"/>
            <a:ext cx="960519" cy="369332"/>
          </a:xfrm>
          <a:prstGeom prst="rect">
            <a:avLst/>
          </a:prstGeom>
          <a:noFill/>
        </p:spPr>
        <p:txBody>
          <a:bodyPr wrap="none" rtlCol="0">
            <a:spAutoFit/>
          </a:bodyPr>
          <a:lstStyle/>
          <a:p>
            <a:r>
              <a:rPr kumimoji="1" lang="en-US" altLang="zh-TW" dirty="0"/>
              <a:t>8/1~8/7</a:t>
            </a:r>
            <a:endParaRPr kumimoji="1" lang="zh-TW" altLang="en-US" dirty="0"/>
          </a:p>
        </p:txBody>
      </p:sp>
    </p:spTree>
    <p:extLst>
      <p:ext uri="{BB962C8B-B14F-4D97-AF65-F5344CB8AC3E}">
        <p14:creationId xmlns:p14="http://schemas.microsoft.com/office/powerpoint/2010/main" val="425874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62762A-2948-1021-08B3-21B62D25BDA2}"/>
              </a:ext>
            </a:extLst>
          </p:cNvPr>
          <p:cNvPicPr>
            <a:picLocks noChangeAspect="1"/>
          </p:cNvPicPr>
          <p:nvPr/>
        </p:nvPicPr>
        <p:blipFill>
          <a:blip r:embed="rId3"/>
          <a:stretch>
            <a:fillRect/>
          </a:stretch>
        </p:blipFill>
        <p:spPr>
          <a:xfrm>
            <a:off x="3281547" y="1685394"/>
            <a:ext cx="5600845" cy="3522793"/>
          </a:xfrm>
          <a:prstGeom prst="rect">
            <a:avLst/>
          </a:prstGeom>
        </p:spPr>
      </p:pic>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79</a:t>
            </a:fld>
            <a:endParaRPr kumimoji="1" lang="zh-TW" altLang="en-US"/>
          </a:p>
        </p:txBody>
      </p:sp>
      <p:sp>
        <p:nvSpPr>
          <p:cNvPr id="6" name="文字方塊 5">
            <a:extLst>
              <a:ext uri="{FF2B5EF4-FFF2-40B4-BE49-F238E27FC236}">
                <a16:creationId xmlns:a16="http://schemas.microsoft.com/office/drawing/2014/main" id="{5BE4840F-849C-A645-9D0B-EA67A7E47497}"/>
              </a:ext>
            </a:extLst>
          </p:cNvPr>
          <p:cNvSpPr txBox="1"/>
          <p:nvPr/>
        </p:nvSpPr>
        <p:spPr>
          <a:xfrm>
            <a:off x="3763150" y="5551436"/>
            <a:ext cx="4665701" cy="461665"/>
          </a:xfrm>
          <a:prstGeom prst="rect">
            <a:avLst/>
          </a:prstGeom>
          <a:noFill/>
        </p:spPr>
        <p:txBody>
          <a:bodyPr wrap="none" rtlCol="0">
            <a:spAutoFit/>
          </a:bodyPr>
          <a:lstStyle/>
          <a:p>
            <a:r>
              <a:rPr kumimoji="1" lang="zh-TW" altLang="en-US" sz="2400" dirty="0"/>
              <a:t>且Ｗ</a:t>
            </a:r>
            <a:r>
              <a:rPr kumimoji="1" lang="en-US" altLang="zh-TW" sz="2400" dirty="0"/>
              <a:t>51_TT-101.OV</a:t>
            </a:r>
            <a:r>
              <a:rPr kumimoji="1" lang="zh-TW" altLang="en-US" sz="2400" dirty="0"/>
              <a:t>的變化較大。</a:t>
            </a:r>
          </a:p>
        </p:txBody>
      </p:sp>
    </p:spTree>
    <p:extLst>
      <p:ext uri="{BB962C8B-B14F-4D97-AF65-F5344CB8AC3E}">
        <p14:creationId xmlns:p14="http://schemas.microsoft.com/office/powerpoint/2010/main" val="354483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5FC0C33-E5D0-B2B2-FF3F-5B99801D2E3A}"/>
              </a:ext>
            </a:extLst>
          </p:cNvPr>
          <p:cNvSpPr>
            <a:spLocks noGrp="1"/>
          </p:cNvSpPr>
          <p:nvPr>
            <p:ph type="sldNum" sz="quarter" idx="12"/>
          </p:nvPr>
        </p:nvSpPr>
        <p:spPr/>
        <p:txBody>
          <a:bodyPr/>
          <a:lstStyle/>
          <a:p>
            <a:fld id="{C3836E5B-D4B7-FA44-A0C9-2630295C2636}" type="slidenum">
              <a:rPr kumimoji="1" lang="zh-TW" altLang="en-US" smtClean="0"/>
              <a:t>8</a:t>
            </a:fld>
            <a:endParaRPr kumimoji="1" lang="zh-TW" altLang="en-US"/>
          </a:p>
        </p:txBody>
      </p:sp>
      <p:graphicFrame>
        <p:nvGraphicFramePr>
          <p:cNvPr id="5" name="表格 8">
            <a:extLst>
              <a:ext uri="{FF2B5EF4-FFF2-40B4-BE49-F238E27FC236}">
                <a16:creationId xmlns:a16="http://schemas.microsoft.com/office/drawing/2014/main" id="{C559DFAC-17FB-0005-38C9-41BBB064E38F}"/>
              </a:ext>
            </a:extLst>
          </p:cNvPr>
          <p:cNvGraphicFramePr>
            <a:graphicFrameLocks noGrp="1"/>
          </p:cNvGraphicFramePr>
          <p:nvPr/>
        </p:nvGraphicFramePr>
        <p:xfrm>
          <a:off x="838200" y="1467533"/>
          <a:ext cx="10515600" cy="3922933"/>
        </p:xfrm>
        <a:graphic>
          <a:graphicData uri="http://schemas.openxmlformats.org/drawingml/2006/table">
            <a:tbl>
              <a:tblPr firstRow="1" bandRow="1">
                <a:tableStyleId>{073A0DAA-6AF3-43AB-8588-CEC1D06C72B9}</a:tableStyleId>
              </a:tblPr>
              <a:tblGrid>
                <a:gridCol w="5264649">
                  <a:extLst>
                    <a:ext uri="{9D8B030D-6E8A-4147-A177-3AD203B41FA5}">
                      <a16:colId xmlns:a16="http://schemas.microsoft.com/office/drawing/2014/main" val="4245084959"/>
                    </a:ext>
                  </a:extLst>
                </a:gridCol>
                <a:gridCol w="5250951">
                  <a:extLst>
                    <a:ext uri="{9D8B030D-6E8A-4147-A177-3AD203B41FA5}">
                      <a16:colId xmlns:a16="http://schemas.microsoft.com/office/drawing/2014/main" val="3536511325"/>
                    </a:ext>
                  </a:extLst>
                </a:gridCol>
              </a:tblGrid>
              <a:tr h="1268099">
                <a:tc>
                  <a:txBody>
                    <a:bodyPr/>
                    <a:lstStyle/>
                    <a:p>
                      <a:pPr marL="0" indent="0" algn="ctr">
                        <a:buFont typeface="+mj-lt"/>
                        <a:buNone/>
                      </a:pPr>
                      <a:r>
                        <a:rPr lang="zh-TW" altLang="en-US" sz="3200" dirty="0"/>
                        <a:t>新增變數</a:t>
                      </a:r>
                      <a:r>
                        <a:rPr lang="en-US" altLang="zh-TW" sz="3200" dirty="0"/>
                        <a:t>(response)</a:t>
                      </a:r>
                      <a:endParaRPr lang="zh-TW" altLang="en-US" sz="3200" dirty="0"/>
                    </a:p>
                  </a:txBody>
                  <a:tcPr anchor="ctr"/>
                </a:tc>
                <a:tc>
                  <a:txBody>
                    <a:bodyPr/>
                    <a:lstStyle/>
                    <a:p>
                      <a:pPr marL="0" indent="0" algn="ctr">
                        <a:buFont typeface="+mj-lt"/>
                        <a:buNone/>
                      </a:pPr>
                      <a:r>
                        <a:rPr lang="zh-TW" altLang="en-US" sz="3200" dirty="0"/>
                        <a:t>變數作法</a:t>
                      </a:r>
                    </a:p>
                  </a:txBody>
                  <a:tcPr anchor="ctr"/>
                </a:tc>
                <a:extLst>
                  <a:ext uri="{0D108BD9-81ED-4DB2-BD59-A6C34878D82A}">
                    <a16:rowId xmlns:a16="http://schemas.microsoft.com/office/drawing/2014/main" val="3038756722"/>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a:t>
                      </a:r>
                      <a:r>
                        <a:rPr kumimoji="1" lang="zh-TW" altLang="en-US" sz="2400" b="1" dirty="0">
                          <a:latin typeface="+mn-ea"/>
                          <a:ea typeface="+mn-ea"/>
                        </a:rPr>
                        <a:t>上升下降</a:t>
                      </a:r>
                      <a:endParaRPr lang="en-US" altLang="zh-TW" sz="2400" b="1" dirty="0">
                        <a:latin typeface="+mn-ea"/>
                        <a:ea typeface="+mn-ea"/>
                      </a:endParaRPr>
                    </a:p>
                  </a:txBody>
                  <a:tcPr anchor="ctr"/>
                </a:tc>
                <a:tc>
                  <a:txBody>
                    <a:bodyPr/>
                    <a:lstStyle/>
                    <a:p>
                      <a:pPr marL="0" indent="0" algn="l">
                        <a:buNone/>
                      </a:pPr>
                      <a:r>
                        <a:rPr lang="zh-TW" altLang="en-US" sz="2400" b="0" dirty="0"/>
                        <a:t>將</a:t>
                      </a:r>
                      <a:r>
                        <a:rPr lang="en-US" altLang="zh-TW" sz="2400" b="0" dirty="0"/>
                        <a:t>(t</a:t>
                      </a:r>
                      <a:r>
                        <a:rPr lang="zh-TW" altLang="en-US" sz="2400" b="0" dirty="0"/>
                        <a:t>時刻液位</a:t>
                      </a:r>
                      <a:r>
                        <a:rPr lang="en-US" altLang="zh-TW" sz="2400" b="0" dirty="0"/>
                        <a:t>)-(t-1</a:t>
                      </a:r>
                      <a:r>
                        <a:rPr lang="zh-TW" altLang="en-US" sz="2400" b="0" dirty="0"/>
                        <a:t>時刻液位</a:t>
                      </a:r>
                      <a:r>
                        <a:rPr lang="en-US" altLang="zh-TW" sz="2400" b="0" dirty="0"/>
                        <a:t>)</a:t>
                      </a:r>
                      <a:r>
                        <a:rPr lang="zh-TW" altLang="en-US" sz="2400" b="0" dirty="0"/>
                        <a:t>分類，</a:t>
                      </a:r>
                      <a:endParaRPr lang="en-US" altLang="zh-TW" sz="2400" b="0" dirty="0"/>
                    </a:p>
                    <a:p>
                      <a:pPr marL="0" indent="0" algn="l">
                        <a:buNone/>
                      </a:pPr>
                      <a:r>
                        <a:rPr lang="zh-TW" altLang="en-US" sz="2400" b="0" dirty="0"/>
                        <a:t>若</a:t>
                      </a:r>
                      <a:r>
                        <a:rPr lang="en-US" altLang="zh-TW" sz="2400" b="0" dirty="0"/>
                        <a:t>&gt;0</a:t>
                      </a:r>
                      <a:r>
                        <a:rPr lang="zh-TW" altLang="en-US" sz="2400" b="0" dirty="0"/>
                        <a:t>歸類為上升，反之則為下降</a:t>
                      </a:r>
                      <a:endParaRPr lang="en-US" altLang="zh-TW" sz="2400" b="0" dirty="0"/>
                    </a:p>
                    <a:p>
                      <a:pPr marL="0" indent="0" algn="l">
                        <a:buNone/>
                      </a:pPr>
                      <a:r>
                        <a:rPr lang="zh-TW" altLang="en-US" sz="2400" b="0" dirty="0"/>
                        <a:t>做成類別變數</a:t>
                      </a:r>
                    </a:p>
                  </a:txBody>
                  <a:tcPr anchor="ctr"/>
                </a:tc>
                <a:extLst>
                  <a:ext uri="{0D108BD9-81ED-4DB2-BD59-A6C34878D82A}">
                    <a16:rowId xmlns:a16="http://schemas.microsoft.com/office/drawing/2014/main" val="422616809"/>
                  </a:ext>
                </a:extLst>
              </a:tr>
              <a:tr h="132741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TW" sz="2400" b="1" dirty="0">
                          <a:latin typeface="+mn-ea"/>
                          <a:ea typeface="+mn-ea"/>
                        </a:rPr>
                        <a:t>holder2</a:t>
                      </a:r>
                      <a:r>
                        <a:rPr lang="zh-TW" altLang="en-US" sz="2400" b="1" dirty="0">
                          <a:latin typeface="+mn-ea"/>
                          <a:ea typeface="+mn-ea"/>
                        </a:rPr>
                        <a:t>液位正常與否</a:t>
                      </a:r>
                      <a:endParaRPr lang="en-US" altLang="zh-TW" sz="2400" b="1" dirty="0">
                        <a:latin typeface="+mn-ea"/>
                        <a:ea typeface="+mn-ea"/>
                      </a:endParaRPr>
                    </a:p>
                  </a:txBody>
                  <a:tcPr anchor="ctr"/>
                </a:tc>
                <a:tc>
                  <a:txBody>
                    <a:bodyPr/>
                    <a:lstStyle/>
                    <a:p>
                      <a:pPr marL="0" indent="0" algn="l">
                        <a:buNone/>
                      </a:pPr>
                      <a:r>
                        <a:rPr lang="zh-TW" altLang="en-US" sz="2400" b="0" dirty="0"/>
                        <a:t>將</a:t>
                      </a:r>
                      <a:r>
                        <a:rPr lang="zh-TW" altLang="en-US" sz="2400" b="0" dirty="0">
                          <a:latin typeface="微軟正黑體" panose="020B0604030504040204" pitchFamily="34" charset="-120"/>
                          <a:ea typeface="+mn-ea"/>
                        </a:rPr>
                        <a:t>液位高於</a:t>
                      </a:r>
                      <a:r>
                        <a:rPr lang="en-US" altLang="zh-TW" sz="2400" b="0" dirty="0">
                          <a:latin typeface="微軟正黑體" panose="020B0604030504040204" pitchFamily="34" charset="-120"/>
                          <a:ea typeface="+mn-ea"/>
                        </a:rPr>
                        <a:t>80%</a:t>
                      </a:r>
                      <a:r>
                        <a:rPr lang="zh-TW" altLang="en-US" sz="2400" b="0" dirty="0">
                          <a:latin typeface="微軟正黑體" panose="020B0604030504040204" pitchFamily="34" charset="-120"/>
                          <a:ea typeface="+mn-ea"/>
                        </a:rPr>
                        <a:t>及低於</a:t>
                      </a:r>
                      <a:r>
                        <a:rPr lang="en-US" altLang="zh-TW" sz="2400" b="0" dirty="0">
                          <a:latin typeface="微軟正黑體" panose="020B0604030504040204" pitchFamily="34" charset="-120"/>
                          <a:ea typeface="+mn-ea"/>
                        </a:rPr>
                        <a:t>20%</a:t>
                      </a:r>
                      <a:r>
                        <a:rPr lang="zh-TW" altLang="en-US" sz="2400" b="0" dirty="0">
                          <a:latin typeface="微軟正黑體" panose="020B0604030504040204" pitchFamily="34" charset="-120"/>
                          <a:ea typeface="+mn-ea"/>
                        </a:rPr>
                        <a:t>歸類為不正常，反之則為正常</a:t>
                      </a:r>
                      <a:r>
                        <a:rPr lang="zh-TW" altLang="en-US" sz="2400" b="0" dirty="0"/>
                        <a:t>做成類別變數</a:t>
                      </a:r>
                    </a:p>
                    <a:p>
                      <a:pPr marL="0" indent="0" algn="l">
                        <a:buNone/>
                      </a:pPr>
                      <a:endParaRPr lang="zh-TW" altLang="en-US" sz="2400" b="0" dirty="0"/>
                    </a:p>
                  </a:txBody>
                  <a:tcPr anchor="ctr"/>
                </a:tc>
                <a:extLst>
                  <a:ext uri="{0D108BD9-81ED-4DB2-BD59-A6C34878D82A}">
                    <a16:rowId xmlns:a16="http://schemas.microsoft.com/office/drawing/2014/main" val="2209078867"/>
                  </a:ext>
                </a:extLst>
              </a:tr>
            </a:tbl>
          </a:graphicData>
        </a:graphic>
      </p:graphicFrame>
      <p:sp>
        <p:nvSpPr>
          <p:cNvPr id="2" name="文字方塊 1">
            <a:extLst>
              <a:ext uri="{FF2B5EF4-FFF2-40B4-BE49-F238E27FC236}">
                <a16:creationId xmlns:a16="http://schemas.microsoft.com/office/drawing/2014/main" id="{C7549439-43B0-8D77-C798-21252A85BBDF}"/>
              </a:ext>
            </a:extLst>
          </p:cNvPr>
          <p:cNvSpPr txBox="1"/>
          <p:nvPr/>
        </p:nvSpPr>
        <p:spPr>
          <a:xfrm>
            <a:off x="2657189" y="5756107"/>
            <a:ext cx="8696611" cy="461665"/>
          </a:xfrm>
          <a:prstGeom prst="rect">
            <a:avLst/>
          </a:prstGeom>
          <a:noFill/>
        </p:spPr>
        <p:txBody>
          <a:bodyPr wrap="none" rtlCol="0">
            <a:spAutoFit/>
          </a:bodyPr>
          <a:lstStyle/>
          <a:p>
            <a:r>
              <a:rPr lang="zh-TW" altLang="en-US" sz="2400" dirty="0">
                <a:latin typeface="+mn-ea"/>
              </a:rPr>
              <a:t>*另將原有</a:t>
            </a:r>
            <a:r>
              <a:rPr lang="en-US" altLang="zh-TW" sz="2400" dirty="0">
                <a:latin typeface="+mn-ea"/>
              </a:rPr>
              <a:t>data</a:t>
            </a:r>
            <a:r>
              <a:rPr lang="zh-TW" altLang="en-US" sz="2400" dirty="0">
                <a:latin typeface="+mn-ea"/>
              </a:rPr>
              <a:t>修正為</a:t>
            </a:r>
            <a:r>
              <a:rPr lang="en-US" altLang="zh-TW" sz="2400" dirty="0">
                <a:latin typeface="+mn-ea"/>
              </a:rPr>
              <a:t>264961</a:t>
            </a:r>
            <a:r>
              <a:rPr lang="zh-TW" altLang="en-US" sz="2400" dirty="0">
                <a:latin typeface="+mn-ea"/>
              </a:rPr>
              <a:t>筆</a:t>
            </a:r>
            <a:r>
              <a:rPr lang="en-US" altLang="zh-TW" sz="2400" dirty="0">
                <a:latin typeface="+mn-ea"/>
              </a:rPr>
              <a:t>(</a:t>
            </a:r>
            <a:r>
              <a:rPr lang="zh-TW" altLang="en-US" sz="2400" dirty="0">
                <a:latin typeface="+mn-ea"/>
              </a:rPr>
              <a:t>去除月間頭尾重複的一筆資料</a:t>
            </a:r>
            <a:r>
              <a:rPr lang="en-US" altLang="zh-TW" sz="2400" dirty="0">
                <a:latin typeface="+mn-ea"/>
              </a:rPr>
              <a:t>)</a:t>
            </a:r>
            <a:endParaRPr lang="zh-TW" altLang="en-US" sz="2400" dirty="0">
              <a:latin typeface="+mn-ea"/>
            </a:endParaRPr>
          </a:p>
        </p:txBody>
      </p:sp>
    </p:spTree>
    <p:extLst>
      <p:ext uri="{BB962C8B-B14F-4D97-AF65-F5344CB8AC3E}">
        <p14:creationId xmlns:p14="http://schemas.microsoft.com/office/powerpoint/2010/main" val="3750646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80</a:t>
            </a:fld>
            <a:endParaRPr kumimoji="1" lang="zh-TW" altLang="en-US"/>
          </a:p>
        </p:txBody>
      </p:sp>
      <p:pic>
        <p:nvPicPr>
          <p:cNvPr id="10" name="圖片 9">
            <a:extLst>
              <a:ext uri="{FF2B5EF4-FFF2-40B4-BE49-F238E27FC236}">
                <a16:creationId xmlns:a16="http://schemas.microsoft.com/office/drawing/2014/main" id="{F3D34F4E-823A-B8F6-58FE-173F2A9B3968}"/>
              </a:ext>
            </a:extLst>
          </p:cNvPr>
          <p:cNvPicPr>
            <a:picLocks noChangeAspect="1"/>
          </p:cNvPicPr>
          <p:nvPr/>
        </p:nvPicPr>
        <p:blipFill>
          <a:blip r:embed="rId2"/>
          <a:stretch>
            <a:fillRect/>
          </a:stretch>
        </p:blipFill>
        <p:spPr>
          <a:xfrm>
            <a:off x="88840" y="1862314"/>
            <a:ext cx="3886200" cy="2171700"/>
          </a:xfrm>
          <a:prstGeom prst="rect">
            <a:avLst/>
          </a:prstGeom>
        </p:spPr>
      </p:pic>
      <p:pic>
        <p:nvPicPr>
          <p:cNvPr id="12" name="圖片 11">
            <a:extLst>
              <a:ext uri="{FF2B5EF4-FFF2-40B4-BE49-F238E27FC236}">
                <a16:creationId xmlns:a16="http://schemas.microsoft.com/office/drawing/2014/main" id="{AA236F18-F1C0-D561-E192-3A050DBA1ADB}"/>
              </a:ext>
            </a:extLst>
          </p:cNvPr>
          <p:cNvPicPr>
            <a:picLocks noChangeAspect="1"/>
          </p:cNvPicPr>
          <p:nvPr/>
        </p:nvPicPr>
        <p:blipFill>
          <a:blip r:embed="rId3"/>
          <a:stretch>
            <a:fillRect/>
          </a:stretch>
        </p:blipFill>
        <p:spPr>
          <a:xfrm>
            <a:off x="4152900" y="1862314"/>
            <a:ext cx="3886200" cy="2171700"/>
          </a:xfrm>
          <a:prstGeom prst="rect">
            <a:avLst/>
          </a:prstGeom>
        </p:spPr>
      </p:pic>
      <p:pic>
        <p:nvPicPr>
          <p:cNvPr id="14" name="圖片 13">
            <a:extLst>
              <a:ext uri="{FF2B5EF4-FFF2-40B4-BE49-F238E27FC236}">
                <a16:creationId xmlns:a16="http://schemas.microsoft.com/office/drawing/2014/main" id="{E9B4F513-539E-42EA-17E4-8720CE38FD9E}"/>
              </a:ext>
            </a:extLst>
          </p:cNvPr>
          <p:cNvPicPr>
            <a:picLocks noChangeAspect="1"/>
          </p:cNvPicPr>
          <p:nvPr/>
        </p:nvPicPr>
        <p:blipFill>
          <a:blip r:embed="rId4"/>
          <a:stretch>
            <a:fillRect/>
          </a:stretch>
        </p:blipFill>
        <p:spPr>
          <a:xfrm>
            <a:off x="8039100" y="1862314"/>
            <a:ext cx="3886200" cy="2171700"/>
          </a:xfrm>
          <a:prstGeom prst="rect">
            <a:avLst/>
          </a:prstGeom>
        </p:spPr>
      </p:pic>
      <p:sp>
        <p:nvSpPr>
          <p:cNvPr id="17" name="文字方塊 16">
            <a:extLst>
              <a:ext uri="{FF2B5EF4-FFF2-40B4-BE49-F238E27FC236}">
                <a16:creationId xmlns:a16="http://schemas.microsoft.com/office/drawing/2014/main" id="{7C08247C-9D13-39A5-37C1-15E6AF428E92}"/>
              </a:ext>
            </a:extLst>
          </p:cNvPr>
          <p:cNvSpPr txBox="1"/>
          <p:nvPr/>
        </p:nvSpPr>
        <p:spPr>
          <a:xfrm>
            <a:off x="1110499" y="4019551"/>
            <a:ext cx="1152880" cy="369332"/>
          </a:xfrm>
          <a:prstGeom prst="rect">
            <a:avLst/>
          </a:prstGeom>
          <a:noFill/>
        </p:spPr>
        <p:txBody>
          <a:bodyPr wrap="none" rtlCol="0">
            <a:spAutoFit/>
          </a:bodyPr>
          <a:lstStyle/>
          <a:p>
            <a:r>
              <a:rPr kumimoji="1" lang="en-US" altLang="zh-TW" dirty="0"/>
              <a:t>7/8~ 7/14</a:t>
            </a:r>
            <a:endParaRPr kumimoji="1" lang="zh-TW" altLang="en-US" dirty="0"/>
          </a:p>
        </p:txBody>
      </p:sp>
      <p:sp>
        <p:nvSpPr>
          <p:cNvPr id="18" name="文字方塊 17">
            <a:extLst>
              <a:ext uri="{FF2B5EF4-FFF2-40B4-BE49-F238E27FC236}">
                <a16:creationId xmlns:a16="http://schemas.microsoft.com/office/drawing/2014/main" id="{D7A5C66C-F7B7-5EA1-A999-574292EDA0D5}"/>
              </a:ext>
            </a:extLst>
          </p:cNvPr>
          <p:cNvSpPr txBox="1"/>
          <p:nvPr/>
        </p:nvSpPr>
        <p:spPr>
          <a:xfrm>
            <a:off x="8968098" y="4069816"/>
            <a:ext cx="1217000" cy="369332"/>
          </a:xfrm>
          <a:prstGeom prst="rect">
            <a:avLst/>
          </a:prstGeom>
          <a:noFill/>
        </p:spPr>
        <p:txBody>
          <a:bodyPr wrap="none" rtlCol="0">
            <a:spAutoFit/>
          </a:bodyPr>
          <a:lstStyle/>
          <a:p>
            <a:r>
              <a:rPr kumimoji="1" lang="en-US" altLang="zh-TW" dirty="0"/>
              <a:t>9/15~9/22</a:t>
            </a:r>
            <a:endParaRPr kumimoji="1" lang="zh-TW" altLang="en-US" dirty="0"/>
          </a:p>
        </p:txBody>
      </p:sp>
      <p:sp>
        <p:nvSpPr>
          <p:cNvPr id="19" name="文字方塊 18">
            <a:extLst>
              <a:ext uri="{FF2B5EF4-FFF2-40B4-BE49-F238E27FC236}">
                <a16:creationId xmlns:a16="http://schemas.microsoft.com/office/drawing/2014/main" id="{95036E1F-AF06-5E78-77A5-55C97623EE2A}"/>
              </a:ext>
            </a:extLst>
          </p:cNvPr>
          <p:cNvSpPr txBox="1"/>
          <p:nvPr/>
        </p:nvSpPr>
        <p:spPr>
          <a:xfrm>
            <a:off x="5135479" y="4061291"/>
            <a:ext cx="960519" cy="369332"/>
          </a:xfrm>
          <a:prstGeom prst="rect">
            <a:avLst/>
          </a:prstGeom>
          <a:noFill/>
        </p:spPr>
        <p:txBody>
          <a:bodyPr wrap="none" rtlCol="0">
            <a:spAutoFit/>
          </a:bodyPr>
          <a:lstStyle/>
          <a:p>
            <a:r>
              <a:rPr kumimoji="1" lang="en-US" altLang="zh-TW" dirty="0"/>
              <a:t>8/1~8/7</a:t>
            </a:r>
            <a:endParaRPr kumimoji="1" lang="zh-TW" altLang="en-US" dirty="0"/>
          </a:p>
        </p:txBody>
      </p:sp>
      <p:sp>
        <p:nvSpPr>
          <p:cNvPr id="20" name="文字方塊 19">
            <a:extLst>
              <a:ext uri="{FF2B5EF4-FFF2-40B4-BE49-F238E27FC236}">
                <a16:creationId xmlns:a16="http://schemas.microsoft.com/office/drawing/2014/main" id="{1EC45C23-7D87-44CD-9697-AD395790B1B8}"/>
              </a:ext>
            </a:extLst>
          </p:cNvPr>
          <p:cNvSpPr txBox="1"/>
          <p:nvPr/>
        </p:nvSpPr>
        <p:spPr>
          <a:xfrm>
            <a:off x="1116592" y="4733516"/>
            <a:ext cx="9958817" cy="1200329"/>
          </a:xfrm>
          <a:prstGeom prst="rect">
            <a:avLst/>
          </a:prstGeom>
          <a:noFill/>
        </p:spPr>
        <p:txBody>
          <a:bodyPr wrap="none" rtlCol="0">
            <a:spAutoFit/>
          </a:bodyPr>
          <a:lstStyle/>
          <a:p>
            <a:r>
              <a:rPr kumimoji="1" lang="zh-TW" altLang="en-US" sz="2400" dirty="0"/>
              <a:t>透過左邊</a:t>
            </a:r>
            <a:r>
              <a:rPr kumimoji="1" lang="en-US" altLang="zh-TW" sz="2400" dirty="0"/>
              <a:t>7/8~ 7/14</a:t>
            </a:r>
            <a:r>
              <a:rPr kumimoji="1" lang="zh-TW" altLang="en-US" sz="2400" dirty="0"/>
              <a:t>的觀察發現，當Ｗ</a:t>
            </a:r>
            <a:r>
              <a:rPr kumimoji="1" lang="en-US" altLang="zh-TW" sz="2400" dirty="0"/>
              <a:t>51_TT-101.OV</a:t>
            </a:r>
            <a:r>
              <a:rPr kumimoji="1" lang="zh-TW" altLang="en-US" sz="2400" dirty="0"/>
              <a:t>穩定時具有週期性，</a:t>
            </a:r>
            <a:br>
              <a:rPr kumimoji="1" lang="en-US" altLang="zh-TW" sz="2400" dirty="0"/>
            </a:br>
            <a:r>
              <a:rPr kumimoji="1" lang="zh-TW" altLang="en-US" sz="2400" dirty="0"/>
              <a:t>但偶而卻會爆發式的增長，導致上頁時間序列圖混亂，</a:t>
            </a:r>
            <a:endParaRPr kumimoji="1" lang="en-US" altLang="zh-TW" sz="2400" dirty="0"/>
          </a:p>
          <a:p>
            <a:r>
              <a:rPr kumimoji="1" lang="zh-TW" altLang="en-US" sz="2400" dirty="0"/>
              <a:t>而Ｗ</a:t>
            </a:r>
            <a:r>
              <a:rPr kumimoji="1" lang="en-US" altLang="zh-TW" sz="2400" dirty="0"/>
              <a:t>51_TX-153.OV</a:t>
            </a:r>
            <a:r>
              <a:rPr kumimoji="1" lang="zh-TW" altLang="en-US" sz="2400" dirty="0"/>
              <a:t>則相當穩定且具一定週期性。</a:t>
            </a:r>
          </a:p>
        </p:txBody>
      </p:sp>
      <p:sp>
        <p:nvSpPr>
          <p:cNvPr id="15" name="標題 1">
            <a:extLst>
              <a:ext uri="{FF2B5EF4-FFF2-40B4-BE49-F238E27FC236}">
                <a16:creationId xmlns:a16="http://schemas.microsoft.com/office/drawing/2014/main" id="{AAF7CFC6-DAE8-88B0-2F5D-739BCBA6F760}"/>
              </a:ext>
            </a:extLst>
          </p:cNvPr>
          <p:cNvSpPr>
            <a:spLocks noGrp="1"/>
          </p:cNvSpPr>
          <p:nvPr>
            <p:ph type="title"/>
          </p:nvPr>
        </p:nvSpPr>
        <p:spPr>
          <a:xfrm>
            <a:off x="838200" y="365125"/>
            <a:ext cx="11353800" cy="1325563"/>
          </a:xfrm>
        </p:spPr>
        <p:txBody>
          <a:bodyPr/>
          <a:lstStyle/>
          <a:p>
            <a:r>
              <a:rPr kumimoji="1" lang="zh-TW" altLang="en-US" dirty="0"/>
              <a:t>初步資料分析</a:t>
            </a:r>
            <a:r>
              <a:rPr kumimoji="1" lang="en-US" altLang="zh-TW" dirty="0"/>
              <a:t>– COG temperature</a:t>
            </a:r>
            <a:r>
              <a:rPr kumimoji="1" lang="zh-TW" altLang="en-US" dirty="0"/>
              <a:t>時間序列圖</a:t>
            </a:r>
          </a:p>
        </p:txBody>
      </p:sp>
    </p:spTree>
    <p:extLst>
      <p:ext uri="{BB962C8B-B14F-4D97-AF65-F5344CB8AC3E}">
        <p14:creationId xmlns:p14="http://schemas.microsoft.com/office/powerpoint/2010/main" val="1593518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BDC98-109E-4E80-880D-48A2078E4E0D}"/>
              </a:ext>
            </a:extLst>
          </p:cNvPr>
          <p:cNvSpPr>
            <a:spLocks noGrp="1"/>
          </p:cNvSpPr>
          <p:nvPr>
            <p:ph type="title"/>
          </p:nvPr>
        </p:nvSpPr>
        <p:spPr/>
        <p:txBody>
          <a:bodyPr/>
          <a:lstStyle/>
          <a:p>
            <a:r>
              <a:rPr kumimoji="1" lang="zh-TW" altLang="en-US" dirty="0"/>
              <a:t>初步資料分析</a:t>
            </a:r>
            <a:r>
              <a:rPr kumimoji="1" lang="en-US" altLang="zh-TW" dirty="0"/>
              <a:t>-</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資料探討</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A68FD15D-DAD2-40F6-951D-265E6C897827}"/>
              </a:ext>
            </a:extLst>
          </p:cNvPr>
          <p:cNvSpPr txBox="1"/>
          <p:nvPr/>
        </p:nvSpPr>
        <p:spPr>
          <a:xfrm>
            <a:off x="838200" y="1690688"/>
            <a:ext cx="9948675" cy="3902479"/>
          </a:xfrm>
          <a:prstGeom prst="rect">
            <a:avLst/>
          </a:prstGeom>
          <a:noFill/>
        </p:spPr>
        <p:txBody>
          <a:bodyPr wrap="square" rtlCol="0">
            <a:spAutoFit/>
          </a:bodyPr>
          <a:lstStyle/>
          <a:p>
            <a:pPr>
              <a:lnSpc>
                <a:spcPct val="150000"/>
              </a:lnSpc>
            </a:pPr>
            <a:r>
              <a:rPr kumimoji="1" lang="zh-TW" altLang="en-US" sz="2400" dirty="0">
                <a:latin typeface="微軟正黑體" panose="020B0604030504040204" pitchFamily="34" charset="-120"/>
                <a:ea typeface="微軟正黑體" panose="020B0604030504040204" pitchFamily="34" charset="-120"/>
              </a:rPr>
              <a:t>由於使用者數據高達</a:t>
            </a:r>
            <a:r>
              <a:rPr kumimoji="1" lang="en-US" altLang="zh-TW" sz="2400" dirty="0">
                <a:latin typeface="微軟正黑體" panose="020B0604030504040204" pitchFamily="34" charset="-120"/>
                <a:ea typeface="微軟正黑體" panose="020B0604030504040204" pitchFamily="34" charset="-120"/>
              </a:rPr>
              <a:t>69</a:t>
            </a:r>
            <a:r>
              <a:rPr kumimoji="1" lang="zh-TW" altLang="en-US" sz="2400" dirty="0">
                <a:latin typeface="微軟正黑體" panose="020B0604030504040204" pitchFamily="34" charset="-120"/>
                <a:ea typeface="微軟正黑體" panose="020B0604030504040204" pitchFamily="34" charset="-120"/>
              </a:rPr>
              <a:t>筆，且遺失值</a:t>
            </a:r>
            <a:r>
              <a:rPr kumimoji="1" lang="en-US" altLang="zh-TW" sz="2400" dirty="0">
                <a:latin typeface="微軟正黑體" panose="020B0604030504040204" pitchFamily="34" charset="-120"/>
                <a:ea typeface="微軟正黑體" panose="020B0604030504040204" pitchFamily="34" charset="-120"/>
              </a:rPr>
              <a:t>(Unit Down)</a:t>
            </a:r>
            <a:r>
              <a:rPr kumimoji="1" lang="zh-TW" altLang="en-US" sz="2400" dirty="0">
                <a:latin typeface="微軟正黑體" panose="020B0604030504040204" pitchFamily="34" charset="-120"/>
                <a:ea typeface="微軟正黑體" panose="020B0604030504040204" pitchFamily="34" charset="-120"/>
              </a:rPr>
              <a:t>過多，為了不影響數據觀察，因此先將遺失值補上</a:t>
            </a:r>
            <a:r>
              <a:rPr kumimoji="1" lang="en-US" altLang="zh-TW" sz="2400" dirty="0">
                <a:latin typeface="微軟正黑體" panose="020B0604030504040204" pitchFamily="34" charset="-120"/>
                <a:ea typeface="微軟正黑體" panose="020B0604030504040204" pitchFamily="34" charset="-120"/>
              </a:rPr>
              <a:t>NA</a:t>
            </a:r>
            <a:r>
              <a:rPr kumimoji="1" lang="zh-TW" altLang="en-US" sz="2400" dirty="0">
                <a:latin typeface="微軟正黑體" panose="020B0604030504040204" pitchFamily="34" charset="-120"/>
                <a:ea typeface="微軟正黑體" panose="020B0604030504040204" pitchFamily="34" charset="-120"/>
              </a:rPr>
              <a:t>，找出資料中</a:t>
            </a:r>
            <a:r>
              <a:rPr kumimoji="1" lang="en-US" altLang="zh-TW" sz="2400" dirty="0">
                <a:latin typeface="微軟正黑體" panose="020B0604030504040204" pitchFamily="34" charset="-120"/>
                <a:ea typeface="微軟正黑體" panose="020B0604030504040204" pitchFamily="34" charset="-120"/>
              </a:rPr>
              <a:t>Range</a:t>
            </a:r>
            <a:r>
              <a:rPr kumimoji="1" lang="zh-TW" altLang="en-US" sz="2400" dirty="0">
                <a:latin typeface="微軟正黑體" panose="020B0604030504040204" pitchFamily="34" charset="-120"/>
                <a:ea typeface="微軟正黑體" panose="020B0604030504040204" pitchFamily="34" charset="-120"/>
              </a:rPr>
              <a:t>較大的資料，推測其對總消耗具有較大的影響力。並挑選其中最大的五筆資料與所有資料加總的總消耗量進行分析。</a:t>
            </a:r>
            <a:endParaRPr kumimoji="1" lang="en-US" altLang="zh-TW" sz="2400" dirty="0">
              <a:latin typeface="微軟正黑體" panose="020B0604030504040204" pitchFamily="34" charset="-120"/>
              <a:ea typeface="微軟正黑體" panose="020B0604030504040204" pitchFamily="34" charset="-120"/>
            </a:endParaRPr>
          </a:p>
          <a:p>
            <a:pPr>
              <a:lnSpc>
                <a:spcPct val="150000"/>
              </a:lnSpc>
            </a:pPr>
            <a:r>
              <a:rPr kumimoji="1" lang="en-US" altLang="zh-TW" sz="2400" dirty="0">
                <a:latin typeface="微軟正黑體" panose="020B0604030504040204" pitchFamily="34" charset="-120"/>
              </a:rPr>
              <a:t>Range</a:t>
            </a:r>
            <a:r>
              <a:rPr kumimoji="1" lang="zh-TW" altLang="en-US" sz="2400" dirty="0">
                <a:latin typeface="微軟正黑體" panose="020B0604030504040204" pitchFamily="34" charset="-120"/>
              </a:rPr>
              <a:t>最大的五筆資料</a:t>
            </a:r>
            <a:r>
              <a:rPr kumimoji="1" lang="zh-TW" altLang="en-US" sz="2400" dirty="0">
                <a:latin typeface="微軟正黑體" panose="020B0604030504040204" pitchFamily="34" charset="-120"/>
                <a:ea typeface="微軟正黑體" panose="020B0604030504040204" pitchFamily="34" charset="-120"/>
              </a:rPr>
              <a:t>分別為：</a:t>
            </a:r>
            <a:br>
              <a:rPr kumimoji="1" lang="en-US" altLang="zh-TW" sz="2400" dirty="0">
                <a:latin typeface="微軟正黑體" panose="020B0604030504040204" pitchFamily="34" charset="-120"/>
                <a:ea typeface="微軟正黑體" panose="020B0604030504040204" pitchFamily="34" charset="-120"/>
              </a:rPr>
            </a:br>
            <a:r>
              <a:rPr kumimoji="1" lang="en-US" altLang="zh-TW" sz="2400" dirty="0">
                <a:latin typeface="微軟正黑體" panose="020B0604030504040204" pitchFamily="34" charset="-120"/>
                <a:ea typeface="微軟正黑體" panose="020B0604030504040204" pitchFamily="34" charset="-120"/>
              </a:rPr>
              <a:t>W51_FX.180.1.OV    W51_FX181.1.OV     W51_FX.186D.OV</a:t>
            </a:r>
          </a:p>
          <a:p>
            <a:pPr>
              <a:lnSpc>
                <a:spcPct val="150000"/>
              </a:lnSpc>
            </a:pPr>
            <a:r>
              <a:rPr kumimoji="1" lang="en-US" altLang="zh-TW" sz="2400" dirty="0">
                <a:latin typeface="微軟正黑體" panose="020B0604030504040204" pitchFamily="34" charset="-120"/>
              </a:rPr>
              <a:t>W51_FX-110.OV       W51_FX-151.OV      </a:t>
            </a:r>
            <a:endParaRPr kumimoji="1"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78D3DE10-EBE1-2446-C8D2-6175BFA02869}"/>
              </a:ext>
            </a:extLst>
          </p:cNvPr>
          <p:cNvSpPr>
            <a:spLocks noGrp="1"/>
          </p:cNvSpPr>
          <p:nvPr>
            <p:ph type="sldNum" sz="quarter" idx="12"/>
          </p:nvPr>
        </p:nvSpPr>
        <p:spPr/>
        <p:txBody>
          <a:bodyPr/>
          <a:lstStyle/>
          <a:p>
            <a:fld id="{C3836E5B-D4B7-FA44-A0C9-2630295C2636}" type="slidenum">
              <a:rPr kumimoji="1" lang="zh-TW" altLang="en-US" smtClean="0"/>
              <a:t>81</a:t>
            </a:fld>
            <a:endParaRPr kumimoji="1" lang="zh-TW" altLang="en-US"/>
          </a:p>
        </p:txBody>
      </p:sp>
    </p:spTree>
    <p:extLst>
      <p:ext uri="{BB962C8B-B14F-4D97-AF65-F5344CB8AC3E}">
        <p14:creationId xmlns:p14="http://schemas.microsoft.com/office/powerpoint/2010/main" val="658650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D88EC-EDB5-45B5-8CA4-C0684127F5CD}"/>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6D2A152F-F89D-4CEB-B23E-DD61D3A6C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3459"/>
            <a:ext cx="3023577" cy="1565541"/>
          </a:xfrm>
        </p:spPr>
      </p:pic>
      <p:pic>
        <p:nvPicPr>
          <p:cNvPr id="7" name="圖片 6">
            <a:extLst>
              <a:ext uri="{FF2B5EF4-FFF2-40B4-BE49-F238E27FC236}">
                <a16:creationId xmlns:a16="http://schemas.microsoft.com/office/drawing/2014/main" id="{7A8B6D18-1519-474B-9C9F-B0E5991CD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1" y="1863459"/>
            <a:ext cx="3023577" cy="1565541"/>
          </a:xfrm>
          <a:prstGeom prst="rect">
            <a:avLst/>
          </a:prstGeom>
        </p:spPr>
      </p:pic>
      <p:pic>
        <p:nvPicPr>
          <p:cNvPr id="9" name="圖片 8">
            <a:extLst>
              <a:ext uri="{FF2B5EF4-FFF2-40B4-BE49-F238E27FC236}">
                <a16:creationId xmlns:a16="http://schemas.microsoft.com/office/drawing/2014/main" id="{4243911A-757E-4456-A572-283F2E55C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223" y="1863458"/>
            <a:ext cx="3023577" cy="1565541"/>
          </a:xfrm>
          <a:prstGeom prst="rect">
            <a:avLst/>
          </a:prstGeom>
        </p:spPr>
      </p:pic>
      <p:pic>
        <p:nvPicPr>
          <p:cNvPr id="11" name="圖片 10">
            <a:extLst>
              <a:ext uri="{FF2B5EF4-FFF2-40B4-BE49-F238E27FC236}">
                <a16:creationId xmlns:a16="http://schemas.microsoft.com/office/drawing/2014/main" id="{1F2C40C6-B49A-4F23-BDBF-920409922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3601771"/>
            <a:ext cx="3023578" cy="1565542"/>
          </a:xfrm>
          <a:prstGeom prst="rect">
            <a:avLst/>
          </a:prstGeom>
        </p:spPr>
      </p:pic>
      <p:pic>
        <p:nvPicPr>
          <p:cNvPr id="13" name="圖片 12">
            <a:extLst>
              <a:ext uri="{FF2B5EF4-FFF2-40B4-BE49-F238E27FC236}">
                <a16:creationId xmlns:a16="http://schemas.microsoft.com/office/drawing/2014/main" id="{4F22EC5C-B6A1-49A6-A0F9-BE60760153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211" y="3601771"/>
            <a:ext cx="3023577" cy="1565541"/>
          </a:xfrm>
          <a:prstGeom prst="rect">
            <a:avLst/>
          </a:prstGeom>
        </p:spPr>
      </p:pic>
      <p:pic>
        <p:nvPicPr>
          <p:cNvPr id="15" name="圖片 14">
            <a:extLst>
              <a:ext uri="{FF2B5EF4-FFF2-40B4-BE49-F238E27FC236}">
                <a16:creationId xmlns:a16="http://schemas.microsoft.com/office/drawing/2014/main" id="{FA80DBEC-4E8B-433D-A4B7-A12FC5DA75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0223" y="3601771"/>
            <a:ext cx="3023577" cy="1565541"/>
          </a:xfrm>
          <a:prstGeom prst="rect">
            <a:avLst/>
          </a:prstGeom>
        </p:spPr>
      </p:pic>
      <p:sp>
        <p:nvSpPr>
          <p:cNvPr id="16" name="文字方塊 15">
            <a:extLst>
              <a:ext uri="{FF2B5EF4-FFF2-40B4-BE49-F238E27FC236}">
                <a16:creationId xmlns:a16="http://schemas.microsoft.com/office/drawing/2014/main" id="{A33A8C73-20EF-4E57-A302-FB34F8F0B7B9}"/>
              </a:ext>
            </a:extLst>
          </p:cNvPr>
          <p:cNvSpPr txBox="1"/>
          <p:nvPr/>
        </p:nvSpPr>
        <p:spPr>
          <a:xfrm>
            <a:off x="838199" y="5340082"/>
            <a:ext cx="10515601" cy="1569660"/>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上方為挑選出的五個使用資料以及右下總消耗的六個月時間序列圖，經過觀察使用間並無明顯的相似，但可以發現</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左上</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有一段時間在</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上下浮動，且消耗數據具有負值。</a:t>
            </a:r>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1E36A2A-187C-888E-3F1E-0E947651AC4A}"/>
              </a:ext>
            </a:extLst>
          </p:cNvPr>
          <p:cNvSpPr>
            <a:spLocks noGrp="1"/>
          </p:cNvSpPr>
          <p:nvPr>
            <p:ph type="sldNum" sz="quarter" idx="12"/>
          </p:nvPr>
        </p:nvSpPr>
        <p:spPr/>
        <p:txBody>
          <a:bodyPr/>
          <a:lstStyle/>
          <a:p>
            <a:fld id="{C3836E5B-D4B7-FA44-A0C9-2630295C2636}" type="slidenum">
              <a:rPr kumimoji="1" lang="zh-TW" altLang="en-US" smtClean="0"/>
              <a:t>82</a:t>
            </a:fld>
            <a:endParaRPr kumimoji="1" lang="zh-TW" altLang="en-US"/>
          </a:p>
        </p:txBody>
      </p:sp>
    </p:spTree>
    <p:extLst>
      <p:ext uri="{BB962C8B-B14F-4D97-AF65-F5344CB8AC3E}">
        <p14:creationId xmlns:p14="http://schemas.microsoft.com/office/powerpoint/2010/main" val="9922865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E78EA-42D0-4168-82AF-076FF37E0949}"/>
              </a:ext>
            </a:extLst>
          </p:cNvPr>
          <p:cNvSpPr>
            <a:spLocks noGrp="1"/>
          </p:cNvSpPr>
          <p:nvPr>
            <p:ph type="title"/>
          </p:nvPr>
        </p:nvSpPr>
        <p:spPr/>
        <p:txBody>
          <a:bodyPr/>
          <a:lstStyle/>
          <a:p>
            <a:r>
              <a:rPr kumimoji="1" lang="zh-TW" altLang="en-US" dirty="0"/>
              <a:t>初步資料分析</a:t>
            </a:r>
            <a:r>
              <a:rPr kumimoji="1" lang="en-US" altLang="zh-TW" dirty="0">
                <a:latin typeface="微軟正黑體" panose="020B0604030504040204" pitchFamily="34" charset="-120"/>
                <a:ea typeface="微軟正黑體" panose="020B0604030504040204" pitchFamily="34" charset="-120"/>
              </a:rPr>
              <a:t>-COG user</a:t>
            </a:r>
            <a:r>
              <a:rPr kumimoji="1" lang="zh-TW" altLang="en-US" dirty="0">
                <a:latin typeface="微軟正黑體" panose="020B0604030504040204" pitchFamily="34" charset="-120"/>
                <a:ea typeface="微軟正黑體" panose="020B0604030504040204" pitchFamily="34" charset="-120"/>
              </a:rPr>
              <a:t>時間序列圖</a:t>
            </a:r>
            <a:endParaRPr lang="zh-TW" altLang="en-US" dirty="0"/>
          </a:p>
        </p:txBody>
      </p:sp>
      <p:pic>
        <p:nvPicPr>
          <p:cNvPr id="5" name="內容版面配置區 4">
            <a:extLst>
              <a:ext uri="{FF2B5EF4-FFF2-40B4-BE49-F238E27FC236}">
                <a16:creationId xmlns:a16="http://schemas.microsoft.com/office/drawing/2014/main" id="{039BD6B2-86EC-41F3-BCF2-FC3270635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681" y="2220355"/>
            <a:ext cx="4201675" cy="2557128"/>
          </a:xfrm>
        </p:spPr>
      </p:pic>
      <p:pic>
        <p:nvPicPr>
          <p:cNvPr id="7" name="圖片 6">
            <a:extLst>
              <a:ext uri="{FF2B5EF4-FFF2-40B4-BE49-F238E27FC236}">
                <a16:creationId xmlns:a16="http://schemas.microsoft.com/office/drawing/2014/main" id="{A72FAC6A-F543-4243-85AE-AD616B946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643" y="2220355"/>
            <a:ext cx="4201675" cy="2557128"/>
          </a:xfrm>
          <a:prstGeom prst="rect">
            <a:avLst/>
          </a:prstGeom>
        </p:spPr>
      </p:pic>
      <p:sp>
        <p:nvSpPr>
          <p:cNvPr id="8" name="文字方塊 7">
            <a:extLst>
              <a:ext uri="{FF2B5EF4-FFF2-40B4-BE49-F238E27FC236}">
                <a16:creationId xmlns:a16="http://schemas.microsoft.com/office/drawing/2014/main" id="{34ABC5E0-DD58-463F-98B8-CE9F3B86F841}"/>
              </a:ext>
            </a:extLst>
          </p:cNvPr>
          <p:cNvSpPr txBox="1"/>
          <p:nvPr/>
        </p:nvSpPr>
        <p:spPr>
          <a:xfrm>
            <a:off x="368957" y="5307150"/>
            <a:ext cx="11454085"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繪出</a:t>
            </a:r>
            <a:r>
              <a:rPr lang="en-US" altLang="zh-TW" sz="2400" dirty="0">
                <a:latin typeface="微軟正黑體" panose="020B0604030504040204" pitchFamily="34" charset="-120"/>
                <a:ea typeface="微軟正黑體" panose="020B0604030504040204" pitchFamily="34" charset="-120"/>
              </a:rPr>
              <a:t>W51_FX180.1.OV</a:t>
            </a:r>
            <a:r>
              <a:rPr lang="zh-TW" altLang="en-US" sz="2400" dirty="0">
                <a:latin typeface="微軟正黑體" panose="020B0604030504040204" pitchFamily="34" charset="-120"/>
                <a:ea typeface="微軟正黑體" panose="020B0604030504040204" pitchFamily="34" charset="-120"/>
              </a:rPr>
              <a:t>九月及九月第一周的時間序列圖更能發現負值一度超過</a:t>
            </a:r>
            <a:r>
              <a:rPr lang="en-US" altLang="zh-TW" sz="2400" dirty="0">
                <a:latin typeface="微軟正黑體" panose="020B0604030504040204" pitchFamily="34" charset="-120"/>
                <a:ea typeface="微軟正黑體" panose="020B0604030504040204" pitchFamily="34" charset="-120"/>
              </a:rPr>
              <a:t>2000</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我們推測是生產力不足時將使用者多餘的</a:t>
            </a:r>
            <a:r>
              <a:rPr lang="en-US" altLang="zh-TW" sz="2400" dirty="0">
                <a:latin typeface="微軟正黑體" panose="020B0604030504040204" pitchFamily="34" charset="-120"/>
                <a:ea typeface="微軟正黑體" panose="020B0604030504040204" pitchFamily="34" charset="-120"/>
              </a:rPr>
              <a:t>COG</a:t>
            </a:r>
            <a:r>
              <a:rPr lang="zh-TW" altLang="en-US" sz="2400" dirty="0">
                <a:latin typeface="微軟正黑體" panose="020B0604030504040204" pitchFamily="34" charset="-120"/>
                <a:ea typeface="微軟正黑體" panose="020B0604030504040204" pitchFamily="34" charset="-120"/>
              </a:rPr>
              <a:t>回流。</a:t>
            </a:r>
            <a:endParaRPr lang="en-US" altLang="zh-TW" sz="24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D5A28AA8-8A0D-687F-FB21-109E7CF430C5}"/>
              </a:ext>
            </a:extLst>
          </p:cNvPr>
          <p:cNvSpPr>
            <a:spLocks noGrp="1"/>
          </p:cNvSpPr>
          <p:nvPr>
            <p:ph type="sldNum" sz="quarter" idx="12"/>
          </p:nvPr>
        </p:nvSpPr>
        <p:spPr/>
        <p:txBody>
          <a:bodyPr/>
          <a:lstStyle/>
          <a:p>
            <a:fld id="{C3836E5B-D4B7-FA44-A0C9-2630295C2636}" type="slidenum">
              <a:rPr kumimoji="1" lang="zh-TW" altLang="en-US" smtClean="0"/>
              <a:t>83</a:t>
            </a:fld>
            <a:endParaRPr kumimoji="1" lang="zh-TW" altLang="en-US"/>
          </a:p>
        </p:txBody>
      </p:sp>
    </p:spTree>
    <p:extLst>
      <p:ext uri="{BB962C8B-B14F-4D97-AF65-F5344CB8AC3E}">
        <p14:creationId xmlns:p14="http://schemas.microsoft.com/office/powerpoint/2010/main" val="935129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a:t>
            </a:r>
            <a:r>
              <a:rPr kumimoji="1" lang="zh-TW" altLang="en-US" dirty="0"/>
              <a:t> 生產與消耗分析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84</a:t>
            </a:fld>
            <a:endParaRPr kumimoji="1" lang="zh-TW" altLang="en-US"/>
          </a:p>
        </p:txBody>
      </p:sp>
      <p:pic>
        <p:nvPicPr>
          <p:cNvPr id="5" name="圖片 4">
            <a:extLst>
              <a:ext uri="{FF2B5EF4-FFF2-40B4-BE49-F238E27FC236}">
                <a16:creationId xmlns:a16="http://schemas.microsoft.com/office/drawing/2014/main" id="{215B0050-9274-0445-BDD0-F70742DE3B10}"/>
              </a:ext>
            </a:extLst>
          </p:cNvPr>
          <p:cNvPicPr>
            <a:picLocks noChangeAspect="1"/>
          </p:cNvPicPr>
          <p:nvPr/>
        </p:nvPicPr>
        <p:blipFill>
          <a:blip r:embed="rId2"/>
          <a:stretch>
            <a:fillRect/>
          </a:stretch>
        </p:blipFill>
        <p:spPr>
          <a:xfrm>
            <a:off x="359348" y="1252990"/>
            <a:ext cx="8251252" cy="4721352"/>
          </a:xfrm>
          <a:prstGeom prst="rect">
            <a:avLst/>
          </a:prstGeom>
        </p:spPr>
      </p:pic>
      <p:sp>
        <p:nvSpPr>
          <p:cNvPr id="8" name="文字方塊 7">
            <a:extLst>
              <a:ext uri="{FF2B5EF4-FFF2-40B4-BE49-F238E27FC236}">
                <a16:creationId xmlns:a16="http://schemas.microsoft.com/office/drawing/2014/main" id="{BB074866-2873-0240-A887-D9E0064C5A58}"/>
              </a:ext>
            </a:extLst>
          </p:cNvPr>
          <p:cNvSpPr txBox="1"/>
          <p:nvPr/>
        </p:nvSpPr>
        <p:spPr>
          <a:xfrm>
            <a:off x="8610600" y="2921168"/>
            <a:ext cx="3005951" cy="1015663"/>
          </a:xfrm>
          <a:prstGeom prst="rect">
            <a:avLst/>
          </a:prstGeom>
          <a:noFill/>
        </p:spPr>
        <p:txBody>
          <a:bodyPr wrap="none" rtlCol="0">
            <a:spAutoFit/>
          </a:bodyPr>
          <a:lstStyle/>
          <a:p>
            <a:r>
              <a:rPr kumimoji="1" lang="zh-TW" altLang="en-US" sz="2000" dirty="0">
                <a:latin typeface="Microsoft JhengHei" panose="020B0604030504040204" pitchFamily="34" charset="-120"/>
                <a:ea typeface="Microsoft JhengHei" panose="020B0604030504040204" pitchFamily="34" charset="-120"/>
              </a:rPr>
              <a:t>生產與消耗間，</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相關係數為</a:t>
            </a:r>
            <a:r>
              <a:rPr kumimoji="1" lang="en-US" altLang="zh-TW" sz="2000" dirty="0">
                <a:latin typeface="Microsoft JhengHei" panose="020B0604030504040204" pitchFamily="34" charset="-120"/>
                <a:ea typeface="Microsoft JhengHei" panose="020B0604030504040204" pitchFamily="34" charset="-120"/>
              </a:rPr>
              <a:t>0.67</a:t>
            </a:r>
            <a:r>
              <a:rPr kumimoji="1" lang="zh-TW" altLang="en-US" sz="2000" dirty="0">
                <a:latin typeface="Microsoft JhengHei" panose="020B0604030504040204" pitchFamily="34" charset="-120"/>
                <a:ea typeface="Microsoft JhengHei" panose="020B0604030504040204" pitchFamily="34" charset="-120"/>
              </a:rPr>
              <a:t>，</a:t>
            </a:r>
            <a:endParaRPr kumimoji="1" lang="en-US" altLang="zh-TW" sz="2000" dirty="0">
              <a:latin typeface="Microsoft JhengHei" panose="020B0604030504040204" pitchFamily="34" charset="-120"/>
              <a:ea typeface="Microsoft JhengHei" panose="020B0604030504040204" pitchFamily="34" charset="-120"/>
            </a:endParaRPr>
          </a:p>
          <a:p>
            <a:r>
              <a:rPr kumimoji="1" lang="zh-TW" altLang="en-US" sz="2000" dirty="0">
                <a:latin typeface="Microsoft JhengHei" panose="020B0604030504040204" pitchFamily="34" charset="-120"/>
                <a:ea typeface="Microsoft JhengHei" panose="020B0604030504040204" pitchFamily="34" charset="-120"/>
              </a:rPr>
              <a:t>顯示兩者之間有正相關。</a:t>
            </a:r>
            <a:endParaRPr kumimoji="1" lang="en-US" altLang="zh-TW"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9256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Holder_V0</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85</a:t>
            </a:fld>
            <a:endParaRPr kumimoji="1" lang="zh-TW" altLang="en-US"/>
          </a:p>
        </p:txBody>
      </p:sp>
      <p:pic>
        <p:nvPicPr>
          <p:cNvPr id="6" name="圖片 5">
            <a:extLst>
              <a:ext uri="{FF2B5EF4-FFF2-40B4-BE49-F238E27FC236}">
                <a16:creationId xmlns:a16="http://schemas.microsoft.com/office/drawing/2014/main" id="{F5D2699F-1E09-1EB1-23FE-2122663CEF91}"/>
              </a:ext>
            </a:extLst>
          </p:cNvPr>
          <p:cNvPicPr>
            <a:picLocks noChangeAspect="1"/>
          </p:cNvPicPr>
          <p:nvPr/>
        </p:nvPicPr>
        <p:blipFill>
          <a:blip r:embed="rId2"/>
          <a:stretch>
            <a:fillRect/>
          </a:stretch>
        </p:blipFill>
        <p:spPr>
          <a:xfrm>
            <a:off x="3182723" y="1348088"/>
            <a:ext cx="5826554" cy="4161824"/>
          </a:xfrm>
          <a:prstGeom prst="rect">
            <a:avLst/>
          </a:prstGeom>
        </p:spPr>
      </p:pic>
      <p:sp>
        <p:nvSpPr>
          <p:cNvPr id="8" name="文字方塊 7">
            <a:extLst>
              <a:ext uri="{FF2B5EF4-FFF2-40B4-BE49-F238E27FC236}">
                <a16:creationId xmlns:a16="http://schemas.microsoft.com/office/drawing/2014/main" id="{4A5CA9A6-6FA7-2854-E762-1D047EF624D8}"/>
              </a:ext>
            </a:extLst>
          </p:cNvPr>
          <p:cNvSpPr txBox="1"/>
          <p:nvPr/>
        </p:nvSpPr>
        <p:spPr>
          <a:xfrm>
            <a:off x="2129481" y="5584805"/>
            <a:ext cx="7933038" cy="954107"/>
          </a:xfrm>
          <a:prstGeom prst="rect">
            <a:avLst/>
          </a:prstGeom>
          <a:noFill/>
        </p:spPr>
        <p:txBody>
          <a:bodyPr wrap="square" rtlCol="0">
            <a:spAutoFit/>
          </a:bodyPr>
          <a:lstStyle/>
          <a:p>
            <a:r>
              <a:rPr kumimoji="1" lang="zh-TW" altLang="en-US" sz="2800" dirty="0"/>
              <a:t>發現變動以</a:t>
            </a:r>
            <a:r>
              <a:rPr kumimoji="1" lang="en-US" altLang="zh-TW" sz="2800" dirty="0"/>
              <a:t>Holder2</a:t>
            </a:r>
            <a:r>
              <a:rPr kumimoji="1" lang="zh-TW" altLang="en-US" sz="2800" dirty="0"/>
              <a:t>的</a:t>
            </a:r>
            <a:r>
              <a:rPr kumimoji="1" lang="en-US" altLang="zh-TW" sz="2800" dirty="0"/>
              <a:t>V0</a:t>
            </a:r>
            <a:r>
              <a:rPr kumimoji="1" lang="zh-TW" altLang="en-US" sz="2800" dirty="0"/>
              <a:t>為主，Ｈ</a:t>
            </a:r>
            <a:r>
              <a:rPr kumimoji="1" lang="en-US" altLang="zh-TW" sz="2800" dirty="0"/>
              <a:t>older1_V0</a:t>
            </a:r>
            <a:r>
              <a:rPr kumimoji="1" lang="zh-TW" altLang="en-US" sz="2800" dirty="0"/>
              <a:t>為輔</a:t>
            </a:r>
            <a:endParaRPr kumimoji="1" lang="en-US" altLang="zh-TW" sz="2800" dirty="0"/>
          </a:p>
          <a:p>
            <a:r>
              <a:rPr kumimoji="1" lang="zh-TW" altLang="en-US" sz="2800" dirty="0"/>
              <a:t>故之後分析以</a:t>
            </a:r>
            <a:r>
              <a:rPr kumimoji="1" lang="en-US" altLang="zh-TW" sz="2800" dirty="0"/>
              <a:t>Holder2</a:t>
            </a:r>
            <a:r>
              <a:rPr kumimoji="1" lang="zh-TW" altLang="en-US" sz="2800" dirty="0"/>
              <a:t>的</a:t>
            </a:r>
            <a:r>
              <a:rPr kumimoji="1" lang="en-US" altLang="zh-TW" sz="2800" dirty="0"/>
              <a:t>V0</a:t>
            </a:r>
            <a:r>
              <a:rPr kumimoji="1" lang="zh-TW" altLang="en-US" sz="2800" dirty="0"/>
              <a:t>的變化為主要目標。</a:t>
            </a:r>
          </a:p>
        </p:txBody>
      </p:sp>
    </p:spTree>
    <p:extLst>
      <p:ext uri="{BB962C8B-B14F-4D97-AF65-F5344CB8AC3E}">
        <p14:creationId xmlns:p14="http://schemas.microsoft.com/office/powerpoint/2010/main" val="418218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Holder_V0</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86</a:t>
            </a:fld>
            <a:endParaRPr kumimoji="1" lang="zh-TW" altLang="en-US"/>
          </a:p>
        </p:txBody>
      </p:sp>
      <p:sp>
        <p:nvSpPr>
          <p:cNvPr id="8" name="文字方塊 7">
            <a:extLst>
              <a:ext uri="{FF2B5EF4-FFF2-40B4-BE49-F238E27FC236}">
                <a16:creationId xmlns:a16="http://schemas.microsoft.com/office/drawing/2014/main" id="{4A5CA9A6-6FA7-2854-E762-1D047EF624D8}"/>
              </a:ext>
            </a:extLst>
          </p:cNvPr>
          <p:cNvSpPr txBox="1"/>
          <p:nvPr/>
        </p:nvSpPr>
        <p:spPr>
          <a:xfrm>
            <a:off x="2129481" y="5584805"/>
            <a:ext cx="7933038" cy="954107"/>
          </a:xfrm>
          <a:prstGeom prst="rect">
            <a:avLst/>
          </a:prstGeom>
          <a:noFill/>
        </p:spPr>
        <p:txBody>
          <a:bodyPr wrap="square" rtlCol="0">
            <a:spAutoFit/>
          </a:bodyPr>
          <a:lstStyle/>
          <a:p>
            <a:r>
              <a:rPr kumimoji="1" lang="zh-TW" altLang="en-US" sz="2800" dirty="0"/>
              <a:t>發現變動以</a:t>
            </a:r>
            <a:r>
              <a:rPr kumimoji="1" lang="en-US" altLang="zh-TW" sz="2800" dirty="0"/>
              <a:t>Holder2</a:t>
            </a:r>
            <a:r>
              <a:rPr kumimoji="1" lang="zh-TW" altLang="en-US" sz="2800" dirty="0"/>
              <a:t>的</a:t>
            </a:r>
            <a:r>
              <a:rPr kumimoji="1" lang="en-US" altLang="zh-TW" sz="2800" dirty="0"/>
              <a:t>V0</a:t>
            </a:r>
            <a:r>
              <a:rPr kumimoji="1" lang="zh-TW" altLang="en-US" sz="2800" dirty="0"/>
              <a:t>為主，Ｈ</a:t>
            </a:r>
            <a:r>
              <a:rPr kumimoji="1" lang="en-US" altLang="zh-TW" sz="2800" dirty="0"/>
              <a:t>older1_V0</a:t>
            </a:r>
            <a:r>
              <a:rPr kumimoji="1" lang="zh-TW" altLang="en-US" sz="2800" dirty="0"/>
              <a:t>為輔</a:t>
            </a:r>
            <a:endParaRPr kumimoji="1" lang="en-US" altLang="zh-TW" sz="2800" dirty="0"/>
          </a:p>
          <a:p>
            <a:r>
              <a:rPr kumimoji="1" lang="zh-TW" altLang="en-US" sz="2800" dirty="0"/>
              <a:t>故之後分析以</a:t>
            </a:r>
            <a:r>
              <a:rPr kumimoji="1" lang="en-US" altLang="zh-TW" sz="2800" dirty="0"/>
              <a:t>Holder2</a:t>
            </a:r>
            <a:r>
              <a:rPr kumimoji="1" lang="zh-TW" altLang="en-US" sz="2800" dirty="0"/>
              <a:t>的</a:t>
            </a:r>
            <a:r>
              <a:rPr kumimoji="1" lang="en-US" altLang="zh-TW" sz="2800" dirty="0"/>
              <a:t>V0</a:t>
            </a:r>
            <a:r>
              <a:rPr kumimoji="1" lang="zh-TW" altLang="en-US" sz="2800" dirty="0"/>
              <a:t>的變化為主要目標。</a:t>
            </a:r>
          </a:p>
        </p:txBody>
      </p:sp>
      <p:pic>
        <p:nvPicPr>
          <p:cNvPr id="5" name="圖片 4">
            <a:extLst>
              <a:ext uri="{FF2B5EF4-FFF2-40B4-BE49-F238E27FC236}">
                <a16:creationId xmlns:a16="http://schemas.microsoft.com/office/drawing/2014/main" id="{76EBA207-1C8F-944B-24C9-72046038C069}"/>
              </a:ext>
            </a:extLst>
          </p:cNvPr>
          <p:cNvPicPr>
            <a:picLocks noChangeAspect="1"/>
          </p:cNvPicPr>
          <p:nvPr/>
        </p:nvPicPr>
        <p:blipFill>
          <a:blip r:embed="rId2"/>
          <a:stretch>
            <a:fillRect/>
          </a:stretch>
        </p:blipFill>
        <p:spPr>
          <a:xfrm>
            <a:off x="327111" y="2050246"/>
            <a:ext cx="4445000" cy="3175000"/>
          </a:xfrm>
          <a:prstGeom prst="rect">
            <a:avLst/>
          </a:prstGeom>
        </p:spPr>
      </p:pic>
      <p:pic>
        <p:nvPicPr>
          <p:cNvPr id="9" name="圖片 8">
            <a:extLst>
              <a:ext uri="{FF2B5EF4-FFF2-40B4-BE49-F238E27FC236}">
                <a16:creationId xmlns:a16="http://schemas.microsoft.com/office/drawing/2014/main" id="{97D87FD1-FB58-C4F7-E2BF-5DB435967486}"/>
              </a:ext>
            </a:extLst>
          </p:cNvPr>
          <p:cNvPicPr>
            <a:picLocks noChangeAspect="1"/>
          </p:cNvPicPr>
          <p:nvPr/>
        </p:nvPicPr>
        <p:blipFill>
          <a:blip r:embed="rId3"/>
          <a:stretch>
            <a:fillRect/>
          </a:stretch>
        </p:blipFill>
        <p:spPr>
          <a:xfrm>
            <a:off x="3974070" y="2093495"/>
            <a:ext cx="4445000" cy="3175000"/>
          </a:xfrm>
          <a:prstGeom prst="rect">
            <a:avLst/>
          </a:prstGeom>
        </p:spPr>
      </p:pic>
      <p:pic>
        <p:nvPicPr>
          <p:cNvPr id="11" name="圖片 10">
            <a:extLst>
              <a:ext uri="{FF2B5EF4-FFF2-40B4-BE49-F238E27FC236}">
                <a16:creationId xmlns:a16="http://schemas.microsoft.com/office/drawing/2014/main" id="{A5FB1F45-A37A-6BD7-3BE9-BD7481F1226C}"/>
              </a:ext>
            </a:extLst>
          </p:cNvPr>
          <p:cNvPicPr>
            <a:picLocks noChangeAspect="1"/>
          </p:cNvPicPr>
          <p:nvPr/>
        </p:nvPicPr>
        <p:blipFill>
          <a:blip r:embed="rId4"/>
          <a:stretch>
            <a:fillRect/>
          </a:stretch>
        </p:blipFill>
        <p:spPr>
          <a:xfrm>
            <a:off x="7840019" y="2093495"/>
            <a:ext cx="4445000" cy="3175000"/>
          </a:xfrm>
          <a:prstGeom prst="rect">
            <a:avLst/>
          </a:prstGeom>
        </p:spPr>
      </p:pic>
      <p:sp>
        <p:nvSpPr>
          <p:cNvPr id="12" name="文字方塊 11">
            <a:extLst>
              <a:ext uri="{FF2B5EF4-FFF2-40B4-BE49-F238E27FC236}">
                <a16:creationId xmlns:a16="http://schemas.microsoft.com/office/drawing/2014/main" id="{23B22409-4E7F-195D-DFF7-BCAA6D140CC5}"/>
              </a:ext>
            </a:extLst>
          </p:cNvPr>
          <p:cNvSpPr txBox="1"/>
          <p:nvPr/>
        </p:nvSpPr>
        <p:spPr>
          <a:xfrm>
            <a:off x="1896377" y="5215472"/>
            <a:ext cx="543739" cy="369332"/>
          </a:xfrm>
          <a:prstGeom prst="rect">
            <a:avLst/>
          </a:prstGeom>
          <a:noFill/>
        </p:spPr>
        <p:txBody>
          <a:bodyPr wrap="none" rtlCol="0">
            <a:spAutoFit/>
          </a:bodyPr>
          <a:lstStyle/>
          <a:p>
            <a:r>
              <a:rPr kumimoji="1" lang="en-US" altLang="zh-TW" dirty="0"/>
              <a:t>7</a:t>
            </a:r>
            <a:r>
              <a:rPr kumimoji="1" lang="zh-TW" altLang="en-US" dirty="0"/>
              <a:t>月</a:t>
            </a:r>
          </a:p>
        </p:txBody>
      </p:sp>
      <p:sp>
        <p:nvSpPr>
          <p:cNvPr id="13" name="文字方塊 12">
            <a:extLst>
              <a:ext uri="{FF2B5EF4-FFF2-40B4-BE49-F238E27FC236}">
                <a16:creationId xmlns:a16="http://schemas.microsoft.com/office/drawing/2014/main" id="{6511BFB1-51D7-4A04-51E1-7599ABE56F4D}"/>
              </a:ext>
            </a:extLst>
          </p:cNvPr>
          <p:cNvSpPr txBox="1"/>
          <p:nvPr/>
        </p:nvSpPr>
        <p:spPr>
          <a:xfrm>
            <a:off x="5824130" y="5258722"/>
            <a:ext cx="543739" cy="369332"/>
          </a:xfrm>
          <a:prstGeom prst="rect">
            <a:avLst/>
          </a:prstGeom>
          <a:noFill/>
        </p:spPr>
        <p:txBody>
          <a:bodyPr wrap="none" rtlCol="0">
            <a:spAutoFit/>
          </a:bodyPr>
          <a:lstStyle/>
          <a:p>
            <a:r>
              <a:rPr kumimoji="1" lang="en-US" altLang="zh-TW" dirty="0"/>
              <a:t>8</a:t>
            </a:r>
            <a:r>
              <a:rPr kumimoji="1" lang="zh-TW" altLang="en-US" dirty="0"/>
              <a:t>月</a:t>
            </a:r>
          </a:p>
        </p:txBody>
      </p:sp>
      <p:sp>
        <p:nvSpPr>
          <p:cNvPr id="14" name="文字方塊 13">
            <a:extLst>
              <a:ext uri="{FF2B5EF4-FFF2-40B4-BE49-F238E27FC236}">
                <a16:creationId xmlns:a16="http://schemas.microsoft.com/office/drawing/2014/main" id="{E05E4135-1842-E94B-49EF-F1F0ED934169}"/>
              </a:ext>
            </a:extLst>
          </p:cNvPr>
          <p:cNvSpPr txBox="1"/>
          <p:nvPr/>
        </p:nvSpPr>
        <p:spPr>
          <a:xfrm>
            <a:off x="9790648" y="5268495"/>
            <a:ext cx="543739" cy="369332"/>
          </a:xfrm>
          <a:prstGeom prst="rect">
            <a:avLst/>
          </a:prstGeom>
          <a:noFill/>
        </p:spPr>
        <p:txBody>
          <a:bodyPr wrap="none" rtlCol="0">
            <a:spAutoFit/>
          </a:bodyPr>
          <a:lstStyle/>
          <a:p>
            <a:r>
              <a:rPr kumimoji="1" lang="en-US" altLang="zh-TW" dirty="0"/>
              <a:t>9</a:t>
            </a:r>
            <a:r>
              <a:rPr kumimoji="1" lang="zh-TW" altLang="en-US" dirty="0"/>
              <a:t>月</a:t>
            </a:r>
          </a:p>
        </p:txBody>
      </p:sp>
    </p:spTree>
    <p:extLst>
      <p:ext uri="{BB962C8B-B14F-4D97-AF65-F5344CB8AC3E}">
        <p14:creationId xmlns:p14="http://schemas.microsoft.com/office/powerpoint/2010/main" val="1670403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p:txBody>
          <a:bodyPr/>
          <a:lstStyle/>
          <a:p>
            <a:r>
              <a:rPr kumimoji="1" lang="zh-TW" altLang="en-US" dirty="0"/>
              <a:t>初步資料分析</a:t>
            </a:r>
            <a:r>
              <a:rPr kumimoji="1" lang="en-US" altLang="zh-TW" dirty="0"/>
              <a:t>– Holder_V0</a:t>
            </a:r>
            <a:r>
              <a:rPr kumimoji="1" lang="zh-TW" altLang="en-US" dirty="0"/>
              <a:t>時間序列圖</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87</a:t>
            </a:fld>
            <a:endParaRPr kumimoji="1" lang="zh-TW" altLang="en-US"/>
          </a:p>
        </p:txBody>
      </p:sp>
      <p:sp>
        <p:nvSpPr>
          <p:cNvPr id="8" name="文字方塊 7">
            <a:extLst>
              <a:ext uri="{FF2B5EF4-FFF2-40B4-BE49-F238E27FC236}">
                <a16:creationId xmlns:a16="http://schemas.microsoft.com/office/drawing/2014/main" id="{4A5CA9A6-6FA7-2854-E762-1D047EF624D8}"/>
              </a:ext>
            </a:extLst>
          </p:cNvPr>
          <p:cNvSpPr txBox="1"/>
          <p:nvPr/>
        </p:nvSpPr>
        <p:spPr>
          <a:xfrm>
            <a:off x="2129481" y="5584805"/>
            <a:ext cx="7933038" cy="954107"/>
          </a:xfrm>
          <a:prstGeom prst="rect">
            <a:avLst/>
          </a:prstGeom>
          <a:noFill/>
        </p:spPr>
        <p:txBody>
          <a:bodyPr wrap="square" rtlCol="0">
            <a:spAutoFit/>
          </a:bodyPr>
          <a:lstStyle/>
          <a:p>
            <a:r>
              <a:rPr kumimoji="1" lang="zh-TW" altLang="en-US" sz="2800" dirty="0"/>
              <a:t>發現變動以</a:t>
            </a:r>
            <a:r>
              <a:rPr kumimoji="1" lang="en-US" altLang="zh-TW" sz="2800" dirty="0"/>
              <a:t>Holder2</a:t>
            </a:r>
            <a:r>
              <a:rPr kumimoji="1" lang="zh-TW" altLang="en-US" sz="2800" dirty="0"/>
              <a:t>的</a:t>
            </a:r>
            <a:r>
              <a:rPr kumimoji="1" lang="en-US" altLang="zh-TW" sz="2800" dirty="0"/>
              <a:t>V0</a:t>
            </a:r>
            <a:r>
              <a:rPr kumimoji="1" lang="zh-TW" altLang="en-US" sz="2800" dirty="0"/>
              <a:t>為主，Ｈ</a:t>
            </a:r>
            <a:r>
              <a:rPr kumimoji="1" lang="en-US" altLang="zh-TW" sz="2800" dirty="0"/>
              <a:t>older1_V0</a:t>
            </a:r>
            <a:r>
              <a:rPr kumimoji="1" lang="zh-TW" altLang="en-US" sz="2800" dirty="0"/>
              <a:t>為輔</a:t>
            </a:r>
            <a:endParaRPr kumimoji="1" lang="en-US" altLang="zh-TW" sz="2800" dirty="0"/>
          </a:p>
          <a:p>
            <a:r>
              <a:rPr kumimoji="1" lang="zh-TW" altLang="en-US" sz="2800" dirty="0"/>
              <a:t>故之後分析以</a:t>
            </a:r>
            <a:r>
              <a:rPr kumimoji="1" lang="en-US" altLang="zh-TW" sz="2800" dirty="0"/>
              <a:t>Holder2</a:t>
            </a:r>
            <a:r>
              <a:rPr kumimoji="1" lang="zh-TW" altLang="en-US" sz="2800" dirty="0"/>
              <a:t>的</a:t>
            </a:r>
            <a:r>
              <a:rPr kumimoji="1" lang="en-US" altLang="zh-TW" sz="2800" dirty="0"/>
              <a:t>V0</a:t>
            </a:r>
            <a:r>
              <a:rPr kumimoji="1" lang="zh-TW" altLang="en-US" sz="2800" dirty="0"/>
              <a:t>的變化為主要目標。</a:t>
            </a:r>
          </a:p>
        </p:txBody>
      </p:sp>
      <p:sp>
        <p:nvSpPr>
          <p:cNvPr id="12" name="文字方塊 11">
            <a:extLst>
              <a:ext uri="{FF2B5EF4-FFF2-40B4-BE49-F238E27FC236}">
                <a16:creationId xmlns:a16="http://schemas.microsoft.com/office/drawing/2014/main" id="{23B22409-4E7F-195D-DFF7-BCAA6D140CC5}"/>
              </a:ext>
            </a:extLst>
          </p:cNvPr>
          <p:cNvSpPr txBox="1"/>
          <p:nvPr/>
        </p:nvSpPr>
        <p:spPr>
          <a:xfrm>
            <a:off x="1896377" y="5215472"/>
            <a:ext cx="671979" cy="369332"/>
          </a:xfrm>
          <a:prstGeom prst="rect">
            <a:avLst/>
          </a:prstGeom>
          <a:noFill/>
        </p:spPr>
        <p:txBody>
          <a:bodyPr wrap="none" rtlCol="0">
            <a:spAutoFit/>
          </a:bodyPr>
          <a:lstStyle/>
          <a:p>
            <a:r>
              <a:rPr kumimoji="1" lang="en-US" altLang="zh-TW" dirty="0"/>
              <a:t>10</a:t>
            </a:r>
            <a:r>
              <a:rPr kumimoji="1" lang="zh-TW" altLang="en-US" dirty="0"/>
              <a:t>月</a:t>
            </a:r>
          </a:p>
        </p:txBody>
      </p:sp>
      <p:sp>
        <p:nvSpPr>
          <p:cNvPr id="13" name="文字方塊 12">
            <a:extLst>
              <a:ext uri="{FF2B5EF4-FFF2-40B4-BE49-F238E27FC236}">
                <a16:creationId xmlns:a16="http://schemas.microsoft.com/office/drawing/2014/main" id="{6511BFB1-51D7-4A04-51E1-7599ABE56F4D}"/>
              </a:ext>
            </a:extLst>
          </p:cNvPr>
          <p:cNvSpPr txBox="1"/>
          <p:nvPr/>
        </p:nvSpPr>
        <p:spPr>
          <a:xfrm>
            <a:off x="5824130" y="5258722"/>
            <a:ext cx="654859" cy="369332"/>
          </a:xfrm>
          <a:prstGeom prst="rect">
            <a:avLst/>
          </a:prstGeom>
          <a:noFill/>
        </p:spPr>
        <p:txBody>
          <a:bodyPr wrap="none" rtlCol="0">
            <a:spAutoFit/>
          </a:bodyPr>
          <a:lstStyle/>
          <a:p>
            <a:r>
              <a:rPr kumimoji="1" lang="en-US" altLang="zh-TW" dirty="0"/>
              <a:t>11</a:t>
            </a:r>
            <a:r>
              <a:rPr kumimoji="1" lang="zh-TW" altLang="en-US" dirty="0"/>
              <a:t>月</a:t>
            </a:r>
          </a:p>
        </p:txBody>
      </p:sp>
      <p:sp>
        <p:nvSpPr>
          <p:cNvPr id="14" name="文字方塊 13">
            <a:extLst>
              <a:ext uri="{FF2B5EF4-FFF2-40B4-BE49-F238E27FC236}">
                <a16:creationId xmlns:a16="http://schemas.microsoft.com/office/drawing/2014/main" id="{E05E4135-1842-E94B-49EF-F1F0ED934169}"/>
              </a:ext>
            </a:extLst>
          </p:cNvPr>
          <p:cNvSpPr txBox="1"/>
          <p:nvPr/>
        </p:nvSpPr>
        <p:spPr>
          <a:xfrm>
            <a:off x="9774278" y="5215472"/>
            <a:ext cx="671979" cy="369332"/>
          </a:xfrm>
          <a:prstGeom prst="rect">
            <a:avLst/>
          </a:prstGeom>
          <a:noFill/>
        </p:spPr>
        <p:txBody>
          <a:bodyPr wrap="none" rtlCol="0">
            <a:spAutoFit/>
          </a:bodyPr>
          <a:lstStyle/>
          <a:p>
            <a:r>
              <a:rPr kumimoji="1" lang="en-US" altLang="zh-TW" dirty="0"/>
              <a:t>12</a:t>
            </a:r>
            <a:r>
              <a:rPr kumimoji="1" lang="zh-TW" altLang="en-US" dirty="0"/>
              <a:t>月</a:t>
            </a:r>
          </a:p>
        </p:txBody>
      </p:sp>
      <p:pic>
        <p:nvPicPr>
          <p:cNvPr id="6" name="圖片 5">
            <a:extLst>
              <a:ext uri="{FF2B5EF4-FFF2-40B4-BE49-F238E27FC236}">
                <a16:creationId xmlns:a16="http://schemas.microsoft.com/office/drawing/2014/main" id="{72F48CF4-7BE0-6273-C3CF-4390E76F8D40}"/>
              </a:ext>
            </a:extLst>
          </p:cNvPr>
          <p:cNvPicPr>
            <a:picLocks noChangeAspect="1"/>
          </p:cNvPicPr>
          <p:nvPr/>
        </p:nvPicPr>
        <p:blipFill>
          <a:blip r:embed="rId2"/>
          <a:stretch>
            <a:fillRect/>
          </a:stretch>
        </p:blipFill>
        <p:spPr>
          <a:xfrm>
            <a:off x="9866" y="1964037"/>
            <a:ext cx="4445000" cy="3175000"/>
          </a:xfrm>
          <a:prstGeom prst="rect">
            <a:avLst/>
          </a:prstGeom>
        </p:spPr>
      </p:pic>
      <p:pic>
        <p:nvPicPr>
          <p:cNvPr id="10" name="圖片 9">
            <a:extLst>
              <a:ext uri="{FF2B5EF4-FFF2-40B4-BE49-F238E27FC236}">
                <a16:creationId xmlns:a16="http://schemas.microsoft.com/office/drawing/2014/main" id="{080CCDC4-0FB5-9F09-FE5E-3D392BBEEF9C}"/>
              </a:ext>
            </a:extLst>
          </p:cNvPr>
          <p:cNvPicPr>
            <a:picLocks noChangeAspect="1"/>
          </p:cNvPicPr>
          <p:nvPr/>
        </p:nvPicPr>
        <p:blipFill>
          <a:blip r:embed="rId3"/>
          <a:stretch>
            <a:fillRect/>
          </a:stretch>
        </p:blipFill>
        <p:spPr>
          <a:xfrm>
            <a:off x="3929059" y="1964037"/>
            <a:ext cx="4445000" cy="3175000"/>
          </a:xfrm>
          <a:prstGeom prst="rect">
            <a:avLst/>
          </a:prstGeom>
        </p:spPr>
      </p:pic>
      <p:pic>
        <p:nvPicPr>
          <p:cNvPr id="16" name="圖片 15">
            <a:extLst>
              <a:ext uri="{FF2B5EF4-FFF2-40B4-BE49-F238E27FC236}">
                <a16:creationId xmlns:a16="http://schemas.microsoft.com/office/drawing/2014/main" id="{33AE9C28-63E4-469C-C4DC-E095E8B5B087}"/>
              </a:ext>
            </a:extLst>
          </p:cNvPr>
          <p:cNvPicPr>
            <a:picLocks noChangeAspect="1"/>
          </p:cNvPicPr>
          <p:nvPr/>
        </p:nvPicPr>
        <p:blipFill>
          <a:blip r:embed="rId4"/>
          <a:stretch>
            <a:fillRect/>
          </a:stretch>
        </p:blipFill>
        <p:spPr>
          <a:xfrm>
            <a:off x="7759700" y="2050246"/>
            <a:ext cx="4445000" cy="3175000"/>
          </a:xfrm>
          <a:prstGeom prst="rect">
            <a:avLst/>
          </a:prstGeom>
        </p:spPr>
      </p:pic>
    </p:spTree>
    <p:extLst>
      <p:ext uri="{BB962C8B-B14F-4D97-AF65-F5344CB8AC3E}">
        <p14:creationId xmlns:p14="http://schemas.microsoft.com/office/powerpoint/2010/main" val="1968908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07E0C-5CD3-CF4C-9A1B-9B544526998A}"/>
              </a:ext>
            </a:extLst>
          </p:cNvPr>
          <p:cNvSpPr>
            <a:spLocks noGrp="1"/>
          </p:cNvSpPr>
          <p:nvPr>
            <p:ph type="title"/>
          </p:nvPr>
        </p:nvSpPr>
        <p:spPr>
          <a:xfrm>
            <a:off x="262478" y="136525"/>
            <a:ext cx="10717696" cy="1325563"/>
          </a:xfrm>
        </p:spPr>
        <p:txBody>
          <a:bodyPr/>
          <a:lstStyle/>
          <a:p>
            <a:r>
              <a:rPr kumimoji="1" lang="zh-TW" altLang="en-US" dirty="0"/>
              <a:t>初步資料分析</a:t>
            </a:r>
            <a:r>
              <a:rPr kumimoji="1" lang="en-US" altLang="zh-TW" dirty="0"/>
              <a:t>–</a:t>
            </a:r>
            <a:r>
              <a:rPr kumimoji="1" lang="zh-TW" altLang="en-US" dirty="0"/>
              <a:t> 總結</a:t>
            </a:r>
          </a:p>
        </p:txBody>
      </p:sp>
      <p:sp>
        <p:nvSpPr>
          <p:cNvPr id="4" name="投影片編號版面配置區 3">
            <a:extLst>
              <a:ext uri="{FF2B5EF4-FFF2-40B4-BE49-F238E27FC236}">
                <a16:creationId xmlns:a16="http://schemas.microsoft.com/office/drawing/2014/main" id="{A7DBB17E-EAAF-F946-90D0-91B01D14432C}"/>
              </a:ext>
            </a:extLst>
          </p:cNvPr>
          <p:cNvSpPr>
            <a:spLocks noGrp="1"/>
          </p:cNvSpPr>
          <p:nvPr>
            <p:ph type="sldNum" sz="quarter" idx="12"/>
          </p:nvPr>
        </p:nvSpPr>
        <p:spPr/>
        <p:txBody>
          <a:bodyPr/>
          <a:lstStyle/>
          <a:p>
            <a:fld id="{C3836E5B-D4B7-FA44-A0C9-2630295C2636}" type="slidenum">
              <a:rPr kumimoji="1" lang="zh-TW" altLang="en-US" smtClean="0"/>
              <a:t>88</a:t>
            </a:fld>
            <a:endParaRPr kumimoji="1" lang="zh-TW" altLang="en-US"/>
          </a:p>
        </p:txBody>
      </p:sp>
      <p:sp>
        <p:nvSpPr>
          <p:cNvPr id="6" name="內容版面配置區 2">
            <a:extLst>
              <a:ext uri="{FF2B5EF4-FFF2-40B4-BE49-F238E27FC236}">
                <a16:creationId xmlns:a16="http://schemas.microsoft.com/office/drawing/2014/main" id="{FF32EB39-7281-0746-A788-58577A7753D5}"/>
              </a:ext>
            </a:extLst>
          </p:cNvPr>
          <p:cNvSpPr>
            <a:spLocks noGrp="1"/>
          </p:cNvSpPr>
          <p:nvPr>
            <p:ph idx="1"/>
          </p:nvPr>
        </p:nvSpPr>
        <p:spPr>
          <a:xfrm>
            <a:off x="464574" y="1382713"/>
            <a:ext cx="10515600" cy="4351338"/>
          </a:xfrm>
        </p:spPr>
        <p:txBody>
          <a:bodyPr>
            <a:noAutofit/>
          </a:bodyPr>
          <a:lstStyle/>
          <a:p>
            <a:pPr marL="0" indent="0">
              <a:buNone/>
            </a:pPr>
            <a:r>
              <a:rPr kumimoji="1" lang="zh-TW" altLang="en-US" sz="1800" dirty="0"/>
              <a:t>在初步的資料探勘中我們發現 </a:t>
            </a:r>
            <a:r>
              <a:rPr kumimoji="1" lang="en-US" altLang="zh-TW" sz="1800" dirty="0"/>
              <a:t>COG</a:t>
            </a:r>
            <a:r>
              <a:rPr kumimoji="1" lang="zh-TW" altLang="en-US" sz="1800" dirty="0"/>
              <a:t> 資料有以下特性：</a:t>
            </a:r>
            <a:endParaRPr kumimoji="1" lang="en-US" altLang="zh-TW" sz="1800" dirty="0"/>
          </a:p>
          <a:p>
            <a:pPr marL="457200" indent="-457200">
              <a:lnSpc>
                <a:spcPct val="150000"/>
              </a:lnSpc>
              <a:buFont typeface="+mj-lt"/>
              <a:buAutoNum type="arabicPeriod"/>
            </a:pPr>
            <a:r>
              <a:rPr kumimoji="1" lang="zh-TW" altLang="en-US" sz="1800" dirty="0"/>
              <a:t>在資料記錄中有許多遺失值，之後需要進一步討論該如何處理這些遺失值</a:t>
            </a:r>
            <a:endParaRPr kumimoji="1" lang="en-US" altLang="zh-TW" sz="1800" dirty="0"/>
          </a:p>
          <a:p>
            <a:pPr marL="457200" indent="-457200">
              <a:lnSpc>
                <a:spcPct val="150000"/>
              </a:lnSpc>
              <a:buFont typeface="+mj-lt"/>
              <a:buAutoNum type="arabicPeriod"/>
            </a:pPr>
            <a:r>
              <a:rPr kumimoji="1" lang="zh-TW" altLang="en-US" sz="1800" dirty="0"/>
              <a:t>在</a:t>
            </a:r>
            <a:r>
              <a:rPr kumimoji="1" lang="en-US" altLang="zh-TW" sz="1800" dirty="0"/>
              <a:t>COG</a:t>
            </a:r>
            <a:r>
              <a:rPr kumimoji="1" lang="zh-TW" altLang="en-US" sz="1800" dirty="0"/>
              <a:t>生產以及</a:t>
            </a:r>
            <a:r>
              <a:rPr kumimoji="1" lang="en-US" altLang="zh-TW" sz="1800" dirty="0"/>
              <a:t>Holder</a:t>
            </a:r>
            <a:r>
              <a:rPr kumimoji="1" lang="zh-TW" altLang="en-US" sz="1800" dirty="0"/>
              <a:t>溫度、壓力、液位，以及</a:t>
            </a:r>
            <a:r>
              <a:rPr kumimoji="1" lang="en-US" altLang="zh-TW" sz="1800" dirty="0"/>
              <a:t>Holder1</a:t>
            </a:r>
            <a:r>
              <a:rPr kumimoji="1" lang="zh-TW" altLang="en-US" sz="1800" dirty="0"/>
              <a:t>的液位均有明顯離群值，這些離群值是否為重要影響點會影響預測是未來要討論的目標。</a:t>
            </a:r>
            <a:endParaRPr kumimoji="1" lang="en-US" altLang="zh-TW" sz="1800" dirty="0"/>
          </a:p>
          <a:p>
            <a:pPr marL="457200" indent="-457200">
              <a:lnSpc>
                <a:spcPct val="150000"/>
              </a:lnSpc>
              <a:buFont typeface="+mj-lt"/>
              <a:buAutoNum type="arabicPeriod"/>
            </a:pPr>
            <a:r>
              <a:rPr kumimoji="1" lang="zh-TW" altLang="en-US" sz="1800" dirty="0"/>
              <a:t>如何把</a:t>
            </a:r>
            <a:r>
              <a:rPr kumimoji="1" lang="en-US" altLang="zh-TW" sz="1800" dirty="0"/>
              <a:t>Holder</a:t>
            </a:r>
            <a:r>
              <a:rPr kumimoji="1" lang="zh-TW" altLang="en-US" sz="1800" dirty="0"/>
              <a:t>的液位在固定範圍是許多同學查詢的論文均有提及的議題，而根據資料描述，本次研究數據</a:t>
            </a:r>
            <a:r>
              <a:rPr kumimoji="1" lang="en-US" altLang="zh-TW" sz="1800" dirty="0"/>
              <a:t>Holder2</a:t>
            </a:r>
            <a:r>
              <a:rPr kumimoji="1" lang="zh-TW" altLang="en-US" sz="1800" dirty="0"/>
              <a:t>起伏劇烈，</a:t>
            </a:r>
            <a:r>
              <a:rPr kumimoji="1" lang="en-US" altLang="zh-TW" sz="1800" dirty="0"/>
              <a:t> Holder1</a:t>
            </a:r>
            <a:r>
              <a:rPr kumimoji="1" lang="zh-TW" altLang="en-US" sz="1800" dirty="0"/>
              <a:t>則在部分有劇烈升高的趨勢，該如建立模型預估</a:t>
            </a:r>
            <a:r>
              <a:rPr kumimoji="1" lang="en-US" altLang="zh-TW" sz="1800" dirty="0"/>
              <a:t>Holder</a:t>
            </a:r>
            <a:r>
              <a:rPr kumimoji="1" lang="zh-TW" altLang="en-US" sz="1800" dirty="0"/>
              <a:t>的液位，並找出穩定液位之方法將是本次研究的重點</a:t>
            </a:r>
            <a:endParaRPr kumimoji="1" lang="en-US" altLang="zh-TW" sz="1800" dirty="0"/>
          </a:p>
          <a:p>
            <a:pPr marL="457200" indent="-457200">
              <a:lnSpc>
                <a:spcPct val="150000"/>
              </a:lnSpc>
              <a:buFont typeface="+mj-lt"/>
              <a:buAutoNum type="arabicPeriod"/>
            </a:pPr>
            <a:r>
              <a:rPr kumimoji="1" lang="zh-TW" altLang="en-US" sz="1800" dirty="0"/>
              <a:t>檢驗液位與其他變數間均無明顯線性相關，因此模型使用</a:t>
            </a:r>
            <a:r>
              <a:rPr kumimoji="1" lang="en-US" altLang="zh-TW" sz="1800" dirty="0"/>
              <a:t>simple linear model</a:t>
            </a:r>
            <a:r>
              <a:rPr kumimoji="1" lang="zh-TW" altLang="en-US" sz="1800" dirty="0"/>
              <a:t>預估將會十分不準確。</a:t>
            </a:r>
            <a:endParaRPr kumimoji="1" lang="en-US" altLang="zh-TW" sz="1800" dirty="0"/>
          </a:p>
          <a:p>
            <a:pPr marL="457200" indent="-457200">
              <a:lnSpc>
                <a:spcPct val="150000"/>
              </a:lnSpc>
              <a:buFont typeface="+mj-lt"/>
              <a:buAutoNum type="arabicPeriod"/>
            </a:pPr>
            <a:r>
              <a:rPr kumimoji="1" lang="zh-TW" altLang="en-US" sz="1800" dirty="0"/>
              <a:t>生產與消耗間有明顯正相關，此兩變數與</a:t>
            </a:r>
            <a:r>
              <a:rPr kumimoji="1" lang="en-US" altLang="zh-TW" sz="1800" dirty="0"/>
              <a:t>Holder</a:t>
            </a:r>
            <a:r>
              <a:rPr kumimoji="1" lang="zh-TW" altLang="en-US" sz="1800" dirty="0"/>
              <a:t>的液位十分相關</a:t>
            </a:r>
            <a:endParaRPr kumimoji="1" lang="en-US" altLang="zh-TW" sz="1800" dirty="0"/>
          </a:p>
          <a:p>
            <a:pPr marL="457200" indent="-457200">
              <a:lnSpc>
                <a:spcPct val="150000"/>
              </a:lnSpc>
              <a:buFont typeface="+mj-lt"/>
              <a:buAutoNum type="arabicPeriod"/>
            </a:pPr>
            <a:r>
              <a:rPr kumimoji="1" lang="zh-TW" altLang="en-US" sz="1800" dirty="0"/>
              <a:t>根據老師的建議，我們最後將 </a:t>
            </a:r>
            <a:r>
              <a:rPr kumimoji="1" lang="en-US" altLang="zh-TW" sz="1800" dirty="0"/>
              <a:t>Holder 2 </a:t>
            </a:r>
            <a:r>
              <a:rPr kumimoji="1" lang="zh-TW" altLang="en-US" sz="1800" dirty="0"/>
              <a:t>的液位轉為容積，再進行預測</a:t>
            </a:r>
          </a:p>
        </p:txBody>
      </p:sp>
    </p:spTree>
    <p:extLst>
      <p:ext uri="{BB962C8B-B14F-4D97-AF65-F5344CB8AC3E}">
        <p14:creationId xmlns:p14="http://schemas.microsoft.com/office/powerpoint/2010/main" val="1542994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BCA1B-3F9C-135B-186C-2120DC252F52}"/>
              </a:ext>
            </a:extLst>
          </p:cNvPr>
          <p:cNvSpPr>
            <a:spLocks noGrp="1"/>
          </p:cNvSpPr>
          <p:nvPr>
            <p:ph type="ctrTitle"/>
          </p:nvPr>
        </p:nvSpPr>
        <p:spPr/>
        <p:txBody>
          <a:bodyPr/>
          <a:lstStyle/>
          <a:p>
            <a:r>
              <a:rPr kumimoji="1" lang="en-US" altLang="zh-TW" dirty="0"/>
              <a:t>Model selection method</a:t>
            </a:r>
            <a:endParaRPr kumimoji="1" lang="zh-TW" altLang="en-US" dirty="0"/>
          </a:p>
        </p:txBody>
      </p:sp>
      <p:sp>
        <p:nvSpPr>
          <p:cNvPr id="4" name="投影片編號版面配置區 3">
            <a:extLst>
              <a:ext uri="{FF2B5EF4-FFF2-40B4-BE49-F238E27FC236}">
                <a16:creationId xmlns:a16="http://schemas.microsoft.com/office/drawing/2014/main" id="{CD2796AC-5C76-3C1D-9F9D-AE000C4384D9}"/>
              </a:ext>
            </a:extLst>
          </p:cNvPr>
          <p:cNvSpPr>
            <a:spLocks noGrp="1"/>
          </p:cNvSpPr>
          <p:nvPr>
            <p:ph type="sldNum" sz="quarter" idx="12"/>
          </p:nvPr>
        </p:nvSpPr>
        <p:spPr/>
        <p:txBody>
          <a:bodyPr/>
          <a:lstStyle/>
          <a:p>
            <a:fld id="{C3836E5B-D4B7-FA44-A0C9-2630295C2636}" type="slidenum">
              <a:rPr kumimoji="1" lang="zh-TW" altLang="en-US" smtClean="0"/>
              <a:t>89</a:t>
            </a:fld>
            <a:endParaRPr kumimoji="1" lang="zh-TW" altLang="en-US"/>
          </a:p>
        </p:txBody>
      </p:sp>
    </p:spTree>
    <p:extLst>
      <p:ext uri="{BB962C8B-B14F-4D97-AF65-F5344CB8AC3E}">
        <p14:creationId xmlns:p14="http://schemas.microsoft.com/office/powerpoint/2010/main" val="40496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12A331-8784-7CD8-2E75-37F1300400DA}"/>
              </a:ext>
            </a:extLst>
          </p:cNvPr>
          <p:cNvSpPr>
            <a:spLocks noGrp="1"/>
          </p:cNvSpPr>
          <p:nvPr>
            <p:ph type="title"/>
          </p:nvPr>
        </p:nvSpPr>
        <p:spPr/>
        <p:txBody>
          <a:bodyPr/>
          <a:lstStyle/>
          <a:p>
            <a:r>
              <a:rPr lang="zh-TW" altLang="en-US" dirty="0"/>
              <a:t>日、週週期變數</a:t>
            </a:r>
            <a:r>
              <a:rPr lang="en-US" altLang="zh-TW" dirty="0"/>
              <a:t>1</a:t>
            </a:r>
            <a:endParaRPr lang="zh-TW" altLang="en-US" dirty="0"/>
          </a:p>
        </p:txBody>
      </p:sp>
      <p:sp>
        <p:nvSpPr>
          <p:cNvPr id="3" name="內容版面配置區 2">
            <a:extLst>
              <a:ext uri="{FF2B5EF4-FFF2-40B4-BE49-F238E27FC236}">
                <a16:creationId xmlns:a16="http://schemas.microsoft.com/office/drawing/2014/main" id="{8168E517-465E-4CB6-752C-F1FF1F61F426}"/>
              </a:ext>
            </a:extLst>
          </p:cNvPr>
          <p:cNvSpPr>
            <a:spLocks noGrp="1"/>
          </p:cNvSpPr>
          <p:nvPr>
            <p:ph idx="1"/>
          </p:nvPr>
        </p:nvSpPr>
        <p:spPr>
          <a:xfrm>
            <a:off x="838200" y="1825625"/>
            <a:ext cx="10515600" cy="4379966"/>
          </a:xfrm>
        </p:spPr>
        <p:txBody>
          <a:bodyPr>
            <a:normAutofit fontScale="85000" lnSpcReduction="20000"/>
          </a:bodyPr>
          <a:lstStyle/>
          <a:p>
            <a:pPr marL="0" indent="0">
              <a:buNone/>
            </a:pPr>
            <a:r>
              <a:rPr lang="en-US" altLang="zh-TW" sz="2800" dirty="0">
                <a:latin typeface="微軟正黑體" panose="020B0604030504040204" pitchFamily="34" charset="-120"/>
                <a:ea typeface="微軟正黑體" panose="020B0604030504040204" pitchFamily="34" charset="-120"/>
              </a:rPr>
              <a:t>1 . </a:t>
            </a:r>
            <a:r>
              <a:rPr lang="zh-TW" altLang="en-US" sz="2800" dirty="0">
                <a:latin typeface="微軟正黑體" panose="020B0604030504040204" pitchFamily="34" charset="-120"/>
                <a:ea typeface="微軟正黑體" panose="020B0604030504040204" pitchFamily="34" charset="-120"/>
              </a:rPr>
              <a:t>前一日同一時間的瞬時變化量</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概念：想透過前一日同時間的液位瞬時變化量預測下一分鐘的液位。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作法：將選定時間點前一日的液位減去選定時間點前一日又一</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en-US" altLang="zh-TW" sz="2800" dirty="0">
                <a:latin typeface="微軟正黑體" panose="020B0604030504040204" pitchFamily="34" charset="-120"/>
                <a:ea typeface="微軟正黑體" panose="020B0604030504040204" pitchFamily="34" charset="-120"/>
              </a:rPr>
              <a:t>2 . </a:t>
            </a:r>
            <a:r>
              <a:rPr lang="zh-TW" altLang="en-US" sz="2800" dirty="0">
                <a:latin typeface="微軟正黑體" panose="020B0604030504040204" pitchFamily="34" charset="-120"/>
                <a:ea typeface="微軟正黑體" panose="020B0604030504040204" pitchFamily="34" charset="-120"/>
              </a:rPr>
              <a:t>前一週同一時間的瞬時變化量</a:t>
            </a:r>
            <a:endParaRPr lang="en-US" altLang="zh-TW" sz="2800" dirty="0">
              <a:latin typeface="微軟正黑體" panose="020B0604030504040204" pitchFamily="34" charset="-120"/>
              <a:ea typeface="微軟正黑體" panose="020B0604030504040204" pitchFamily="34" charset="-120"/>
            </a:endParaRPr>
          </a:p>
          <a:p>
            <a:pPr marL="0" indent="0">
              <a:buNone/>
            </a:pP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概念：想透過前一週同一時間的液位瞬時變化量預測下一分鐘的液位。</a:t>
            </a:r>
            <a:endParaRPr lang="en-US" altLang="zh-TW" sz="2800" dirty="0">
              <a:latin typeface="微軟正黑體" panose="020B0604030504040204" pitchFamily="34" charset="-120"/>
              <a:ea typeface="微軟正黑體" panose="020B0604030504040204" pitchFamily="34" charset="-120"/>
            </a:endParaRPr>
          </a:p>
          <a:p>
            <a:pPr marL="0" indent="0">
              <a:buNone/>
            </a:pP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作法：將選定時間點前一週的液位減去選定時間點前一週又一</a:t>
            </a:r>
            <a:endParaRPr lang="en-US" altLang="zh-TW" sz="2800" dirty="0">
              <a:latin typeface="微軟正黑體" panose="020B0604030504040204" pitchFamily="34" charset="-120"/>
              <a:ea typeface="微軟正黑體" panose="020B0604030504040204" pitchFamily="34" charset="-120"/>
            </a:endParaRPr>
          </a:p>
          <a:p>
            <a:pPr marL="0" indent="0">
              <a:buNone/>
            </a:pPr>
            <a:r>
              <a:rPr lang="zh-TW" altLang="en-US" sz="2800" dirty="0">
                <a:latin typeface="微軟正黑體" panose="020B0604030504040204" pitchFamily="34" charset="-120"/>
                <a:ea typeface="微軟正黑體" panose="020B0604030504040204" pitchFamily="34" charset="-120"/>
              </a:rPr>
              <a:t>                 分鐘的液位。</a:t>
            </a:r>
            <a:endParaRPr lang="en-US" altLang="zh-TW" sz="2800" dirty="0">
              <a:latin typeface="微軟正黑體" panose="020B0604030504040204" pitchFamily="34" charset="-120"/>
              <a:ea typeface="微軟正黑體" panose="020B0604030504040204" pitchFamily="34" charset="-120"/>
            </a:endParaRPr>
          </a:p>
          <a:p>
            <a:pPr marL="514350" indent="-514350">
              <a:buFont typeface="+mj-lt"/>
              <a:buAutoNum type="arabicPeriod"/>
            </a:pPr>
            <a:endParaRPr lang="en-US" altLang="zh-TW" dirty="0"/>
          </a:p>
        </p:txBody>
      </p:sp>
      <p:sp>
        <p:nvSpPr>
          <p:cNvPr id="4" name="投影片編號版面配置區 3">
            <a:extLst>
              <a:ext uri="{FF2B5EF4-FFF2-40B4-BE49-F238E27FC236}">
                <a16:creationId xmlns:a16="http://schemas.microsoft.com/office/drawing/2014/main" id="{B66DED49-9D8C-C0F6-00E1-24B2E2ABBB50}"/>
              </a:ext>
            </a:extLst>
          </p:cNvPr>
          <p:cNvSpPr>
            <a:spLocks noGrp="1"/>
          </p:cNvSpPr>
          <p:nvPr>
            <p:ph type="sldNum" sz="quarter" idx="12"/>
          </p:nvPr>
        </p:nvSpPr>
        <p:spPr/>
        <p:txBody>
          <a:bodyPr/>
          <a:lstStyle/>
          <a:p>
            <a:fld id="{C3836E5B-D4B7-FA44-A0C9-2630295C2636}" type="slidenum">
              <a:rPr kumimoji="1" lang="zh-TW" altLang="en-US" smtClean="0"/>
              <a:t>9</a:t>
            </a:fld>
            <a:endParaRPr kumimoji="1" lang="zh-TW" altLang="en-US"/>
          </a:p>
        </p:txBody>
      </p:sp>
    </p:spTree>
    <p:extLst>
      <p:ext uri="{BB962C8B-B14F-4D97-AF65-F5344CB8AC3E}">
        <p14:creationId xmlns:p14="http://schemas.microsoft.com/office/powerpoint/2010/main" val="1631419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3A05C-4540-D535-E4FD-F73F0343A123}"/>
              </a:ext>
            </a:extLst>
          </p:cNvPr>
          <p:cNvSpPr>
            <a:spLocks noGrp="1"/>
          </p:cNvSpPr>
          <p:nvPr>
            <p:ph type="title"/>
          </p:nvPr>
        </p:nvSpPr>
        <p:spPr/>
        <p:txBody>
          <a:bodyPr/>
          <a:lstStyle/>
          <a:p>
            <a:r>
              <a:rPr kumimoji="1" lang="en-US" altLang="zh-TW" dirty="0"/>
              <a:t>Model selection method</a:t>
            </a:r>
            <a:endParaRPr kumimoji="1" lang="zh-TW" altLang="en-US" dirty="0"/>
          </a:p>
        </p:txBody>
      </p:sp>
      <p:sp>
        <p:nvSpPr>
          <p:cNvPr id="3" name="內容版面配置區 2">
            <a:extLst>
              <a:ext uri="{FF2B5EF4-FFF2-40B4-BE49-F238E27FC236}">
                <a16:creationId xmlns:a16="http://schemas.microsoft.com/office/drawing/2014/main" id="{8541213D-B6C3-E592-07E8-E650EA748F77}"/>
              </a:ext>
            </a:extLst>
          </p:cNvPr>
          <p:cNvSpPr>
            <a:spLocks noGrp="1"/>
          </p:cNvSpPr>
          <p:nvPr>
            <p:ph idx="1"/>
          </p:nvPr>
        </p:nvSpPr>
        <p:spPr>
          <a:xfrm>
            <a:off x="838200" y="1825624"/>
            <a:ext cx="10515600" cy="5032375"/>
          </a:xfrm>
        </p:spPr>
        <p:txBody>
          <a:bodyPr>
            <a:normAutofit/>
          </a:bodyPr>
          <a:lstStyle/>
          <a:p>
            <a:pPr marL="0" indent="0">
              <a:lnSpc>
                <a:spcPct val="150000"/>
              </a:lnSpc>
              <a:buNone/>
            </a:pPr>
            <a:r>
              <a:rPr kumimoji="1" lang="zh-TW" altLang="en-US" dirty="0"/>
              <a:t>本次資料有許多變數，其中下游工廠非常多家，因為變數很多，因此我們想使用</a:t>
            </a:r>
            <a:r>
              <a:rPr kumimoji="1" lang="en-US" altLang="zh-TW" dirty="0"/>
              <a:t>Forward Stepwise model select</a:t>
            </a:r>
            <a:r>
              <a:rPr kumimoji="1" lang="zh-TW" altLang="en-US" dirty="0"/>
              <a:t>進行分析。</a:t>
            </a:r>
            <a:endParaRPr kumimoji="1" lang="en-US" altLang="zh-TW" dirty="0"/>
          </a:p>
          <a:p>
            <a:pPr marL="0" indent="0">
              <a:lnSpc>
                <a:spcPct val="150000"/>
              </a:lnSpc>
              <a:buNone/>
            </a:pPr>
            <a:r>
              <a:rPr kumimoji="1" lang="zh-TW" altLang="en-US" dirty="0"/>
              <a:t>目的：</a:t>
            </a:r>
            <a:endParaRPr kumimoji="1" lang="en-US" altLang="zh-TW" dirty="0"/>
          </a:p>
          <a:p>
            <a:pPr marL="514350" indent="-514350">
              <a:lnSpc>
                <a:spcPct val="150000"/>
              </a:lnSpc>
              <a:buFont typeface="+mj-lt"/>
              <a:buAutoNum type="arabicPeriod"/>
            </a:pPr>
            <a:r>
              <a:rPr kumimoji="1" lang="zh-TW" altLang="en-US" dirty="0"/>
              <a:t>哪些工廠的氣體使用量對於液位變化有顯著影響。</a:t>
            </a:r>
            <a:endParaRPr kumimoji="1" lang="en-US" altLang="zh-TW" dirty="0"/>
          </a:p>
          <a:p>
            <a:pPr marL="514350" indent="-514350">
              <a:lnSpc>
                <a:spcPct val="150000"/>
              </a:lnSpc>
              <a:buFont typeface="+mj-lt"/>
              <a:buAutoNum type="arabicPeriod"/>
            </a:pPr>
            <a:r>
              <a:rPr kumimoji="1" lang="zh-TW" altLang="en-US" dirty="0"/>
              <a:t>哪些工廠的氣體變化量對於液位有顯著影響。</a:t>
            </a:r>
            <a:endParaRPr kumimoji="1" lang="en-US" altLang="zh-TW" dirty="0"/>
          </a:p>
          <a:p>
            <a:pPr marL="514350" indent="-514350">
              <a:lnSpc>
                <a:spcPct val="150000"/>
              </a:lnSpc>
              <a:buFont typeface="+mj-lt"/>
              <a:buAutoNum type="arabicPeriod"/>
            </a:pPr>
            <a:r>
              <a:rPr kumimoji="1" lang="zh-TW" altLang="en-US" dirty="0"/>
              <a:t>哪些工廠的氣體使用量對</a:t>
            </a:r>
            <a:r>
              <a:rPr kumimoji="1" lang="en-US" altLang="zh-TW" dirty="0"/>
              <a:t>COG</a:t>
            </a:r>
            <a:r>
              <a:rPr kumimoji="1" lang="zh-TW" altLang="en-US" dirty="0"/>
              <a:t>氣體生產有影響。</a:t>
            </a:r>
            <a:br>
              <a:rPr kumimoji="1" lang="en-US" altLang="zh-TW" dirty="0"/>
            </a:br>
            <a:endParaRPr kumimoji="1" lang="en-US" altLang="zh-TW" dirty="0"/>
          </a:p>
        </p:txBody>
      </p:sp>
      <p:sp>
        <p:nvSpPr>
          <p:cNvPr id="4" name="投影片編號版面配置區 3">
            <a:extLst>
              <a:ext uri="{FF2B5EF4-FFF2-40B4-BE49-F238E27FC236}">
                <a16:creationId xmlns:a16="http://schemas.microsoft.com/office/drawing/2014/main" id="{BFA2FFE3-AF50-4564-0001-8FE525A3884C}"/>
              </a:ext>
            </a:extLst>
          </p:cNvPr>
          <p:cNvSpPr>
            <a:spLocks noGrp="1"/>
          </p:cNvSpPr>
          <p:nvPr>
            <p:ph type="sldNum" sz="quarter" idx="12"/>
          </p:nvPr>
        </p:nvSpPr>
        <p:spPr/>
        <p:txBody>
          <a:bodyPr/>
          <a:lstStyle/>
          <a:p>
            <a:fld id="{C3836E5B-D4B7-FA44-A0C9-2630295C2636}" type="slidenum">
              <a:rPr kumimoji="1" lang="zh-TW" altLang="en-US" smtClean="0"/>
              <a:t>90</a:t>
            </a:fld>
            <a:endParaRPr kumimoji="1" lang="zh-TW" altLang="en-US"/>
          </a:p>
        </p:txBody>
      </p:sp>
    </p:spTree>
    <p:extLst>
      <p:ext uri="{BB962C8B-B14F-4D97-AF65-F5344CB8AC3E}">
        <p14:creationId xmlns:p14="http://schemas.microsoft.com/office/powerpoint/2010/main" val="1099260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模型建立：</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～下游工廠使用量</a:t>
            </a:r>
            <a:endParaRPr kumimoji="1" lang="en-US" altLang="zh-TW" dirty="0"/>
          </a:p>
          <a:p>
            <a:pPr>
              <a:lnSpc>
                <a:spcPct val="150000"/>
              </a:lnSpc>
            </a:pPr>
            <a:r>
              <a:rPr kumimoji="1" lang="zh-TW" altLang="en-US" dirty="0"/>
              <a:t>Ｍ</a:t>
            </a:r>
            <a:r>
              <a:rPr kumimoji="1" lang="en-US" altLang="zh-TW" dirty="0"/>
              <a:t>2: Holder 2</a:t>
            </a:r>
            <a:r>
              <a:rPr kumimoji="1" lang="zh-TW" altLang="en-US" dirty="0"/>
              <a:t>液位變化量 ～下游工廠使用量</a:t>
            </a:r>
            <a:endParaRPr kumimoji="1" lang="en-US" altLang="zh-TW" dirty="0"/>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～下游工廠使用的變化量 </a:t>
            </a:r>
            <a:endParaRPr kumimoji="1" lang="en-US" altLang="zh-TW" dirty="0"/>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～下游工廠使用的變化量</a:t>
            </a:r>
            <a:endParaRPr kumimoji="1" lang="en-US" altLang="zh-TW" dirty="0"/>
          </a:p>
          <a:p>
            <a:pPr>
              <a:lnSpc>
                <a:spcPct val="150000"/>
              </a:lnSpc>
            </a:pPr>
            <a:r>
              <a:rPr kumimoji="1" lang="en-US" altLang="zh-TW" dirty="0"/>
              <a:t>G1</a:t>
            </a:r>
            <a:r>
              <a:rPr kumimoji="1" lang="zh-TW" altLang="en-US" dirty="0"/>
              <a:t>：</a:t>
            </a:r>
            <a:r>
              <a:rPr kumimoji="1" lang="en" altLang="zh-TW" dirty="0"/>
              <a:t>W51_FT.101D.OV</a:t>
            </a:r>
            <a:r>
              <a:rPr kumimoji="1" lang="zh-TW" altLang="en-US" dirty="0"/>
              <a:t> ～下游工廠使用量</a:t>
            </a:r>
            <a:endParaRPr kumimoji="1" lang="en-US" altLang="zh-TW" dirty="0"/>
          </a:p>
          <a:p>
            <a:pPr>
              <a:lnSpc>
                <a:spcPct val="150000"/>
              </a:lnSpc>
            </a:pPr>
            <a:r>
              <a:rPr kumimoji="1" lang="en-US" altLang="zh-TW" dirty="0"/>
              <a:t>G2</a:t>
            </a:r>
            <a:r>
              <a:rPr kumimoji="1" lang="zh-TW" altLang="en-US" dirty="0"/>
              <a:t>：</a:t>
            </a:r>
            <a:r>
              <a:rPr kumimoji="1" lang="en" altLang="zh-TW" dirty="0"/>
              <a:t>W51_FX.153.OV</a:t>
            </a:r>
            <a:r>
              <a:rPr kumimoji="1" lang="zh-TW" altLang="en-US" dirty="0"/>
              <a:t>～下游工廠使用量</a:t>
            </a:r>
            <a:endParaRPr kumimoji="1" lang="en-US" altLang="zh-TW" dirty="0"/>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91</a:t>
            </a:fld>
            <a:endParaRPr kumimoji="1" lang="zh-TW" altLang="en-US"/>
          </a:p>
        </p:txBody>
      </p:sp>
    </p:spTree>
    <p:extLst>
      <p:ext uri="{BB962C8B-B14F-4D97-AF65-F5344CB8AC3E}">
        <p14:creationId xmlns:p14="http://schemas.microsoft.com/office/powerpoint/2010/main" val="1452115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運算結果：</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p:txBody>
          <a:bodyPr>
            <a:normAutofit lnSpcReduction="10000"/>
          </a:bodyPr>
          <a:lstStyle/>
          <a:p>
            <a:pPr>
              <a:lnSpc>
                <a:spcPct val="150000"/>
              </a:lnSpc>
            </a:pPr>
            <a:r>
              <a:rPr kumimoji="1" lang="zh-TW" altLang="en-US" dirty="0"/>
              <a:t>Ｍ</a:t>
            </a:r>
            <a:r>
              <a:rPr kumimoji="1" lang="en-US" altLang="zh-TW" dirty="0"/>
              <a:t>1: 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zh-TW" altLang="en-US" dirty="0"/>
              <a:t>Ｍ</a:t>
            </a:r>
            <a:r>
              <a:rPr kumimoji="1" lang="en-US" altLang="zh-TW" dirty="0"/>
              <a:t>2: 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D1</a:t>
            </a:r>
            <a:r>
              <a:rPr kumimoji="1" lang="zh-TW" altLang="en-US" dirty="0"/>
              <a:t>：</a:t>
            </a:r>
            <a:r>
              <a:rPr kumimoji="1" lang="en-US" altLang="zh-TW" dirty="0"/>
              <a:t>Holder 1</a:t>
            </a:r>
            <a:r>
              <a:rPr kumimoji="1" lang="zh-TW" altLang="en-US" dirty="0"/>
              <a:t>液位變化量 ～</a:t>
            </a:r>
            <a:r>
              <a:rPr kumimoji="1" lang="en-US" altLang="zh-TW" dirty="0"/>
              <a:t>1 AIC</a:t>
            </a:r>
            <a:r>
              <a:rPr kumimoji="1" lang="zh-TW" altLang="en-US" dirty="0"/>
              <a:t>：</a:t>
            </a:r>
            <a:r>
              <a:rPr kumimoji="1" lang="en-US" altLang="zh-TW" dirty="0"/>
              <a:t> -853587.8</a:t>
            </a:r>
          </a:p>
          <a:p>
            <a:pPr>
              <a:lnSpc>
                <a:spcPct val="150000"/>
              </a:lnSpc>
            </a:pPr>
            <a:r>
              <a:rPr kumimoji="1" lang="en-US" altLang="zh-TW" dirty="0"/>
              <a:t>D2</a:t>
            </a:r>
            <a:r>
              <a:rPr kumimoji="1" lang="zh-TW" altLang="en-US" dirty="0"/>
              <a:t>：</a:t>
            </a:r>
            <a:r>
              <a:rPr kumimoji="1" lang="en-US" altLang="zh-TW" dirty="0"/>
              <a:t>Holder 2</a:t>
            </a:r>
            <a:r>
              <a:rPr kumimoji="1" lang="zh-TW" altLang="en-US" dirty="0"/>
              <a:t>液位變化量 ～</a:t>
            </a:r>
            <a:r>
              <a:rPr kumimoji="1" lang="en-US" altLang="zh-TW" dirty="0"/>
              <a:t>1 AIC</a:t>
            </a:r>
            <a:r>
              <a:rPr kumimoji="1" lang="zh-TW" altLang="en-US" dirty="0"/>
              <a:t>：</a:t>
            </a:r>
            <a:r>
              <a:rPr kumimoji="1" lang="en-US" altLang="zh-TW" dirty="0"/>
              <a:t> -515416.5</a:t>
            </a:r>
          </a:p>
          <a:p>
            <a:pPr>
              <a:lnSpc>
                <a:spcPct val="150000"/>
              </a:lnSpc>
            </a:pPr>
            <a:r>
              <a:rPr kumimoji="1" lang="en-US" altLang="zh-TW" dirty="0"/>
              <a:t>G1</a:t>
            </a:r>
            <a:r>
              <a:rPr kumimoji="1" lang="zh-TW" altLang="en-US" dirty="0"/>
              <a:t>：</a:t>
            </a:r>
            <a:r>
              <a:rPr kumimoji="1" lang="en" altLang="zh-TW" dirty="0"/>
              <a:t>W51_FT.101D.OV</a:t>
            </a:r>
            <a:r>
              <a:rPr kumimoji="1" lang="zh-TW" altLang="en-US" dirty="0"/>
              <a:t> ～</a:t>
            </a:r>
            <a:r>
              <a:rPr kumimoji="1" lang="en-US" altLang="zh-TW" dirty="0"/>
              <a:t>1   AIC</a:t>
            </a:r>
            <a:r>
              <a:rPr kumimoji="1" lang="zh-TW" altLang="en-US" dirty="0"/>
              <a:t>：</a:t>
            </a:r>
            <a:r>
              <a:rPr kumimoji="1" lang="en-US" altLang="zh-TW" dirty="0"/>
              <a:t>4704933</a:t>
            </a:r>
          </a:p>
          <a:p>
            <a:pPr>
              <a:lnSpc>
                <a:spcPct val="150000"/>
              </a:lnSpc>
            </a:pPr>
            <a:r>
              <a:rPr kumimoji="1" lang="en-US" altLang="zh-TW" dirty="0"/>
              <a:t>G2</a:t>
            </a:r>
            <a:r>
              <a:rPr kumimoji="1" lang="zh-TW" altLang="en-US" dirty="0"/>
              <a:t>：</a:t>
            </a:r>
            <a:r>
              <a:rPr kumimoji="1" lang="en" altLang="zh-TW" dirty="0"/>
              <a:t>W51_FX.153.OV</a:t>
            </a:r>
            <a:r>
              <a:rPr kumimoji="1" lang="zh-TW" altLang="en-US" dirty="0"/>
              <a:t>～</a:t>
            </a:r>
            <a:r>
              <a:rPr kumimoji="1" lang="en-US" altLang="zh-TW" dirty="0"/>
              <a:t>1      AIC</a:t>
            </a:r>
            <a:r>
              <a:rPr kumimoji="1" lang="zh-TW" altLang="en-US" dirty="0"/>
              <a:t>：</a:t>
            </a:r>
            <a:r>
              <a:rPr kumimoji="1" lang="en-US" altLang="zh-TW" dirty="0"/>
              <a:t> 5176566</a:t>
            </a:r>
          </a:p>
          <a:p>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92</a:t>
            </a:fld>
            <a:endParaRPr kumimoji="1" lang="zh-TW" altLang="en-US"/>
          </a:p>
        </p:txBody>
      </p:sp>
    </p:spTree>
    <p:extLst>
      <p:ext uri="{BB962C8B-B14F-4D97-AF65-F5344CB8AC3E}">
        <p14:creationId xmlns:p14="http://schemas.microsoft.com/office/powerpoint/2010/main" val="3203192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2E245-0FD4-63EF-78F2-536ED8E1F34D}"/>
              </a:ext>
            </a:extLst>
          </p:cNvPr>
          <p:cNvSpPr>
            <a:spLocks noGrp="1"/>
          </p:cNvSpPr>
          <p:nvPr>
            <p:ph type="title"/>
          </p:nvPr>
        </p:nvSpPr>
        <p:spPr/>
        <p:txBody>
          <a:bodyPr/>
          <a:lstStyle/>
          <a:p>
            <a:r>
              <a:rPr kumimoji="1" lang="en-US" altLang="zh-TW" dirty="0"/>
              <a:t>Model selection method-</a:t>
            </a:r>
            <a:r>
              <a:rPr kumimoji="1" lang="zh-TW" altLang="en-US" dirty="0"/>
              <a:t>總結</a:t>
            </a:r>
          </a:p>
        </p:txBody>
      </p:sp>
      <p:sp>
        <p:nvSpPr>
          <p:cNvPr id="3" name="內容版面配置區 2">
            <a:extLst>
              <a:ext uri="{FF2B5EF4-FFF2-40B4-BE49-F238E27FC236}">
                <a16:creationId xmlns:a16="http://schemas.microsoft.com/office/drawing/2014/main" id="{9E7786B0-4EEF-5825-5C62-07097F6F6F83}"/>
              </a:ext>
            </a:extLst>
          </p:cNvPr>
          <p:cNvSpPr>
            <a:spLocks noGrp="1"/>
          </p:cNvSpPr>
          <p:nvPr>
            <p:ph idx="1"/>
          </p:nvPr>
        </p:nvSpPr>
        <p:spPr>
          <a:xfrm>
            <a:off x="838200" y="1825625"/>
            <a:ext cx="10515600" cy="4667250"/>
          </a:xfrm>
        </p:spPr>
        <p:txBody>
          <a:bodyPr>
            <a:normAutofit/>
          </a:bodyPr>
          <a:lstStyle/>
          <a:p>
            <a:pPr marL="0" indent="0">
              <a:lnSpc>
                <a:spcPct val="150000"/>
              </a:lnSpc>
              <a:buNone/>
            </a:pPr>
            <a:r>
              <a:rPr kumimoji="1" lang="zh-TW" altLang="en-US" dirty="0"/>
              <a:t>由於在進行</a:t>
            </a:r>
            <a:r>
              <a:rPr kumimoji="1" lang="en-US" altLang="zh-TW" dirty="0"/>
              <a:t>Forward selection</a:t>
            </a:r>
            <a:r>
              <a:rPr kumimoji="1" lang="zh-TW" altLang="en-US" dirty="0"/>
              <a:t>時，所有模型都停留在常數項，因此可推估，並沒有任何一個工廠的氣體使用量可以很大程度決定液位的變化或</a:t>
            </a:r>
            <a:r>
              <a:rPr kumimoji="1" lang="en-US" altLang="zh-TW" dirty="0"/>
              <a:t>COG</a:t>
            </a:r>
            <a:r>
              <a:rPr kumimoji="1" lang="zh-TW" altLang="en-US" dirty="0"/>
              <a:t>的產量，因此應考慮到交互作用或者對</a:t>
            </a:r>
            <a:r>
              <a:rPr kumimoji="1" lang="en-US" altLang="zh-TW" dirty="0"/>
              <a:t>Predictor</a:t>
            </a:r>
            <a:r>
              <a:rPr kumimoji="1" lang="zh-TW" altLang="en-US" dirty="0"/>
              <a:t>進行</a:t>
            </a:r>
            <a:r>
              <a:rPr kumimoji="1" lang="en-US" altLang="zh-TW" dirty="0"/>
              <a:t>Transformation</a:t>
            </a:r>
            <a:r>
              <a:rPr kumimoji="1" lang="zh-TW" altLang="en-US" dirty="0"/>
              <a:t>才能有對液位的變化或</a:t>
            </a:r>
            <a:r>
              <a:rPr kumimoji="1" lang="en-US" altLang="zh-TW" dirty="0"/>
              <a:t>COG</a:t>
            </a:r>
            <a:r>
              <a:rPr kumimoji="1" lang="zh-TW" altLang="en-US" dirty="0"/>
              <a:t>的產量進行預估。</a:t>
            </a:r>
            <a:endParaRPr kumimoji="1" lang="en-US" altLang="zh-TW" dirty="0"/>
          </a:p>
          <a:p>
            <a:pPr marL="0" indent="0">
              <a:buNone/>
            </a:pPr>
            <a:endParaRPr kumimoji="1" lang="en-US" altLang="zh-TW" dirty="0"/>
          </a:p>
        </p:txBody>
      </p:sp>
      <p:sp>
        <p:nvSpPr>
          <p:cNvPr id="4" name="投影片編號版面配置區 3">
            <a:extLst>
              <a:ext uri="{FF2B5EF4-FFF2-40B4-BE49-F238E27FC236}">
                <a16:creationId xmlns:a16="http://schemas.microsoft.com/office/drawing/2014/main" id="{FABCBBD0-315C-7397-D5D3-ED6247011CEB}"/>
              </a:ext>
            </a:extLst>
          </p:cNvPr>
          <p:cNvSpPr>
            <a:spLocks noGrp="1"/>
          </p:cNvSpPr>
          <p:nvPr>
            <p:ph type="sldNum" sz="quarter" idx="12"/>
          </p:nvPr>
        </p:nvSpPr>
        <p:spPr/>
        <p:txBody>
          <a:bodyPr/>
          <a:lstStyle/>
          <a:p>
            <a:fld id="{C3836E5B-D4B7-FA44-A0C9-2630295C2636}" type="slidenum">
              <a:rPr kumimoji="1" lang="zh-TW" altLang="en-US" smtClean="0"/>
              <a:t>93</a:t>
            </a:fld>
            <a:endParaRPr kumimoji="1" lang="zh-TW" altLang="en-US"/>
          </a:p>
        </p:txBody>
      </p:sp>
    </p:spTree>
    <p:extLst>
      <p:ext uri="{BB962C8B-B14F-4D97-AF65-F5344CB8AC3E}">
        <p14:creationId xmlns:p14="http://schemas.microsoft.com/office/powerpoint/2010/main" val="2953966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C0904C-DB50-3244-B47F-E2149513F797}"/>
              </a:ext>
            </a:extLst>
          </p:cNvPr>
          <p:cNvSpPr>
            <a:spLocks noGrp="1"/>
          </p:cNvSpPr>
          <p:nvPr>
            <p:ph type="ctrTitle"/>
          </p:nvPr>
        </p:nvSpPr>
        <p:spPr/>
        <p:txBody>
          <a:bodyPr/>
          <a:lstStyle/>
          <a:p>
            <a:r>
              <a:rPr kumimoji="1" lang="en-US" altLang="zh-TW" dirty="0"/>
              <a:t>Logistic regression</a:t>
            </a:r>
            <a:endParaRPr kumimoji="1" lang="zh-TW" altLang="en-US" dirty="0"/>
          </a:p>
        </p:txBody>
      </p:sp>
      <p:sp>
        <p:nvSpPr>
          <p:cNvPr id="4" name="文字方塊 3">
            <a:extLst>
              <a:ext uri="{FF2B5EF4-FFF2-40B4-BE49-F238E27FC236}">
                <a16:creationId xmlns:a16="http://schemas.microsoft.com/office/drawing/2014/main" id="{4FA995FC-10B2-8C41-BE8F-8C31AD9AEDD8}"/>
              </a:ext>
            </a:extLst>
          </p:cNvPr>
          <p:cNvSpPr txBox="1"/>
          <p:nvPr/>
        </p:nvSpPr>
        <p:spPr>
          <a:xfrm>
            <a:off x="0" y="-41564"/>
            <a:ext cx="184731" cy="369332"/>
          </a:xfrm>
          <a:prstGeom prst="rect">
            <a:avLst/>
          </a:prstGeom>
          <a:noFill/>
        </p:spPr>
        <p:txBody>
          <a:bodyPr wrap="none" rtlCol="0">
            <a:spAutoFit/>
          </a:bodyPr>
          <a:lstStyle/>
          <a:p>
            <a:endParaRPr kumimoji="1" lang="zh-TW" altLang="en-US"/>
          </a:p>
        </p:txBody>
      </p:sp>
      <p:sp>
        <p:nvSpPr>
          <p:cNvPr id="5" name="投影片編號版面配置區 4">
            <a:extLst>
              <a:ext uri="{FF2B5EF4-FFF2-40B4-BE49-F238E27FC236}">
                <a16:creationId xmlns:a16="http://schemas.microsoft.com/office/drawing/2014/main" id="{78CACA8C-809C-25B8-7408-1EA52A9201CB}"/>
              </a:ext>
            </a:extLst>
          </p:cNvPr>
          <p:cNvSpPr>
            <a:spLocks noGrp="1"/>
          </p:cNvSpPr>
          <p:nvPr>
            <p:ph type="sldNum" sz="quarter" idx="12"/>
          </p:nvPr>
        </p:nvSpPr>
        <p:spPr/>
        <p:txBody>
          <a:bodyPr/>
          <a:lstStyle/>
          <a:p>
            <a:fld id="{C3836E5B-D4B7-FA44-A0C9-2630295C2636}" type="slidenum">
              <a:rPr kumimoji="1" lang="zh-TW" altLang="en-US" smtClean="0"/>
              <a:t>94</a:t>
            </a:fld>
            <a:endParaRPr kumimoji="1" lang="zh-TW" altLang="en-US"/>
          </a:p>
        </p:txBody>
      </p:sp>
    </p:spTree>
    <p:extLst>
      <p:ext uri="{BB962C8B-B14F-4D97-AF65-F5344CB8AC3E}">
        <p14:creationId xmlns:p14="http://schemas.microsoft.com/office/powerpoint/2010/main" val="1214907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p:txBody>
          <a:bodyPr>
            <a:normAutofit/>
          </a:bodyPr>
          <a:lstStyle/>
          <a:p>
            <a:pPr marL="0" indent="0">
              <a:lnSpc>
                <a:spcPct val="150000"/>
              </a:lnSpc>
              <a:buNone/>
            </a:pPr>
            <a:r>
              <a:rPr kumimoji="1" lang="zh-TW" altLang="en-US" b="1" dirty="0"/>
              <a:t>模型概念：</a:t>
            </a:r>
            <a:r>
              <a:rPr kumimoji="1" lang="zh-TW" altLang="en-US" dirty="0"/>
              <a:t>把</a:t>
            </a:r>
            <a:r>
              <a:rPr kumimoji="1" lang="en-US" altLang="zh-TW" dirty="0"/>
              <a:t>Holder</a:t>
            </a:r>
            <a:r>
              <a:rPr kumimoji="1" lang="zh-TW" altLang="en-US" dirty="0"/>
              <a:t>液位的上升下降視為類別變數；把</a:t>
            </a:r>
            <a:r>
              <a:rPr kumimoji="1" lang="en-US" altLang="zh-TW" dirty="0"/>
              <a:t>Holder</a:t>
            </a:r>
            <a:r>
              <a:rPr kumimoji="1" lang="zh-TW" altLang="en-US" dirty="0"/>
              <a:t>溫度、壓力、液位，工廠產量及下游工廠的使用量當作類別變數，進行</a:t>
            </a:r>
            <a:r>
              <a:rPr kumimoji="1" lang="en-US" altLang="zh-TW" dirty="0"/>
              <a:t>logistic regression</a:t>
            </a:r>
          </a:p>
          <a:p>
            <a:pPr marL="0" indent="0">
              <a:lnSpc>
                <a:spcPct val="150000"/>
              </a:lnSpc>
              <a:buNone/>
            </a:pPr>
            <a:r>
              <a:rPr kumimoji="1" lang="zh-TW" altLang="en-US" b="1" dirty="0"/>
              <a:t>期望效果：</a:t>
            </a:r>
            <a:r>
              <a:rPr kumimoji="1" lang="zh-TW" altLang="en-US" dirty="0"/>
              <a:t>希望可以尋找是否有某些變數對於液位上升下降有顯著影響，或者證明這些變數與 </a:t>
            </a:r>
            <a:r>
              <a:rPr kumimoji="1" lang="en-US" altLang="zh-TW" dirty="0"/>
              <a:t>Holder</a:t>
            </a:r>
            <a:r>
              <a:rPr kumimoji="1" lang="zh-TW" altLang="en-US" dirty="0"/>
              <a:t> 液位的上升下降並沒有顯著線性關係</a:t>
            </a:r>
            <a:endParaRPr kumimoji="1" lang="en-US" altLang="zh-TW" dirty="0"/>
          </a:p>
        </p:txBody>
      </p:sp>
      <p:sp>
        <p:nvSpPr>
          <p:cNvPr id="5" name="標題 4">
            <a:extLst>
              <a:ext uri="{FF2B5EF4-FFF2-40B4-BE49-F238E27FC236}">
                <a16:creationId xmlns:a16="http://schemas.microsoft.com/office/drawing/2014/main" id="{ED5676C9-5E69-A78A-AD73-0F3F8F68D67F}"/>
              </a:ext>
            </a:extLst>
          </p:cNvPr>
          <p:cNvSpPr>
            <a:spLocks noGrp="1"/>
          </p:cNvSpPr>
          <p:nvPr>
            <p:ph type="title"/>
          </p:nvPr>
        </p:nvSpPr>
        <p:spPr/>
        <p:txBody>
          <a:bodyPr/>
          <a:lstStyle/>
          <a:p>
            <a:r>
              <a:rPr kumimoji="1" lang="en-US" altLang="zh-TW" dirty="0"/>
              <a:t>Logistic regression</a:t>
            </a:r>
            <a:endParaRPr lang="zh-TW" altLang="en-US" dirty="0"/>
          </a:p>
        </p:txBody>
      </p:sp>
      <p:sp>
        <p:nvSpPr>
          <p:cNvPr id="2" name="投影片編號版面配置區 1">
            <a:extLst>
              <a:ext uri="{FF2B5EF4-FFF2-40B4-BE49-F238E27FC236}">
                <a16:creationId xmlns:a16="http://schemas.microsoft.com/office/drawing/2014/main" id="{EAA548D3-DB71-9629-0475-F54259299856}"/>
              </a:ext>
            </a:extLst>
          </p:cNvPr>
          <p:cNvSpPr>
            <a:spLocks noGrp="1"/>
          </p:cNvSpPr>
          <p:nvPr>
            <p:ph type="sldNum" sz="quarter" idx="12"/>
          </p:nvPr>
        </p:nvSpPr>
        <p:spPr/>
        <p:txBody>
          <a:bodyPr/>
          <a:lstStyle/>
          <a:p>
            <a:fld id="{C3836E5B-D4B7-FA44-A0C9-2630295C2636}" type="slidenum">
              <a:rPr kumimoji="1" lang="zh-TW" altLang="en-US" smtClean="0"/>
              <a:t>95</a:t>
            </a:fld>
            <a:endParaRPr kumimoji="1" lang="zh-TW" altLang="en-US"/>
          </a:p>
        </p:txBody>
      </p:sp>
    </p:spTree>
    <p:extLst>
      <p:ext uri="{BB962C8B-B14F-4D97-AF65-F5344CB8AC3E}">
        <p14:creationId xmlns:p14="http://schemas.microsoft.com/office/powerpoint/2010/main" val="4224824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35022-E687-1B08-9E66-287058715190}"/>
              </a:ext>
            </a:extLst>
          </p:cNvPr>
          <p:cNvSpPr>
            <a:spLocks noGrp="1"/>
          </p:cNvSpPr>
          <p:nvPr>
            <p:ph idx="1"/>
          </p:nvPr>
        </p:nvSpPr>
        <p:spPr>
          <a:xfrm>
            <a:off x="395749" y="1206192"/>
            <a:ext cx="11146277" cy="5440414"/>
          </a:xfrm>
        </p:spPr>
        <p:txBody>
          <a:bodyPr>
            <a:noAutofit/>
          </a:bodyPr>
          <a:lstStyle/>
          <a:p>
            <a:pPr marL="0" indent="0">
              <a:lnSpc>
                <a:spcPct val="150000"/>
              </a:lnSpc>
              <a:buNone/>
            </a:pPr>
            <a:r>
              <a:rPr kumimoji="1" lang="en-US" altLang="zh-TW" sz="1800" dirty="0"/>
              <a:t>Model1:</a:t>
            </a:r>
            <a:r>
              <a:rPr kumimoji="1" lang="zh-TW" altLang="en-US" sz="1800" dirty="0"/>
              <a:t> 使用溫度、壓力、產量、下游工廠的總消耗去分析</a:t>
            </a:r>
            <a:r>
              <a:rPr kumimoji="1" lang="en-US" altLang="zh-TW" sz="1800" dirty="0"/>
              <a:t>Holder152.1</a:t>
            </a:r>
            <a:r>
              <a:rPr kumimoji="1" lang="zh-TW" altLang="en-US" sz="1800" dirty="0"/>
              <a:t>液位的上升或下降進行</a:t>
            </a:r>
            <a:r>
              <a:rPr kumimoji="1" lang="en-US" altLang="zh-TW" sz="1800" dirty="0"/>
              <a:t>logistic regression</a:t>
            </a:r>
            <a:r>
              <a:rPr kumimoji="1" lang="zh-TW" altLang="en-US" sz="1800" dirty="0"/>
              <a:t>，希望探討是否有某個變數與液位變化線性相關性大。</a:t>
            </a:r>
            <a:endParaRPr kumimoji="1" lang="en-US" altLang="zh-TW" sz="1800" dirty="0"/>
          </a:p>
          <a:p>
            <a:pPr marL="0" indent="0">
              <a:lnSpc>
                <a:spcPct val="150000"/>
              </a:lnSpc>
              <a:buNone/>
            </a:pPr>
            <a:br>
              <a:rPr kumimoji="1" lang="en-US" altLang="zh-TW" sz="1800" dirty="0"/>
            </a:br>
            <a:r>
              <a:rPr kumimoji="1" lang="en-US" altLang="zh-TW" sz="1800" dirty="0"/>
              <a:t>Model2:</a:t>
            </a:r>
            <a:r>
              <a:rPr kumimoji="1" lang="zh-TW" altLang="en-US" sz="1800" dirty="0"/>
              <a:t> 使用下游產量變化最大的十個工廠消耗，與</a:t>
            </a:r>
            <a:r>
              <a:rPr kumimoji="1" lang="en-US" altLang="zh-TW" sz="1800" dirty="0"/>
              <a:t>Holder152.1</a:t>
            </a:r>
            <a:r>
              <a:rPr kumimoji="1" lang="zh-TW" altLang="en-US" sz="1800" dirty="0"/>
              <a:t>液位的上升或下降進行</a:t>
            </a:r>
            <a:r>
              <a:rPr kumimoji="1" lang="en-US" altLang="zh-TW" sz="1800" dirty="0"/>
              <a:t>logistic regression</a:t>
            </a:r>
            <a:r>
              <a:rPr kumimoji="1" lang="zh-TW" altLang="en-US" sz="1800" dirty="0"/>
              <a:t>，希望探討是否有某個工廠的產量與液位變化線性相關性大。</a:t>
            </a:r>
            <a:endParaRPr kumimoji="1" lang="en-US" altLang="zh-TW" sz="1800" dirty="0"/>
          </a:p>
          <a:p>
            <a:pPr marL="0" indent="0">
              <a:lnSpc>
                <a:spcPct val="150000"/>
              </a:lnSpc>
              <a:buNone/>
            </a:pPr>
            <a:endParaRPr kumimoji="1" lang="en-US" altLang="zh-TW" sz="1800" dirty="0"/>
          </a:p>
          <a:p>
            <a:pPr marL="0" indent="0">
              <a:lnSpc>
                <a:spcPct val="150000"/>
              </a:lnSpc>
              <a:buNone/>
            </a:pPr>
            <a:r>
              <a:rPr kumimoji="1" lang="en-US" altLang="zh-TW" sz="1800" dirty="0"/>
              <a:t>Model3:</a:t>
            </a:r>
            <a:r>
              <a:rPr kumimoji="1" lang="zh-TW" altLang="en-US" sz="1800" dirty="0"/>
              <a:t> 使用溫度、壓力、產量、下游工廠的總消耗的變化量去分析</a:t>
            </a:r>
            <a:r>
              <a:rPr kumimoji="1" lang="en-US" altLang="zh-TW" sz="1800" dirty="0"/>
              <a:t>Holder152.1</a:t>
            </a:r>
            <a:r>
              <a:rPr kumimoji="1" lang="zh-TW" altLang="en-US" sz="1800" dirty="0"/>
              <a:t>液位的上升或下降進行</a:t>
            </a:r>
            <a:r>
              <a:rPr kumimoji="1" lang="en-US" altLang="zh-TW" sz="1800" dirty="0"/>
              <a:t>logistic regression </a:t>
            </a:r>
            <a:r>
              <a:rPr kumimoji="1" lang="zh-TW" altLang="en-US" sz="1800" dirty="0"/>
              <a:t>，希望探討是否有某個變數與液位變化線性相關性大。</a:t>
            </a:r>
            <a:endParaRPr kumimoji="1" lang="en-US" altLang="zh-TW" sz="1800" dirty="0"/>
          </a:p>
          <a:p>
            <a:pPr marL="0" indent="0">
              <a:lnSpc>
                <a:spcPct val="150000"/>
              </a:lnSpc>
              <a:buNone/>
            </a:pPr>
            <a:endParaRPr kumimoji="1" lang="en-US" altLang="zh-TW" sz="1800" dirty="0"/>
          </a:p>
          <a:p>
            <a:pPr marL="0" indent="0">
              <a:lnSpc>
                <a:spcPct val="150000"/>
              </a:lnSpc>
              <a:buNone/>
            </a:pPr>
            <a:r>
              <a:rPr kumimoji="1" lang="en-US" altLang="zh-TW" sz="1800" dirty="0"/>
              <a:t>Model4:</a:t>
            </a:r>
            <a:r>
              <a:rPr kumimoji="1" lang="zh-TW" altLang="en-US" sz="1800" dirty="0"/>
              <a:t> 使用下游產量變化最大的十個工廠消耗變化量，與</a:t>
            </a:r>
            <a:r>
              <a:rPr kumimoji="1" lang="en-US" altLang="zh-TW" sz="1800" dirty="0"/>
              <a:t>Holder152.1</a:t>
            </a:r>
            <a:r>
              <a:rPr kumimoji="1" lang="zh-TW" altLang="en-US" sz="1800" dirty="0"/>
              <a:t>液位的上升或下降進行</a:t>
            </a:r>
            <a:r>
              <a:rPr kumimoji="1" lang="en-US" altLang="zh-TW" sz="1800" dirty="0"/>
              <a:t>logistic regression</a:t>
            </a:r>
            <a:r>
              <a:rPr kumimoji="1" lang="zh-TW" altLang="en-US" sz="1800" dirty="0"/>
              <a:t>，希望探討是否有某個工廠的產量與液位變化線性相關性大。</a:t>
            </a:r>
          </a:p>
        </p:txBody>
      </p:sp>
      <p:sp>
        <p:nvSpPr>
          <p:cNvPr id="7" name="標題 4">
            <a:extLst>
              <a:ext uri="{FF2B5EF4-FFF2-40B4-BE49-F238E27FC236}">
                <a16:creationId xmlns:a16="http://schemas.microsoft.com/office/drawing/2014/main" id="{0D7F9D55-0D56-EDF5-DE98-7BE61721C33C}"/>
              </a:ext>
            </a:extLst>
          </p:cNvPr>
          <p:cNvSpPr>
            <a:spLocks noGrp="1"/>
          </p:cNvSpPr>
          <p:nvPr>
            <p:ph type="title"/>
          </p:nvPr>
        </p:nvSpPr>
        <p:spPr>
          <a:xfrm>
            <a:off x="395749" y="20996"/>
            <a:ext cx="10515600" cy="1325563"/>
          </a:xfrm>
        </p:spPr>
        <p:txBody>
          <a:bodyPr/>
          <a:lstStyle/>
          <a:p>
            <a:r>
              <a:rPr kumimoji="1" lang="en-US" altLang="zh-TW" dirty="0"/>
              <a:t>Logistic regression</a:t>
            </a:r>
            <a:r>
              <a:rPr kumimoji="1" lang="zh-TW" altLang="en-US" dirty="0"/>
              <a:t> </a:t>
            </a:r>
            <a:r>
              <a:rPr kumimoji="1" lang="en-US" altLang="zh-TW" dirty="0"/>
              <a:t>-</a:t>
            </a:r>
            <a:r>
              <a:rPr kumimoji="1" lang="zh-TW" altLang="en-US" dirty="0"/>
              <a:t> 初步模型選擇</a:t>
            </a:r>
            <a:endParaRPr lang="zh-TW" altLang="en-US" dirty="0"/>
          </a:p>
        </p:txBody>
      </p:sp>
      <p:sp>
        <p:nvSpPr>
          <p:cNvPr id="2" name="投影片編號版面配置區 1">
            <a:extLst>
              <a:ext uri="{FF2B5EF4-FFF2-40B4-BE49-F238E27FC236}">
                <a16:creationId xmlns:a16="http://schemas.microsoft.com/office/drawing/2014/main" id="{46FDEAF6-83E3-62AC-603D-79F576CBB5E2}"/>
              </a:ext>
            </a:extLst>
          </p:cNvPr>
          <p:cNvSpPr>
            <a:spLocks noGrp="1"/>
          </p:cNvSpPr>
          <p:nvPr>
            <p:ph type="sldNum" sz="quarter" idx="12"/>
          </p:nvPr>
        </p:nvSpPr>
        <p:spPr/>
        <p:txBody>
          <a:bodyPr/>
          <a:lstStyle/>
          <a:p>
            <a:fld id="{C3836E5B-D4B7-FA44-A0C9-2630295C2636}" type="slidenum">
              <a:rPr kumimoji="1" lang="zh-TW" altLang="en-US" smtClean="0"/>
              <a:t>96</a:t>
            </a:fld>
            <a:endParaRPr kumimoji="1" lang="zh-TW" altLang="en-US"/>
          </a:p>
        </p:txBody>
      </p:sp>
    </p:spTree>
    <p:extLst>
      <p:ext uri="{BB962C8B-B14F-4D97-AF65-F5344CB8AC3E}">
        <p14:creationId xmlns:p14="http://schemas.microsoft.com/office/powerpoint/2010/main" val="2172198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54A2EE6-25A0-2F10-6A23-494CFFEFD24A}"/>
              </a:ext>
            </a:extLst>
          </p:cNvPr>
          <p:cNvGraphicFramePr>
            <a:graphicFrameLocks noGrp="1"/>
          </p:cNvGraphicFramePr>
          <p:nvPr>
            <p:ph idx="1"/>
            <p:extLst>
              <p:ext uri="{D42A27DB-BD31-4B8C-83A1-F6EECF244321}">
                <p14:modId xmlns:p14="http://schemas.microsoft.com/office/powerpoint/2010/main" val="2328772100"/>
              </p:ext>
            </p:extLst>
          </p:nvPr>
        </p:nvGraphicFramePr>
        <p:xfrm>
          <a:off x="1835308" y="4206875"/>
          <a:ext cx="8521383" cy="2286000"/>
        </p:xfrm>
        <a:graphic>
          <a:graphicData uri="http://schemas.openxmlformats.org/drawingml/2006/table">
            <a:tbl>
              <a:tblPr firstRow="1" bandRow="1">
                <a:tableStyleId>{073A0DAA-6AF3-43AB-8588-CEC1D06C72B9}</a:tableStyleId>
              </a:tblPr>
              <a:tblGrid>
                <a:gridCol w="1268730">
                  <a:extLst>
                    <a:ext uri="{9D8B030D-6E8A-4147-A177-3AD203B41FA5}">
                      <a16:colId xmlns:a16="http://schemas.microsoft.com/office/drawing/2014/main" val="1494455770"/>
                    </a:ext>
                  </a:extLst>
                </a:gridCol>
                <a:gridCol w="2230755">
                  <a:extLst>
                    <a:ext uri="{9D8B030D-6E8A-4147-A177-3AD203B41FA5}">
                      <a16:colId xmlns:a16="http://schemas.microsoft.com/office/drawing/2014/main" val="4144362668"/>
                    </a:ext>
                  </a:extLst>
                </a:gridCol>
                <a:gridCol w="2926080">
                  <a:extLst>
                    <a:ext uri="{9D8B030D-6E8A-4147-A177-3AD203B41FA5}">
                      <a16:colId xmlns:a16="http://schemas.microsoft.com/office/drawing/2014/main" val="167949691"/>
                    </a:ext>
                  </a:extLst>
                </a:gridCol>
                <a:gridCol w="2095818">
                  <a:extLst>
                    <a:ext uri="{9D8B030D-6E8A-4147-A177-3AD203B41FA5}">
                      <a16:colId xmlns:a16="http://schemas.microsoft.com/office/drawing/2014/main" val="4929404"/>
                    </a:ext>
                  </a:extLst>
                </a:gridCol>
              </a:tblGrid>
              <a:tr h="370840">
                <a:tc>
                  <a:txBody>
                    <a:bodyPr/>
                    <a:lstStyle/>
                    <a:p>
                      <a:pPr algn="ctr"/>
                      <a:r>
                        <a:rPr lang="zh-TW" altLang="en-US" sz="2400" dirty="0"/>
                        <a:t>Ｍ</a:t>
                      </a:r>
                      <a:r>
                        <a:rPr lang="en-US" altLang="zh-TW" sz="2400" dirty="0" err="1"/>
                        <a:t>odel</a:t>
                      </a:r>
                      <a:endParaRPr lang="zh-TW" altLang="en-US" sz="2400" dirty="0"/>
                    </a:p>
                  </a:txBody>
                  <a:tcPr/>
                </a:tc>
                <a:tc>
                  <a:txBody>
                    <a:bodyPr/>
                    <a:lstStyle/>
                    <a:p>
                      <a:pPr algn="ctr"/>
                      <a:r>
                        <a:rPr lang="en-US" altLang="zh-TW" sz="2400" dirty="0"/>
                        <a:t>Null deviance</a:t>
                      </a:r>
                      <a:endParaRPr lang="zh-TW" altLang="en-US" sz="2400" dirty="0"/>
                    </a:p>
                  </a:txBody>
                  <a:tcPr/>
                </a:tc>
                <a:tc>
                  <a:txBody>
                    <a:bodyPr/>
                    <a:lstStyle/>
                    <a:p>
                      <a:pPr algn="ctr"/>
                      <a:r>
                        <a:rPr lang="en-US" altLang="zh-TW" sz="2400" dirty="0"/>
                        <a:t>Residual deviance</a:t>
                      </a:r>
                      <a:endParaRPr lang="zh-TW" altLang="en-US" sz="2400" dirty="0"/>
                    </a:p>
                  </a:txBody>
                  <a:tcPr/>
                </a:tc>
                <a:tc>
                  <a:txBody>
                    <a:bodyPr/>
                    <a:lstStyle/>
                    <a:p>
                      <a:pPr algn="ctr"/>
                      <a:r>
                        <a:rPr lang="zh-TW" altLang="en-US" sz="2400" dirty="0"/>
                        <a:t>解釋變異比率</a:t>
                      </a:r>
                    </a:p>
                  </a:txBody>
                  <a:tcPr/>
                </a:tc>
                <a:extLst>
                  <a:ext uri="{0D108BD9-81ED-4DB2-BD59-A6C34878D82A}">
                    <a16:rowId xmlns:a16="http://schemas.microsoft.com/office/drawing/2014/main" val="1002924524"/>
                  </a:ext>
                </a:extLst>
              </a:tr>
              <a:tr h="370840">
                <a:tc>
                  <a:txBody>
                    <a:bodyPr/>
                    <a:lstStyle/>
                    <a:p>
                      <a:pPr algn="ctr"/>
                      <a:r>
                        <a:rPr lang="en-US" altLang="zh-TW" sz="2400" dirty="0"/>
                        <a:t>Model1</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331541</a:t>
                      </a:r>
                      <a:endParaRPr lang="zh-TW" altLang="en-US" sz="2400" dirty="0"/>
                    </a:p>
                  </a:txBody>
                  <a:tcPr/>
                </a:tc>
                <a:tc>
                  <a:txBody>
                    <a:bodyPr/>
                    <a:lstStyle/>
                    <a:p>
                      <a:pPr algn="ctr"/>
                      <a:r>
                        <a:rPr lang="en-US" altLang="zh-TW" sz="2400" dirty="0"/>
                        <a:t>0.057</a:t>
                      </a:r>
                      <a:endParaRPr lang="zh-TW" altLang="en-US" sz="2400" dirty="0"/>
                    </a:p>
                  </a:txBody>
                  <a:tcPr/>
                </a:tc>
                <a:extLst>
                  <a:ext uri="{0D108BD9-81ED-4DB2-BD59-A6C34878D82A}">
                    <a16:rowId xmlns:a16="http://schemas.microsoft.com/office/drawing/2014/main" val="3555348082"/>
                  </a:ext>
                </a:extLst>
              </a:tr>
              <a:tr h="370840">
                <a:tc>
                  <a:txBody>
                    <a:bodyPr/>
                    <a:lstStyle/>
                    <a:p>
                      <a:pPr algn="ctr"/>
                      <a:r>
                        <a:rPr lang="en-US" altLang="zh-TW" sz="2400" dirty="0"/>
                        <a:t>Model2</a:t>
                      </a:r>
                      <a:endParaRPr lang="zh-TW" altLang="en-US" sz="2400" dirty="0"/>
                    </a:p>
                  </a:txBody>
                  <a:tcPr/>
                </a:tc>
                <a:tc>
                  <a:txBody>
                    <a:bodyPr/>
                    <a:lstStyle/>
                    <a:p>
                      <a:pPr algn="ctr"/>
                      <a:r>
                        <a:rPr lang="en-US" altLang="zh-TW" sz="2400" dirty="0"/>
                        <a:t>327864</a:t>
                      </a:r>
                      <a:endParaRPr lang="zh-TW" altLang="en-US" sz="2400" dirty="0"/>
                    </a:p>
                  </a:txBody>
                  <a:tcPr/>
                </a:tc>
                <a:tc>
                  <a:txBody>
                    <a:bodyPr/>
                    <a:lstStyle/>
                    <a:p>
                      <a:pPr algn="ctr"/>
                      <a:r>
                        <a:rPr lang="en-US" altLang="zh-TW" sz="2400" dirty="0"/>
                        <a:t>323689</a:t>
                      </a:r>
                      <a:endParaRPr lang="zh-TW" altLang="en-US" sz="2400" dirty="0"/>
                    </a:p>
                  </a:txBody>
                  <a:tcPr/>
                </a:tc>
                <a:tc>
                  <a:txBody>
                    <a:bodyPr/>
                    <a:lstStyle/>
                    <a:p>
                      <a:pPr algn="ctr"/>
                      <a:r>
                        <a:rPr lang="en-US" altLang="zh-TW" sz="2400" dirty="0"/>
                        <a:t>0.012</a:t>
                      </a:r>
                      <a:endParaRPr lang="zh-TW" altLang="en-US" sz="2400" dirty="0"/>
                    </a:p>
                  </a:txBody>
                  <a:tcPr/>
                </a:tc>
                <a:extLst>
                  <a:ext uri="{0D108BD9-81ED-4DB2-BD59-A6C34878D82A}">
                    <a16:rowId xmlns:a16="http://schemas.microsoft.com/office/drawing/2014/main" val="480979964"/>
                  </a:ext>
                </a:extLst>
              </a:tr>
              <a:tr h="370840">
                <a:tc>
                  <a:txBody>
                    <a:bodyPr/>
                    <a:lstStyle/>
                    <a:p>
                      <a:pPr algn="ctr"/>
                      <a:r>
                        <a:rPr lang="en-US" altLang="zh-TW" sz="2400" dirty="0"/>
                        <a:t>Model3</a:t>
                      </a:r>
                      <a:endParaRPr lang="zh-TW" altLang="en-US" sz="2400" dirty="0"/>
                    </a:p>
                  </a:txBody>
                  <a:tcPr/>
                </a:tc>
                <a:tc>
                  <a:txBody>
                    <a:bodyPr/>
                    <a:lstStyle/>
                    <a:p>
                      <a:pPr algn="ctr"/>
                      <a:r>
                        <a:rPr lang="en-US" altLang="zh-TW" sz="2400" dirty="0"/>
                        <a:t>351777</a:t>
                      </a:r>
                      <a:endParaRPr lang="zh-TW" altLang="en-US" sz="2400" dirty="0"/>
                    </a:p>
                  </a:txBody>
                  <a:tcPr/>
                </a:tc>
                <a:tc>
                  <a:txBody>
                    <a:bodyPr/>
                    <a:lstStyle/>
                    <a:p>
                      <a:pPr algn="ctr"/>
                      <a:r>
                        <a:rPr lang="en-US" altLang="zh-TW" sz="2400" dirty="0"/>
                        <a:t>346374</a:t>
                      </a:r>
                      <a:endParaRPr lang="zh-TW" altLang="en-US" sz="2400" dirty="0"/>
                    </a:p>
                  </a:txBody>
                  <a:tcPr/>
                </a:tc>
                <a:tc>
                  <a:txBody>
                    <a:bodyPr/>
                    <a:lstStyle/>
                    <a:p>
                      <a:pPr algn="ctr"/>
                      <a:r>
                        <a:rPr lang="en-US" altLang="zh-TW" sz="2400" dirty="0"/>
                        <a:t>0.015</a:t>
                      </a:r>
                      <a:endParaRPr lang="zh-TW" altLang="en-US" sz="2400" dirty="0"/>
                    </a:p>
                  </a:txBody>
                  <a:tcPr/>
                </a:tc>
                <a:extLst>
                  <a:ext uri="{0D108BD9-81ED-4DB2-BD59-A6C34878D82A}">
                    <a16:rowId xmlns:a16="http://schemas.microsoft.com/office/drawing/2014/main" val="2964498513"/>
                  </a:ext>
                </a:extLst>
              </a:tr>
              <a:tr h="370840">
                <a:tc>
                  <a:txBody>
                    <a:bodyPr/>
                    <a:lstStyle/>
                    <a:p>
                      <a:pPr algn="ctr"/>
                      <a:r>
                        <a:rPr lang="en-US" altLang="zh-TW" sz="2400" dirty="0"/>
                        <a:t>Model4</a:t>
                      </a:r>
                      <a:endParaRPr lang="zh-TW" altLang="en-US" sz="2400" dirty="0"/>
                    </a:p>
                  </a:txBody>
                  <a:tcPr/>
                </a:tc>
                <a:tc>
                  <a:txBody>
                    <a:bodyPr/>
                    <a:lstStyle/>
                    <a:p>
                      <a:pPr algn="ctr"/>
                      <a:r>
                        <a:rPr lang="en-US" altLang="zh-TW" sz="2400" dirty="0"/>
                        <a:t>327844</a:t>
                      </a:r>
                      <a:endParaRPr lang="zh-TW" altLang="en-US" sz="2400" dirty="0"/>
                    </a:p>
                  </a:txBody>
                  <a:tcPr/>
                </a:tc>
                <a:tc>
                  <a:txBody>
                    <a:bodyPr/>
                    <a:lstStyle/>
                    <a:p>
                      <a:pPr algn="ctr"/>
                      <a:r>
                        <a:rPr lang="en-US" altLang="zh-TW" sz="2400" dirty="0"/>
                        <a:t>327719</a:t>
                      </a:r>
                      <a:endParaRPr lang="zh-TW" altLang="en-US" sz="2400" dirty="0"/>
                    </a:p>
                  </a:txBody>
                  <a:tcPr/>
                </a:tc>
                <a:tc>
                  <a:txBody>
                    <a:bodyPr/>
                    <a:lstStyle/>
                    <a:p>
                      <a:pPr algn="ctr"/>
                      <a:r>
                        <a:rPr lang="en-US" altLang="zh-TW" sz="2400" dirty="0"/>
                        <a:t>0.0003</a:t>
                      </a:r>
                      <a:endParaRPr lang="zh-TW" altLang="en-US" sz="2400" dirty="0"/>
                    </a:p>
                  </a:txBody>
                  <a:tcPr/>
                </a:tc>
                <a:extLst>
                  <a:ext uri="{0D108BD9-81ED-4DB2-BD59-A6C34878D82A}">
                    <a16:rowId xmlns:a16="http://schemas.microsoft.com/office/drawing/2014/main" val="1739963419"/>
                  </a:ext>
                </a:extLst>
              </a:tr>
            </a:tbl>
          </a:graphicData>
        </a:graphic>
      </p:graphicFrame>
      <p:sp>
        <p:nvSpPr>
          <p:cNvPr id="6" name="文字方塊 5">
            <a:extLst>
              <a:ext uri="{FF2B5EF4-FFF2-40B4-BE49-F238E27FC236}">
                <a16:creationId xmlns:a16="http://schemas.microsoft.com/office/drawing/2014/main" id="{2E17E0B3-79CB-00BD-991A-C5521548AF43}"/>
              </a:ext>
            </a:extLst>
          </p:cNvPr>
          <p:cNvSpPr txBox="1"/>
          <p:nvPr/>
        </p:nvSpPr>
        <p:spPr>
          <a:xfrm>
            <a:off x="838200" y="1727733"/>
            <a:ext cx="11027378" cy="1686359"/>
          </a:xfrm>
          <a:prstGeom prst="rect">
            <a:avLst/>
          </a:prstGeom>
          <a:noFill/>
        </p:spPr>
        <p:txBody>
          <a:bodyPr wrap="none" rtlCol="0">
            <a:spAutoFit/>
          </a:bodyPr>
          <a:lstStyle/>
          <a:p>
            <a:pPr>
              <a:lnSpc>
                <a:spcPct val="150000"/>
              </a:lnSpc>
            </a:pPr>
            <a:r>
              <a:rPr kumimoji="1" lang="zh-TW" altLang="en-US" sz="2400" dirty="0"/>
              <a:t>這些模型可解釋變異太少，因此可以推論出</a:t>
            </a:r>
            <a:r>
              <a:rPr kumimoji="1" lang="en-US" altLang="zh-TW" sz="2400" dirty="0"/>
              <a:t>Holder </a:t>
            </a:r>
            <a:r>
              <a:rPr kumimoji="1" lang="zh-TW" altLang="en-US" sz="2400" dirty="0"/>
              <a:t>的壓力、溫度，工廠的生產，</a:t>
            </a:r>
            <a:br>
              <a:rPr kumimoji="1" lang="en-US" altLang="zh-TW" sz="2400" dirty="0"/>
            </a:br>
            <a:r>
              <a:rPr kumimoji="1" lang="zh-TW" altLang="en-US" sz="2400" dirty="0"/>
              <a:t>下游廠商的使用量與液位上升下降均無顯著線性關係。</a:t>
            </a:r>
            <a:br>
              <a:rPr kumimoji="1" lang="en-US" altLang="zh-TW" sz="2400" dirty="0"/>
            </a:br>
            <a:r>
              <a:rPr kumimoji="1" lang="zh-TW" altLang="en-US" sz="2400" dirty="0"/>
              <a:t>未來希望可以使用交互作用項進行分析，以求解釋更多變異。</a:t>
            </a:r>
          </a:p>
        </p:txBody>
      </p:sp>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533400" y="173570"/>
            <a:ext cx="10515600" cy="1325563"/>
          </a:xfrm>
        </p:spPr>
        <p:txBody>
          <a:bodyPr/>
          <a:lstStyle/>
          <a:p>
            <a:r>
              <a:rPr kumimoji="1" lang="en-US" altLang="zh-TW" dirty="0"/>
              <a:t>Logistic regression</a:t>
            </a:r>
            <a:r>
              <a:rPr kumimoji="1" lang="zh-TW" altLang="en-US" dirty="0"/>
              <a:t> </a:t>
            </a:r>
            <a:r>
              <a:rPr kumimoji="1" lang="en-US" altLang="zh-TW" dirty="0"/>
              <a:t>–</a:t>
            </a:r>
            <a:r>
              <a:rPr kumimoji="1" lang="zh-TW" altLang="en-US" dirty="0"/>
              <a:t> 初步總結</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97</a:t>
            </a:fld>
            <a:endParaRPr kumimoji="1" lang="zh-TW" altLang="en-US"/>
          </a:p>
        </p:txBody>
      </p:sp>
    </p:spTree>
    <p:extLst>
      <p:ext uri="{BB962C8B-B14F-4D97-AF65-F5344CB8AC3E}">
        <p14:creationId xmlns:p14="http://schemas.microsoft.com/office/powerpoint/2010/main" val="3508350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E17E0B3-79CB-00BD-991A-C5521548AF43}"/>
              </a:ext>
            </a:extLst>
          </p:cNvPr>
          <p:cNvSpPr txBox="1"/>
          <p:nvPr/>
        </p:nvSpPr>
        <p:spPr>
          <a:xfrm>
            <a:off x="838199" y="1503997"/>
            <a:ext cx="11142409" cy="1686359"/>
          </a:xfrm>
          <a:prstGeom prst="rect">
            <a:avLst/>
          </a:prstGeom>
          <a:noFill/>
        </p:spPr>
        <p:txBody>
          <a:bodyPr wrap="none" rtlCol="0">
            <a:spAutoFit/>
          </a:bodyPr>
          <a:lstStyle/>
          <a:p>
            <a:pPr>
              <a:lnSpc>
                <a:spcPct val="150000"/>
              </a:lnSpc>
            </a:pPr>
            <a:r>
              <a:rPr kumimoji="1" lang="zh-TW" altLang="en-US" sz="2400" dirty="0"/>
              <a:t>在上次報告完成後老師給我們以下幾點建議：</a:t>
            </a:r>
            <a:endParaRPr kumimoji="1" lang="en-US" altLang="zh-TW" sz="2400" dirty="0"/>
          </a:p>
          <a:p>
            <a:pPr marL="914400" lvl="1" indent="-457200">
              <a:lnSpc>
                <a:spcPct val="150000"/>
              </a:lnSpc>
              <a:buFont typeface="+mj-lt"/>
              <a:buAutoNum type="arabicPeriod"/>
            </a:pPr>
            <a:r>
              <a:rPr kumimoji="1" lang="en-US" altLang="zh-TW" sz="2400" dirty="0"/>
              <a:t>Validation </a:t>
            </a:r>
            <a:r>
              <a:rPr kumimoji="1" lang="zh-TW" altLang="en-US" sz="2400" dirty="0"/>
              <a:t>方法需改進，是丟入一段時間的資料並預估未來某時間的結果</a:t>
            </a:r>
            <a:endParaRPr kumimoji="1" lang="en-US" altLang="zh-TW" sz="2400" dirty="0"/>
          </a:p>
          <a:p>
            <a:pPr marL="914400" lvl="1" indent="-457200">
              <a:lnSpc>
                <a:spcPct val="150000"/>
              </a:lnSpc>
              <a:buFont typeface="+mj-lt"/>
              <a:buAutoNum type="arabicPeriod"/>
            </a:pPr>
            <a:r>
              <a:rPr kumimoji="1" lang="zh-TW" altLang="en-US" sz="2400" dirty="0"/>
              <a:t>模型準確度需再提升，且可透過</a:t>
            </a:r>
            <a:r>
              <a:rPr kumimoji="1" lang="en-US" altLang="zh-TW" sz="2400" dirty="0"/>
              <a:t>Kappa</a:t>
            </a:r>
            <a:r>
              <a:rPr kumimoji="1" lang="zh-TW" altLang="en-US" sz="2400" dirty="0"/>
              <a:t>，</a:t>
            </a:r>
            <a:r>
              <a:rPr kumimoji="1" lang="en-US" altLang="zh-TW" sz="2400" dirty="0"/>
              <a:t> AUC</a:t>
            </a:r>
            <a:r>
              <a:rPr kumimoji="1" lang="zh-TW" altLang="en-US" sz="2400" dirty="0"/>
              <a:t>去評判模型的好壞</a:t>
            </a:r>
            <a:endParaRPr kumimoji="1" lang="en-US" altLang="zh-TW" sz="2400" dirty="0"/>
          </a:p>
        </p:txBody>
      </p:sp>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 </a:t>
            </a:r>
            <a:r>
              <a:rPr kumimoji="1" lang="en-US" altLang="zh-TW" dirty="0"/>
              <a:t>-</a:t>
            </a:r>
            <a:r>
              <a:rPr kumimoji="1" lang="zh-TW" altLang="en-US" dirty="0"/>
              <a:t> 檢討後修正模型</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98</a:t>
            </a:fld>
            <a:endParaRPr kumimoji="1" lang="zh-TW" altLang="en-US"/>
          </a:p>
        </p:txBody>
      </p:sp>
      <p:sp>
        <p:nvSpPr>
          <p:cNvPr id="9" name="文字方塊 8">
            <a:extLst>
              <a:ext uri="{FF2B5EF4-FFF2-40B4-BE49-F238E27FC236}">
                <a16:creationId xmlns:a16="http://schemas.microsoft.com/office/drawing/2014/main" id="{28ADB44C-6D4A-9AC4-B693-4ED1B4689A57}"/>
              </a:ext>
            </a:extLst>
          </p:cNvPr>
          <p:cNvSpPr txBox="1"/>
          <p:nvPr/>
        </p:nvSpPr>
        <p:spPr>
          <a:xfrm>
            <a:off x="838199" y="3190356"/>
            <a:ext cx="11434540" cy="3348353"/>
          </a:xfrm>
          <a:prstGeom prst="rect">
            <a:avLst/>
          </a:prstGeom>
          <a:noFill/>
        </p:spPr>
        <p:txBody>
          <a:bodyPr wrap="none" rtlCol="0">
            <a:spAutoFit/>
          </a:bodyPr>
          <a:lstStyle/>
          <a:p>
            <a:pPr>
              <a:lnSpc>
                <a:spcPct val="150000"/>
              </a:lnSpc>
            </a:pPr>
            <a:r>
              <a:rPr kumimoji="1" lang="zh-TW" altLang="en-US" sz="2400" dirty="0"/>
              <a:t>因此重新建立了模型並且加入這次新增的解釋變數進行 </a:t>
            </a:r>
            <a:r>
              <a:rPr kumimoji="1" lang="en-US" altLang="zh-TW" sz="2400" dirty="0"/>
              <a:t>logistic regression</a:t>
            </a:r>
          </a:p>
          <a:p>
            <a:pPr>
              <a:lnSpc>
                <a:spcPct val="150000"/>
              </a:lnSpc>
            </a:pPr>
            <a:r>
              <a:rPr kumimoji="1" lang="zh-TW" altLang="en-US" sz="2400" dirty="0"/>
              <a:t>建模方法如下：</a:t>
            </a:r>
            <a:endParaRPr kumimoji="1" lang="en-US" altLang="zh-TW" sz="2400" dirty="0"/>
          </a:p>
          <a:p>
            <a:pPr marL="914400" lvl="1" indent="-457200">
              <a:lnSpc>
                <a:spcPct val="150000"/>
              </a:lnSpc>
              <a:buFont typeface="+mj-lt"/>
              <a:buAutoNum type="arabicPeriod"/>
            </a:pPr>
            <a:r>
              <a:rPr kumimoji="1" lang="zh-TW" altLang="en-US" sz="2400" dirty="0"/>
              <a:t>這次我以投入</a:t>
            </a:r>
            <a:r>
              <a:rPr kumimoji="1" lang="en-US" altLang="zh-TW" sz="2400" dirty="0"/>
              <a:t>5 min </a:t>
            </a:r>
            <a:r>
              <a:rPr kumimoji="1" lang="zh-TW" altLang="en-US" sz="2400" dirty="0"/>
              <a:t>的資料並且去預估未來</a:t>
            </a:r>
            <a:r>
              <a:rPr kumimoji="1" lang="en-US" altLang="zh-TW" sz="2400" dirty="0"/>
              <a:t> 1</a:t>
            </a:r>
            <a:r>
              <a:rPr kumimoji="1" lang="zh-TW" altLang="en-US" sz="2400" dirty="0"/>
              <a:t>、</a:t>
            </a:r>
            <a:r>
              <a:rPr kumimoji="1" lang="en-US" altLang="zh-TW" sz="2400" dirty="0"/>
              <a:t>5</a:t>
            </a:r>
            <a:r>
              <a:rPr kumimoji="1" lang="zh-TW" altLang="en-US" sz="2400" dirty="0"/>
              <a:t>、</a:t>
            </a:r>
            <a:r>
              <a:rPr kumimoji="1" lang="en-US" altLang="zh-TW" sz="2400" dirty="0"/>
              <a:t>10</a:t>
            </a:r>
            <a:r>
              <a:rPr kumimoji="1" lang="zh-TW" altLang="en-US" sz="2400" dirty="0"/>
              <a:t>、</a:t>
            </a:r>
            <a:r>
              <a:rPr kumimoji="1" lang="en-US" altLang="zh-TW" sz="2400" dirty="0"/>
              <a:t>30</a:t>
            </a:r>
            <a:r>
              <a:rPr kumimoji="1" lang="zh-TW" altLang="en-US" sz="2400" dirty="0"/>
              <a:t>、</a:t>
            </a:r>
            <a:r>
              <a:rPr kumimoji="1" lang="en-US" altLang="zh-TW" sz="2400" dirty="0"/>
              <a:t>60</a:t>
            </a:r>
            <a:r>
              <a:rPr kumimoji="1" lang="zh-TW" altLang="en-US" sz="2400" dirty="0"/>
              <a:t>、</a:t>
            </a:r>
            <a:r>
              <a:rPr kumimoji="1" lang="en-US" altLang="zh-TW" sz="2400" dirty="0"/>
              <a:t>120</a:t>
            </a:r>
            <a:r>
              <a:rPr kumimoji="1" lang="zh-TW" altLang="en-US" sz="2400" dirty="0"/>
              <a:t>、</a:t>
            </a:r>
            <a:r>
              <a:rPr kumimoji="1" lang="en-US" altLang="zh-TW" sz="2400" dirty="0"/>
              <a:t>180</a:t>
            </a:r>
            <a:br>
              <a:rPr kumimoji="1" lang="en-US" altLang="zh-TW" sz="2400" dirty="0"/>
            </a:br>
            <a:r>
              <a:rPr kumimoji="1" lang="zh-TW" altLang="en-US" sz="2400" dirty="0"/>
              <a:t>分鐘的資料，並且以液位上升下降作為 </a:t>
            </a:r>
            <a:r>
              <a:rPr kumimoji="1" lang="en-US" altLang="zh-TW" sz="2400" dirty="0"/>
              <a:t>response</a:t>
            </a:r>
          </a:p>
          <a:p>
            <a:pPr marL="914400" lvl="1" indent="-457200">
              <a:lnSpc>
                <a:spcPct val="150000"/>
              </a:lnSpc>
              <a:buFont typeface="+mj-lt"/>
              <a:buAutoNum type="arabicPeriod"/>
            </a:pPr>
            <a:r>
              <a:rPr kumimoji="1" lang="zh-TW" altLang="en-US" sz="2400" dirty="0"/>
              <a:t>解釋變數包含：</a:t>
            </a:r>
            <a:r>
              <a:rPr kumimoji="1" lang="en-US" altLang="zh-TW" sz="2400" dirty="0"/>
              <a:t>COG </a:t>
            </a:r>
            <a:r>
              <a:rPr kumimoji="1" lang="zh-TW" altLang="en-US" sz="2400" dirty="0"/>
              <a:t>壓力、溫度、液位、生產、總消耗、日週期、週週期。</a:t>
            </a:r>
            <a:endParaRPr kumimoji="1" lang="en-US" altLang="zh-TW" sz="2400" dirty="0"/>
          </a:p>
          <a:p>
            <a:pPr marL="914400" lvl="1" indent="-457200">
              <a:lnSpc>
                <a:spcPct val="150000"/>
              </a:lnSpc>
              <a:buFont typeface="+mj-lt"/>
              <a:buAutoNum type="arabicPeriod"/>
            </a:pPr>
            <a:r>
              <a:rPr kumimoji="1" lang="zh-TW" altLang="en-US" sz="2400" dirty="0"/>
              <a:t>模型建立完成後使用</a:t>
            </a:r>
            <a:r>
              <a:rPr kumimoji="1" lang="en-US" altLang="zh-TW" sz="2400" dirty="0"/>
              <a:t>Accuracy</a:t>
            </a:r>
            <a:r>
              <a:rPr kumimoji="1" lang="zh-TW" altLang="en-US" sz="2400" dirty="0"/>
              <a:t>、</a:t>
            </a:r>
            <a:r>
              <a:rPr kumimoji="1" lang="en-US" altLang="zh-TW" sz="2400" dirty="0"/>
              <a:t>Kappa</a:t>
            </a:r>
            <a:r>
              <a:rPr kumimoji="1" lang="zh-TW" altLang="en-US" sz="2400" dirty="0"/>
              <a:t>、</a:t>
            </a:r>
            <a:r>
              <a:rPr kumimoji="1" lang="en-US" altLang="zh-TW" sz="2400" dirty="0"/>
              <a:t>AUC</a:t>
            </a:r>
            <a:r>
              <a:rPr kumimoji="1" lang="zh-TW" altLang="en-US" sz="2400" dirty="0"/>
              <a:t>判斷模型好壞</a:t>
            </a:r>
            <a:endParaRPr kumimoji="1" lang="en-US" altLang="zh-TW" sz="2400" dirty="0"/>
          </a:p>
        </p:txBody>
      </p:sp>
    </p:spTree>
    <p:extLst>
      <p:ext uri="{BB962C8B-B14F-4D97-AF65-F5344CB8AC3E}">
        <p14:creationId xmlns:p14="http://schemas.microsoft.com/office/powerpoint/2010/main" val="1449833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4">
            <a:extLst>
              <a:ext uri="{FF2B5EF4-FFF2-40B4-BE49-F238E27FC236}">
                <a16:creationId xmlns:a16="http://schemas.microsoft.com/office/drawing/2014/main" id="{009D96F1-7801-38E4-D27D-D1714CCD94B6}"/>
              </a:ext>
            </a:extLst>
          </p:cNvPr>
          <p:cNvSpPr>
            <a:spLocks noGrp="1"/>
          </p:cNvSpPr>
          <p:nvPr>
            <p:ph type="title"/>
          </p:nvPr>
        </p:nvSpPr>
        <p:spPr>
          <a:xfrm>
            <a:off x="838200" y="365125"/>
            <a:ext cx="10515600" cy="1325563"/>
          </a:xfrm>
        </p:spPr>
        <p:txBody>
          <a:bodyPr/>
          <a:lstStyle/>
          <a:p>
            <a:r>
              <a:rPr kumimoji="1" lang="en-US" altLang="zh-TW" dirty="0"/>
              <a:t>Logistic regression</a:t>
            </a:r>
            <a:r>
              <a:rPr kumimoji="1" lang="zh-TW" altLang="en-US" dirty="0"/>
              <a:t> </a:t>
            </a:r>
            <a:r>
              <a:rPr kumimoji="1" lang="en-US" altLang="zh-TW" dirty="0"/>
              <a:t>-</a:t>
            </a:r>
            <a:r>
              <a:rPr kumimoji="1" lang="zh-TW" altLang="en-US" dirty="0"/>
              <a:t> 預測液位升降結果</a:t>
            </a:r>
            <a:endParaRPr lang="zh-TW" altLang="en-US" dirty="0"/>
          </a:p>
        </p:txBody>
      </p:sp>
      <p:sp>
        <p:nvSpPr>
          <p:cNvPr id="2" name="投影片編號版面配置區 1">
            <a:extLst>
              <a:ext uri="{FF2B5EF4-FFF2-40B4-BE49-F238E27FC236}">
                <a16:creationId xmlns:a16="http://schemas.microsoft.com/office/drawing/2014/main" id="{3834187F-7532-46F2-DE36-8EC7404977E9}"/>
              </a:ext>
            </a:extLst>
          </p:cNvPr>
          <p:cNvSpPr>
            <a:spLocks noGrp="1"/>
          </p:cNvSpPr>
          <p:nvPr>
            <p:ph type="sldNum" sz="quarter" idx="12"/>
          </p:nvPr>
        </p:nvSpPr>
        <p:spPr/>
        <p:txBody>
          <a:bodyPr/>
          <a:lstStyle/>
          <a:p>
            <a:fld id="{C3836E5B-D4B7-FA44-A0C9-2630295C2636}" type="slidenum">
              <a:rPr kumimoji="1" lang="zh-TW" altLang="en-US" smtClean="0"/>
              <a:t>99</a:t>
            </a:fld>
            <a:endParaRPr kumimoji="1" lang="zh-TW" altLang="en-US"/>
          </a:p>
        </p:txBody>
      </p:sp>
      <p:graphicFrame>
        <p:nvGraphicFramePr>
          <p:cNvPr id="3" name="表格 3">
            <a:extLst>
              <a:ext uri="{FF2B5EF4-FFF2-40B4-BE49-F238E27FC236}">
                <a16:creationId xmlns:a16="http://schemas.microsoft.com/office/drawing/2014/main" id="{E434DD8C-5FAD-2E2E-A18F-0A0D78CCD975}"/>
              </a:ext>
            </a:extLst>
          </p:cNvPr>
          <p:cNvGraphicFramePr>
            <a:graphicFrameLocks noGrp="1"/>
          </p:cNvGraphicFramePr>
          <p:nvPr/>
        </p:nvGraphicFramePr>
        <p:xfrm>
          <a:off x="838200" y="1945640"/>
          <a:ext cx="10392610" cy="4023360"/>
        </p:xfrm>
        <a:graphic>
          <a:graphicData uri="http://schemas.openxmlformats.org/drawingml/2006/table">
            <a:tbl>
              <a:tblPr firstRow="1" bandRow="1">
                <a:tableStyleId>{073A0DAA-6AF3-43AB-8588-CEC1D06C72B9}</a:tableStyleId>
              </a:tblPr>
              <a:tblGrid>
                <a:gridCol w="1453896">
                  <a:extLst>
                    <a:ext uri="{9D8B030D-6E8A-4147-A177-3AD203B41FA5}">
                      <a16:colId xmlns:a16="http://schemas.microsoft.com/office/drawing/2014/main" val="2165099245"/>
                    </a:ext>
                  </a:extLst>
                </a:gridCol>
                <a:gridCol w="2127530">
                  <a:extLst>
                    <a:ext uri="{9D8B030D-6E8A-4147-A177-3AD203B41FA5}">
                      <a16:colId xmlns:a16="http://schemas.microsoft.com/office/drawing/2014/main" val="274958663"/>
                    </a:ext>
                  </a:extLst>
                </a:gridCol>
                <a:gridCol w="1662547">
                  <a:extLst>
                    <a:ext uri="{9D8B030D-6E8A-4147-A177-3AD203B41FA5}">
                      <a16:colId xmlns:a16="http://schemas.microsoft.com/office/drawing/2014/main" val="1498896051"/>
                    </a:ext>
                  </a:extLst>
                </a:gridCol>
                <a:gridCol w="1823543">
                  <a:extLst>
                    <a:ext uri="{9D8B030D-6E8A-4147-A177-3AD203B41FA5}">
                      <a16:colId xmlns:a16="http://schemas.microsoft.com/office/drawing/2014/main" val="1131315495"/>
                    </a:ext>
                  </a:extLst>
                </a:gridCol>
                <a:gridCol w="1662547">
                  <a:extLst>
                    <a:ext uri="{9D8B030D-6E8A-4147-A177-3AD203B41FA5}">
                      <a16:colId xmlns:a16="http://schemas.microsoft.com/office/drawing/2014/main" val="4207222850"/>
                    </a:ext>
                  </a:extLst>
                </a:gridCol>
                <a:gridCol w="1662547">
                  <a:extLst>
                    <a:ext uri="{9D8B030D-6E8A-4147-A177-3AD203B41FA5}">
                      <a16:colId xmlns:a16="http://schemas.microsoft.com/office/drawing/2014/main" val="3652607636"/>
                    </a:ext>
                  </a:extLst>
                </a:gridCol>
              </a:tblGrid>
              <a:tr h="370840">
                <a:tc>
                  <a:txBody>
                    <a:bodyPr/>
                    <a:lstStyle/>
                    <a:p>
                      <a:pPr algn="ctr"/>
                      <a:r>
                        <a:rPr lang="zh-TW" altLang="en-US" sz="2400" dirty="0"/>
                        <a:t>預測時間</a:t>
                      </a:r>
                    </a:p>
                  </a:txBody>
                  <a:tcPr/>
                </a:tc>
                <a:tc>
                  <a:txBody>
                    <a:bodyPr/>
                    <a:lstStyle/>
                    <a:p>
                      <a:pPr algn="ctr"/>
                      <a:r>
                        <a:rPr lang="en-US" altLang="zh-TW" sz="2400" dirty="0"/>
                        <a:t>Train Accuracy</a:t>
                      </a:r>
                      <a:endParaRPr lang="zh-TW" altLang="en-US" sz="2400" dirty="0"/>
                    </a:p>
                  </a:txBody>
                  <a:tcPr/>
                </a:tc>
                <a:tc>
                  <a:txBody>
                    <a:bodyPr/>
                    <a:lstStyle/>
                    <a:p>
                      <a:pPr algn="ctr"/>
                      <a:r>
                        <a:rPr lang="en-US" altLang="zh-TW" sz="2400" dirty="0"/>
                        <a:t>Train Kappa</a:t>
                      </a:r>
                      <a:endParaRPr lang="zh-TW" altLang="en-US" sz="2400" dirty="0"/>
                    </a:p>
                  </a:txBody>
                  <a:tcPr/>
                </a:tc>
                <a:tc>
                  <a:txBody>
                    <a:bodyPr/>
                    <a:lstStyle/>
                    <a:p>
                      <a:pPr algn="ctr"/>
                      <a:r>
                        <a:rPr lang="en-US" altLang="zh-TW" sz="2400" dirty="0"/>
                        <a:t>Test Accuracy</a:t>
                      </a:r>
                      <a:endParaRPr lang="zh-TW" altLang="en-US" sz="2400" dirty="0"/>
                    </a:p>
                  </a:txBody>
                  <a:tcPr/>
                </a:tc>
                <a:tc>
                  <a:txBody>
                    <a:bodyPr/>
                    <a:lstStyle/>
                    <a:p>
                      <a:pPr algn="ctr"/>
                      <a:r>
                        <a:rPr lang="en-US" altLang="zh-TW" sz="2400" dirty="0"/>
                        <a:t>Test Kappa</a:t>
                      </a:r>
                      <a:endParaRPr lang="zh-TW" altLang="en-US" sz="2400" dirty="0"/>
                    </a:p>
                  </a:txBody>
                  <a:tcPr/>
                </a:tc>
                <a:tc>
                  <a:txBody>
                    <a:bodyPr/>
                    <a:lstStyle/>
                    <a:p>
                      <a:pPr algn="ctr"/>
                      <a:r>
                        <a:rPr lang="en-US" altLang="zh-TW" sz="2400" dirty="0"/>
                        <a:t>Test </a:t>
                      </a:r>
                    </a:p>
                    <a:p>
                      <a:pPr algn="ctr"/>
                      <a:r>
                        <a:rPr lang="en-US" altLang="zh-TW" sz="2400" dirty="0"/>
                        <a:t>AUC</a:t>
                      </a:r>
                      <a:endParaRPr lang="zh-TW" altLang="en-US" sz="2400" dirty="0"/>
                    </a:p>
                  </a:txBody>
                  <a:tcPr/>
                </a:tc>
                <a:extLst>
                  <a:ext uri="{0D108BD9-81ED-4DB2-BD59-A6C34878D82A}">
                    <a16:rowId xmlns:a16="http://schemas.microsoft.com/office/drawing/2014/main" val="1263847098"/>
                  </a:ext>
                </a:extLst>
              </a:tr>
              <a:tr h="370840">
                <a:tc>
                  <a:txBody>
                    <a:bodyPr/>
                    <a:lstStyle/>
                    <a:p>
                      <a:pPr algn="ctr"/>
                      <a:r>
                        <a:rPr lang="en-US" altLang="zh-TW" sz="2400" dirty="0"/>
                        <a:t>1 min</a:t>
                      </a:r>
                      <a:endParaRPr lang="zh-TW" altLang="en-US" sz="2400" dirty="0"/>
                    </a:p>
                  </a:txBody>
                  <a:tcPr/>
                </a:tc>
                <a:tc>
                  <a:txBody>
                    <a:bodyPr/>
                    <a:lstStyle/>
                    <a:p>
                      <a:pPr algn="ctr"/>
                      <a:r>
                        <a:rPr lang="en-US" altLang="zh-TW" sz="2400" dirty="0"/>
                        <a:t>0.8871</a:t>
                      </a:r>
                      <a:endParaRPr lang="zh-TW" altLang="en-US" sz="2400" dirty="0"/>
                    </a:p>
                  </a:txBody>
                  <a:tcPr/>
                </a:tc>
                <a:tc>
                  <a:txBody>
                    <a:bodyPr/>
                    <a:lstStyle/>
                    <a:p>
                      <a:pPr algn="ctr"/>
                      <a:r>
                        <a:rPr lang="en-US" altLang="zh-TW" sz="2400" dirty="0"/>
                        <a:t>0.7726</a:t>
                      </a:r>
                      <a:endParaRPr lang="zh-TW" altLang="en-US" sz="2400" dirty="0"/>
                    </a:p>
                  </a:txBody>
                  <a:tcPr/>
                </a:tc>
                <a:tc>
                  <a:txBody>
                    <a:bodyPr/>
                    <a:lstStyle/>
                    <a:p>
                      <a:pPr algn="ctr"/>
                      <a:r>
                        <a:rPr lang="en-US" altLang="zh-TW" sz="2400" dirty="0"/>
                        <a:t>0.897</a:t>
                      </a:r>
                      <a:endParaRPr lang="zh-TW" altLang="en-US" sz="2400" dirty="0"/>
                    </a:p>
                  </a:txBody>
                  <a:tcPr/>
                </a:tc>
                <a:tc>
                  <a:txBody>
                    <a:bodyPr/>
                    <a:lstStyle/>
                    <a:p>
                      <a:pPr algn="ctr"/>
                      <a:r>
                        <a:rPr lang="en-US" altLang="zh-TW" sz="2400" dirty="0"/>
                        <a:t>0.7928</a:t>
                      </a:r>
                      <a:endParaRPr lang="zh-TW" altLang="en-US" sz="2400" dirty="0"/>
                    </a:p>
                  </a:txBody>
                  <a:tcPr/>
                </a:tc>
                <a:tc>
                  <a:txBody>
                    <a:bodyPr/>
                    <a:lstStyle/>
                    <a:p>
                      <a:pPr algn="ctr"/>
                      <a:r>
                        <a:rPr lang="en-US" altLang="zh-TW" sz="2400" dirty="0"/>
                        <a:t>0.9676</a:t>
                      </a:r>
                      <a:endParaRPr lang="zh-TW" altLang="en-US" sz="2400" dirty="0"/>
                    </a:p>
                  </a:txBody>
                  <a:tcPr/>
                </a:tc>
                <a:extLst>
                  <a:ext uri="{0D108BD9-81ED-4DB2-BD59-A6C34878D82A}">
                    <a16:rowId xmlns:a16="http://schemas.microsoft.com/office/drawing/2014/main" val="816622125"/>
                  </a:ext>
                </a:extLst>
              </a:tr>
              <a:tr h="370840">
                <a:tc>
                  <a:txBody>
                    <a:bodyPr/>
                    <a:lstStyle/>
                    <a:p>
                      <a:pPr algn="ctr"/>
                      <a:r>
                        <a:rPr lang="en-US" altLang="zh-TW" sz="2400" dirty="0"/>
                        <a:t>5 min</a:t>
                      </a:r>
                      <a:endParaRPr lang="zh-TW" altLang="en-US" sz="2400" dirty="0"/>
                    </a:p>
                  </a:txBody>
                  <a:tcPr/>
                </a:tc>
                <a:tc>
                  <a:txBody>
                    <a:bodyPr/>
                    <a:lstStyle/>
                    <a:p>
                      <a:pPr algn="ctr"/>
                      <a:r>
                        <a:rPr lang="en-US" altLang="zh-TW" sz="2400" dirty="0"/>
                        <a:t>0.786</a:t>
                      </a:r>
                      <a:endParaRPr lang="zh-TW" altLang="en-US" sz="2400" dirty="0"/>
                    </a:p>
                  </a:txBody>
                  <a:tcPr/>
                </a:tc>
                <a:tc>
                  <a:txBody>
                    <a:bodyPr/>
                    <a:lstStyle/>
                    <a:p>
                      <a:pPr algn="ctr"/>
                      <a:r>
                        <a:rPr lang="en-US" altLang="zh-TW" sz="2400" dirty="0"/>
                        <a:t>0.5696</a:t>
                      </a:r>
                      <a:endParaRPr lang="zh-TW" altLang="en-US" sz="2400" dirty="0"/>
                    </a:p>
                  </a:txBody>
                  <a:tcPr/>
                </a:tc>
                <a:tc>
                  <a:txBody>
                    <a:bodyPr/>
                    <a:lstStyle/>
                    <a:p>
                      <a:pPr algn="ctr"/>
                      <a:r>
                        <a:rPr lang="en-US" altLang="zh-TW" sz="2400" dirty="0"/>
                        <a:t>0.7689</a:t>
                      </a:r>
                      <a:endParaRPr lang="zh-TW" altLang="en-US" sz="2400" dirty="0"/>
                    </a:p>
                  </a:txBody>
                  <a:tcPr/>
                </a:tc>
                <a:tc>
                  <a:txBody>
                    <a:bodyPr/>
                    <a:lstStyle/>
                    <a:p>
                      <a:pPr algn="ctr"/>
                      <a:r>
                        <a:rPr lang="en-US" altLang="zh-TW" sz="2400" dirty="0"/>
                        <a:t>0.5362 </a:t>
                      </a:r>
                      <a:endParaRPr lang="zh-TW" altLang="en-US" sz="2400" dirty="0"/>
                    </a:p>
                  </a:txBody>
                  <a:tcPr/>
                </a:tc>
                <a:tc>
                  <a:txBody>
                    <a:bodyPr/>
                    <a:lstStyle/>
                    <a:p>
                      <a:pPr algn="ctr"/>
                      <a:r>
                        <a:rPr lang="en-US" altLang="zh-TW" sz="2400" dirty="0"/>
                        <a:t>0.8484</a:t>
                      </a:r>
                      <a:endParaRPr lang="zh-TW" altLang="en-US" sz="2400" dirty="0"/>
                    </a:p>
                  </a:txBody>
                  <a:tcPr/>
                </a:tc>
                <a:extLst>
                  <a:ext uri="{0D108BD9-81ED-4DB2-BD59-A6C34878D82A}">
                    <a16:rowId xmlns:a16="http://schemas.microsoft.com/office/drawing/2014/main" val="376561527"/>
                  </a:ext>
                </a:extLst>
              </a:tr>
              <a:tr h="370840">
                <a:tc>
                  <a:txBody>
                    <a:bodyPr/>
                    <a:lstStyle/>
                    <a:p>
                      <a:pPr algn="ctr"/>
                      <a:r>
                        <a:rPr lang="en-US" altLang="zh-TW" sz="2400" dirty="0"/>
                        <a:t>10 min</a:t>
                      </a:r>
                      <a:endParaRPr lang="zh-TW" altLang="en-US" sz="2400" dirty="0"/>
                    </a:p>
                  </a:txBody>
                  <a:tcPr/>
                </a:tc>
                <a:tc>
                  <a:txBody>
                    <a:bodyPr/>
                    <a:lstStyle/>
                    <a:p>
                      <a:pPr algn="ctr"/>
                      <a:r>
                        <a:rPr lang="en-US" altLang="zh-TW" sz="2400" dirty="0"/>
                        <a:t>0.7123 </a:t>
                      </a:r>
                      <a:endParaRPr lang="zh-TW" altLang="en-US" sz="2400" dirty="0"/>
                    </a:p>
                  </a:txBody>
                  <a:tcPr/>
                </a:tc>
                <a:tc>
                  <a:txBody>
                    <a:bodyPr/>
                    <a:lstStyle/>
                    <a:p>
                      <a:pPr algn="ctr"/>
                      <a:r>
                        <a:rPr lang="en-US" altLang="zh-TW" sz="2400" dirty="0"/>
                        <a:t>0.4214</a:t>
                      </a:r>
                      <a:endParaRPr lang="zh-TW" altLang="en-US" sz="2400" dirty="0"/>
                    </a:p>
                  </a:txBody>
                  <a:tcPr/>
                </a:tc>
                <a:tc>
                  <a:txBody>
                    <a:bodyPr/>
                    <a:lstStyle/>
                    <a:p>
                      <a:pPr algn="ctr"/>
                      <a:r>
                        <a:rPr lang="en-US" altLang="zh-TW" sz="2400" dirty="0"/>
                        <a:t>0.7089</a:t>
                      </a:r>
                      <a:endParaRPr lang="zh-TW" altLang="en-US" sz="2400" dirty="0"/>
                    </a:p>
                  </a:txBody>
                  <a:tcPr/>
                </a:tc>
                <a:tc>
                  <a:txBody>
                    <a:bodyPr/>
                    <a:lstStyle/>
                    <a:p>
                      <a:pPr algn="ctr"/>
                      <a:r>
                        <a:rPr lang="en-US" altLang="zh-TW" sz="2400" dirty="0"/>
                        <a:t>0.4179</a:t>
                      </a:r>
                      <a:endParaRPr lang="zh-TW" altLang="en-US" sz="2400" dirty="0"/>
                    </a:p>
                  </a:txBody>
                  <a:tcPr/>
                </a:tc>
                <a:tc>
                  <a:txBody>
                    <a:bodyPr/>
                    <a:lstStyle/>
                    <a:p>
                      <a:pPr algn="ctr"/>
                      <a:r>
                        <a:rPr lang="en-US" altLang="zh-TW" sz="2400" dirty="0"/>
                        <a:t>0.7772</a:t>
                      </a:r>
                      <a:endParaRPr lang="zh-TW" altLang="en-US" sz="2400" dirty="0"/>
                    </a:p>
                  </a:txBody>
                  <a:tcPr/>
                </a:tc>
                <a:extLst>
                  <a:ext uri="{0D108BD9-81ED-4DB2-BD59-A6C34878D82A}">
                    <a16:rowId xmlns:a16="http://schemas.microsoft.com/office/drawing/2014/main" val="2860199398"/>
                  </a:ext>
                </a:extLst>
              </a:tr>
              <a:tr h="370840">
                <a:tc>
                  <a:txBody>
                    <a:bodyPr/>
                    <a:lstStyle/>
                    <a:p>
                      <a:pPr algn="ctr"/>
                      <a:r>
                        <a:rPr lang="en-US" altLang="zh-TW" sz="2400" dirty="0"/>
                        <a:t>30 min</a:t>
                      </a:r>
                      <a:endParaRPr lang="zh-TW" altLang="en-US" sz="2400" dirty="0"/>
                    </a:p>
                  </a:txBody>
                  <a:tcPr/>
                </a:tc>
                <a:tc>
                  <a:txBody>
                    <a:bodyPr/>
                    <a:lstStyle/>
                    <a:p>
                      <a:pPr algn="ctr"/>
                      <a:r>
                        <a:rPr lang="en-US" altLang="zh-TW" sz="2400" dirty="0"/>
                        <a:t>0.6059</a:t>
                      </a:r>
                      <a:endParaRPr lang="zh-TW" altLang="en-US" sz="2400" dirty="0"/>
                    </a:p>
                  </a:txBody>
                  <a:tcPr/>
                </a:tc>
                <a:tc>
                  <a:txBody>
                    <a:bodyPr/>
                    <a:lstStyle/>
                    <a:p>
                      <a:pPr algn="ctr"/>
                      <a:r>
                        <a:rPr lang="en-US" altLang="zh-TW" sz="2400" dirty="0"/>
                        <a:t>0.2034 </a:t>
                      </a:r>
                      <a:endParaRPr lang="zh-TW" altLang="en-US" sz="2400" dirty="0"/>
                    </a:p>
                  </a:txBody>
                  <a:tcPr/>
                </a:tc>
                <a:tc>
                  <a:txBody>
                    <a:bodyPr/>
                    <a:lstStyle/>
                    <a:p>
                      <a:pPr algn="ctr"/>
                      <a:r>
                        <a:rPr lang="en-US" altLang="zh-TW" sz="2400" dirty="0"/>
                        <a:t>0.5699</a:t>
                      </a:r>
                      <a:endParaRPr lang="zh-TW" altLang="en-US" sz="2400" dirty="0"/>
                    </a:p>
                  </a:txBody>
                  <a:tcPr/>
                </a:tc>
                <a:tc>
                  <a:txBody>
                    <a:bodyPr/>
                    <a:lstStyle/>
                    <a:p>
                      <a:pPr algn="ctr"/>
                      <a:r>
                        <a:rPr lang="en-US" altLang="zh-TW" sz="2400" dirty="0"/>
                        <a:t>0.1479</a:t>
                      </a:r>
                      <a:endParaRPr lang="zh-TW" altLang="en-US" sz="2400" dirty="0"/>
                    </a:p>
                  </a:txBody>
                  <a:tcPr/>
                </a:tc>
                <a:tc>
                  <a:txBody>
                    <a:bodyPr/>
                    <a:lstStyle/>
                    <a:p>
                      <a:pPr algn="ctr"/>
                      <a:r>
                        <a:rPr lang="en-US" altLang="zh-TW" sz="2400" dirty="0"/>
                        <a:t>0.6123</a:t>
                      </a:r>
                      <a:endParaRPr lang="zh-TW" altLang="en-US" sz="2400" dirty="0"/>
                    </a:p>
                  </a:txBody>
                  <a:tcPr/>
                </a:tc>
                <a:extLst>
                  <a:ext uri="{0D108BD9-81ED-4DB2-BD59-A6C34878D82A}">
                    <a16:rowId xmlns:a16="http://schemas.microsoft.com/office/drawing/2014/main" val="1675853888"/>
                  </a:ext>
                </a:extLst>
              </a:tr>
              <a:tr h="370840">
                <a:tc>
                  <a:txBody>
                    <a:bodyPr/>
                    <a:lstStyle/>
                    <a:p>
                      <a:pPr algn="ctr"/>
                      <a:r>
                        <a:rPr lang="en-US" altLang="zh-TW" sz="2400" dirty="0"/>
                        <a:t>60 min</a:t>
                      </a:r>
                      <a:endParaRPr lang="zh-TW" altLang="en-US" sz="2400" dirty="0"/>
                    </a:p>
                  </a:txBody>
                  <a:tcPr/>
                </a:tc>
                <a:tc>
                  <a:txBody>
                    <a:bodyPr/>
                    <a:lstStyle/>
                    <a:p>
                      <a:pPr algn="ctr"/>
                      <a:r>
                        <a:rPr lang="en-US" altLang="zh-TW" sz="2400" dirty="0"/>
                        <a:t>0.6001</a:t>
                      </a:r>
                      <a:endParaRPr lang="zh-TW" altLang="en-US" sz="2400" dirty="0"/>
                    </a:p>
                  </a:txBody>
                  <a:tcPr/>
                </a:tc>
                <a:tc>
                  <a:txBody>
                    <a:bodyPr/>
                    <a:lstStyle/>
                    <a:p>
                      <a:pPr algn="ctr"/>
                      <a:r>
                        <a:rPr lang="en-US" altLang="zh-TW" sz="2400" dirty="0"/>
                        <a:t>0.191</a:t>
                      </a:r>
                      <a:endParaRPr lang="zh-TW" altLang="en-US" sz="2400" dirty="0"/>
                    </a:p>
                  </a:txBody>
                  <a:tcPr/>
                </a:tc>
                <a:tc>
                  <a:txBody>
                    <a:bodyPr/>
                    <a:lstStyle/>
                    <a:p>
                      <a:pPr algn="ctr"/>
                      <a:r>
                        <a:rPr lang="en-US" altLang="zh-TW" sz="2400" dirty="0"/>
                        <a:t>0.5748</a:t>
                      </a:r>
                      <a:endParaRPr lang="zh-TW" altLang="en-US" sz="2400" dirty="0"/>
                    </a:p>
                  </a:txBody>
                  <a:tcPr/>
                </a:tc>
                <a:tc>
                  <a:txBody>
                    <a:bodyPr/>
                    <a:lstStyle/>
                    <a:p>
                      <a:pPr algn="ctr"/>
                      <a:r>
                        <a:rPr lang="en-US" altLang="zh-TW" sz="2400" dirty="0"/>
                        <a:t>0.1629</a:t>
                      </a:r>
                      <a:endParaRPr lang="zh-TW" altLang="en-US" sz="2400" dirty="0"/>
                    </a:p>
                  </a:txBody>
                  <a:tcPr/>
                </a:tc>
                <a:tc>
                  <a:txBody>
                    <a:bodyPr/>
                    <a:lstStyle/>
                    <a:p>
                      <a:pPr algn="ctr"/>
                      <a:r>
                        <a:rPr lang="en-US" altLang="zh-TW" sz="2400" dirty="0"/>
                        <a:t>0.6233</a:t>
                      </a:r>
                      <a:endParaRPr lang="zh-TW" altLang="en-US" sz="2400" dirty="0"/>
                    </a:p>
                  </a:txBody>
                  <a:tcPr/>
                </a:tc>
                <a:extLst>
                  <a:ext uri="{0D108BD9-81ED-4DB2-BD59-A6C34878D82A}">
                    <a16:rowId xmlns:a16="http://schemas.microsoft.com/office/drawing/2014/main" val="2396964181"/>
                  </a:ext>
                </a:extLst>
              </a:tr>
              <a:tr h="370840">
                <a:tc>
                  <a:txBody>
                    <a:bodyPr/>
                    <a:lstStyle/>
                    <a:p>
                      <a:pPr algn="ctr"/>
                      <a:r>
                        <a:rPr lang="en-US" altLang="zh-TW" sz="2400" dirty="0"/>
                        <a:t>120 min</a:t>
                      </a:r>
                      <a:endParaRPr lang="zh-TW" altLang="en-US" sz="2400" dirty="0"/>
                    </a:p>
                  </a:txBody>
                  <a:tcPr/>
                </a:tc>
                <a:tc>
                  <a:txBody>
                    <a:bodyPr/>
                    <a:lstStyle/>
                    <a:p>
                      <a:pPr algn="ctr"/>
                      <a:r>
                        <a:rPr lang="en-US" altLang="zh-TW" sz="2400" dirty="0"/>
                        <a:t>0.5853</a:t>
                      </a:r>
                      <a:endParaRPr lang="zh-TW" altLang="en-US" sz="2400" dirty="0"/>
                    </a:p>
                  </a:txBody>
                  <a:tcPr/>
                </a:tc>
                <a:tc>
                  <a:txBody>
                    <a:bodyPr/>
                    <a:lstStyle/>
                    <a:p>
                      <a:pPr algn="ctr"/>
                      <a:r>
                        <a:rPr lang="en-US" altLang="zh-TW" sz="2400" dirty="0"/>
                        <a:t>0.1581</a:t>
                      </a:r>
                      <a:endParaRPr lang="zh-TW" altLang="en-US" sz="2400" dirty="0"/>
                    </a:p>
                  </a:txBody>
                  <a:tcPr/>
                </a:tc>
                <a:tc>
                  <a:txBody>
                    <a:bodyPr/>
                    <a:lstStyle/>
                    <a:p>
                      <a:pPr algn="ctr"/>
                      <a:r>
                        <a:rPr lang="en-US" altLang="zh-TW" sz="2400" dirty="0"/>
                        <a:t>0.5569</a:t>
                      </a:r>
                      <a:endParaRPr lang="zh-TW" altLang="en-US" sz="2400" dirty="0"/>
                    </a:p>
                  </a:txBody>
                  <a:tcPr/>
                </a:tc>
                <a:tc>
                  <a:txBody>
                    <a:bodyPr/>
                    <a:lstStyle/>
                    <a:p>
                      <a:pPr algn="ctr"/>
                      <a:r>
                        <a:rPr lang="en-US" altLang="zh-TW" sz="2400" dirty="0"/>
                        <a:t>0.1201</a:t>
                      </a:r>
                      <a:endParaRPr lang="zh-TW" altLang="en-US" sz="2400" dirty="0"/>
                    </a:p>
                  </a:txBody>
                  <a:tcPr/>
                </a:tc>
                <a:tc>
                  <a:txBody>
                    <a:bodyPr/>
                    <a:lstStyle/>
                    <a:p>
                      <a:pPr algn="ctr"/>
                      <a:r>
                        <a:rPr lang="en-US" altLang="zh-TW" sz="2400" dirty="0"/>
                        <a:t>0.5968</a:t>
                      </a:r>
                      <a:endParaRPr lang="zh-TW" altLang="en-US" sz="2400" dirty="0"/>
                    </a:p>
                  </a:txBody>
                  <a:tcPr/>
                </a:tc>
                <a:extLst>
                  <a:ext uri="{0D108BD9-81ED-4DB2-BD59-A6C34878D82A}">
                    <a16:rowId xmlns:a16="http://schemas.microsoft.com/office/drawing/2014/main" val="1386920364"/>
                  </a:ext>
                </a:extLst>
              </a:tr>
              <a:tr h="370840">
                <a:tc>
                  <a:txBody>
                    <a:bodyPr/>
                    <a:lstStyle/>
                    <a:p>
                      <a:pPr algn="ctr"/>
                      <a:r>
                        <a:rPr lang="en-US" altLang="zh-TW" sz="2400" dirty="0"/>
                        <a:t>180 min </a:t>
                      </a:r>
                      <a:endParaRPr lang="zh-TW" altLang="en-US" sz="2400" dirty="0"/>
                    </a:p>
                  </a:txBody>
                  <a:tcPr/>
                </a:tc>
                <a:tc>
                  <a:txBody>
                    <a:bodyPr/>
                    <a:lstStyle/>
                    <a:p>
                      <a:pPr algn="ctr"/>
                      <a:r>
                        <a:rPr lang="en-US" altLang="zh-TW" sz="2400" dirty="0"/>
                        <a:t>0.5649</a:t>
                      </a:r>
                      <a:endParaRPr lang="zh-TW" altLang="en-US" sz="2400" dirty="0"/>
                    </a:p>
                  </a:txBody>
                  <a:tcPr/>
                </a:tc>
                <a:tc>
                  <a:txBody>
                    <a:bodyPr/>
                    <a:lstStyle/>
                    <a:p>
                      <a:pPr algn="ctr"/>
                      <a:r>
                        <a:rPr lang="en-US" altLang="zh-TW" sz="2400" dirty="0"/>
                        <a:t>0.1097</a:t>
                      </a:r>
                      <a:endParaRPr lang="zh-TW" altLang="en-US" sz="2400" dirty="0"/>
                    </a:p>
                  </a:txBody>
                  <a:tcPr/>
                </a:tc>
                <a:tc>
                  <a:txBody>
                    <a:bodyPr/>
                    <a:lstStyle/>
                    <a:p>
                      <a:pPr algn="ctr"/>
                      <a:r>
                        <a:rPr lang="en-US" altLang="zh-TW" sz="2400" dirty="0"/>
                        <a:t>0.5549</a:t>
                      </a:r>
                      <a:endParaRPr lang="zh-TW" altLang="en-US" sz="2400" dirty="0"/>
                    </a:p>
                  </a:txBody>
                  <a:tcPr/>
                </a:tc>
                <a:tc>
                  <a:txBody>
                    <a:bodyPr/>
                    <a:lstStyle/>
                    <a:p>
                      <a:pPr algn="ctr"/>
                      <a:r>
                        <a:rPr lang="en-US" altLang="zh-TW" sz="2400" dirty="0"/>
                        <a:t>0.1021</a:t>
                      </a:r>
                      <a:endParaRPr lang="zh-TW" altLang="en-US" sz="2400" dirty="0"/>
                    </a:p>
                  </a:txBody>
                  <a:tcPr/>
                </a:tc>
                <a:tc>
                  <a:txBody>
                    <a:bodyPr/>
                    <a:lstStyle/>
                    <a:p>
                      <a:pPr algn="ctr"/>
                      <a:r>
                        <a:rPr lang="en-US" altLang="zh-TW" sz="2400" dirty="0"/>
                        <a:t>0.5758</a:t>
                      </a:r>
                      <a:endParaRPr lang="zh-TW" altLang="en-US" sz="2400" dirty="0"/>
                    </a:p>
                  </a:txBody>
                  <a:tcPr/>
                </a:tc>
                <a:extLst>
                  <a:ext uri="{0D108BD9-81ED-4DB2-BD59-A6C34878D82A}">
                    <a16:rowId xmlns:a16="http://schemas.microsoft.com/office/drawing/2014/main" val="101513928"/>
                  </a:ext>
                </a:extLst>
              </a:tr>
            </a:tbl>
          </a:graphicData>
        </a:graphic>
      </p:graphicFrame>
    </p:spTree>
    <p:extLst>
      <p:ext uri="{BB962C8B-B14F-4D97-AF65-F5344CB8AC3E}">
        <p14:creationId xmlns:p14="http://schemas.microsoft.com/office/powerpoint/2010/main" val="1235773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18851</Words>
  <Application>Microsoft Office PowerPoint</Application>
  <PresentationFormat>寬螢幕</PresentationFormat>
  <Paragraphs>3115</Paragraphs>
  <Slides>219</Slides>
  <Notes>28</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219</vt:i4>
      </vt:variant>
    </vt:vector>
  </HeadingPairs>
  <TitlesOfParts>
    <vt:vector size="230" baseType="lpstr">
      <vt:lpstr>Arial Unicode MS</vt:lpstr>
      <vt:lpstr>微軟正黑體</vt:lpstr>
      <vt:lpstr>微軟正黑體</vt:lpstr>
      <vt:lpstr>Arial</vt:lpstr>
      <vt:lpstr>Arial</vt:lpstr>
      <vt:lpstr>Calibri</vt:lpstr>
      <vt:lpstr>Cambria Math</vt:lpstr>
      <vt:lpstr>Lato</vt:lpstr>
      <vt:lpstr>Open Sans</vt:lpstr>
      <vt:lpstr>Wingdings</vt:lpstr>
      <vt:lpstr>Office 佈景主題</vt:lpstr>
      <vt:lpstr>煉鋼焦爐氣預測-10(B)都不是統計系的 </vt:lpstr>
      <vt:lpstr>目錄</vt:lpstr>
      <vt:lpstr>目錄</vt:lpstr>
      <vt:lpstr>PowerPoint 簡報</vt:lpstr>
      <vt:lpstr>問題描述、資料資訊</vt:lpstr>
      <vt:lpstr>新增變數</vt:lpstr>
      <vt:lpstr>PowerPoint 簡報</vt:lpstr>
      <vt:lpstr>PowerPoint 簡報</vt:lpstr>
      <vt:lpstr>日、週週期變數1</vt:lpstr>
      <vt:lpstr>日、週週期變數2</vt:lpstr>
      <vt:lpstr>日、週週期變數2</vt:lpstr>
      <vt:lpstr>日、週週期變數2</vt:lpstr>
      <vt:lpstr>相關論文討論</vt:lpstr>
      <vt:lpstr>關鍵文獻回顧-莊雅筑等人_2018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關鍵文獻回顧- Pena_etal_2019</vt:lpstr>
      <vt:lpstr>PowerPoint 簡報</vt:lpstr>
      <vt:lpstr>PowerPoint 簡報</vt:lpstr>
      <vt:lpstr>PowerPoint 簡報</vt:lpstr>
      <vt:lpstr>PowerPoint 簡報</vt:lpstr>
      <vt:lpstr>PowerPoint 簡報</vt:lpstr>
      <vt:lpstr>PowerPoint 簡報</vt:lpstr>
      <vt:lpstr>PowerPoint 簡報</vt:lpstr>
      <vt:lpstr>ARIMA Algorithm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各自閱讀論文探討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資料分析</vt:lpstr>
      <vt:lpstr>初步資料分析</vt:lpstr>
      <vt:lpstr>初步資料分析– 基本統計量</vt:lpstr>
      <vt:lpstr>初步資料分析– BOXPLOT 判斷離群值</vt:lpstr>
      <vt:lpstr>初步資料分析– BOXPLOT 判斷離群值</vt:lpstr>
      <vt:lpstr>初步資料分析– BOXPLOT 判斷離群值</vt:lpstr>
      <vt:lpstr>初步資料分析– BOXPLOT 判斷離群值</vt:lpstr>
      <vt:lpstr>初步資料分析– 生產交互作用分析</vt:lpstr>
      <vt:lpstr>初步資料分析– Holder液位時間序列圖</vt:lpstr>
      <vt:lpstr>初步資料分析– Holder液位時間序列圖</vt:lpstr>
      <vt:lpstr>初步資料分析– Holder液位時間序列圖</vt:lpstr>
      <vt:lpstr>初步資料分析– Holder液位時間序列圖</vt:lpstr>
      <vt:lpstr>初步資料分析– COG generation時間序列圖</vt:lpstr>
      <vt:lpstr>初步資料分析– COG generation時間序列圖</vt:lpstr>
      <vt:lpstr>初步資料分析– COG pressure 時間序列圖</vt:lpstr>
      <vt:lpstr>初步資料分析– COG pressure 時間序列圖</vt:lpstr>
      <vt:lpstr>初步資料分析– COG temperature時間序列圖</vt:lpstr>
      <vt:lpstr>初步資料分析– COG temperature時間序列圖</vt:lpstr>
      <vt:lpstr>初步資料分析-COG user資料探討</vt:lpstr>
      <vt:lpstr>初步資料分析-COG user時間序列圖</vt:lpstr>
      <vt:lpstr>初步資料分析-COG user時間序列圖</vt:lpstr>
      <vt:lpstr>初步資料分析– 生產與消耗分析</vt:lpstr>
      <vt:lpstr>初步資料分析– Holder_V0時間序列圖</vt:lpstr>
      <vt:lpstr>初步資料分析– Holder_V0時間序列圖</vt:lpstr>
      <vt:lpstr>初步資料分析– Holder_V0時間序列圖</vt:lpstr>
      <vt:lpstr>初步資料分析– 總結</vt:lpstr>
      <vt:lpstr>Model selection method</vt:lpstr>
      <vt:lpstr>Model selection method</vt:lpstr>
      <vt:lpstr>Model selection method-模型建立：</vt:lpstr>
      <vt:lpstr>Model selection method運算結果：</vt:lpstr>
      <vt:lpstr>Model selection method-總結</vt:lpstr>
      <vt:lpstr>Logistic regression</vt:lpstr>
      <vt:lpstr>Logistic regression</vt:lpstr>
      <vt:lpstr>Logistic regression - 初步模型選擇</vt:lpstr>
      <vt:lpstr>Logistic regression – 初步總結</vt:lpstr>
      <vt:lpstr>Logistic regression - 檢討後修正模型</vt:lpstr>
      <vt:lpstr>Logistic regression - 預測液位升降結果</vt:lpstr>
      <vt:lpstr>Logistic regression-預測液位升降結果</vt:lpstr>
      <vt:lpstr>Logistic regression - 預測液位升降結論</vt:lpstr>
      <vt:lpstr>LDA &amp; QDA &amp; Naïve Bayes </vt:lpstr>
      <vt:lpstr>LDA&amp;QDA-模型初步結果</vt:lpstr>
      <vt:lpstr>LDA&amp;QDA-模型方法</vt:lpstr>
      <vt:lpstr>LDA&amp;QDA-模型結果</vt:lpstr>
      <vt:lpstr>LDA&amp;QDA-模型總結</vt:lpstr>
      <vt:lpstr>LDA&amp;QDA&amp; Naïve Bayes -模型初步結果</vt:lpstr>
      <vt:lpstr>LDA&amp;QDA&amp; Naïve Bayes -模型方法</vt:lpstr>
      <vt:lpstr>LDA-模型結果(Confusion Matrix)</vt:lpstr>
      <vt:lpstr>QDA-模型結果(Confusion Matrix)</vt:lpstr>
      <vt:lpstr>Naïve Bayes -模型結果(Confusion Matrix)</vt:lpstr>
      <vt:lpstr>LDA&amp;QDA&amp;Naïve Bayes - 模型結果</vt:lpstr>
      <vt:lpstr>LDA&amp;QDA&amp;Naïve Bayes - 模型結果</vt:lpstr>
      <vt:lpstr>LDA&amp;QDA&amp;Naïve Bayes -模型總結</vt:lpstr>
      <vt:lpstr>GAM</vt:lpstr>
      <vt:lpstr>GAM- spline多因素分析</vt:lpstr>
      <vt:lpstr>GAM- spline多因素分析</vt:lpstr>
      <vt:lpstr>GAM- logistic regression</vt:lpstr>
      <vt:lpstr>GAM- 總結</vt:lpstr>
      <vt:lpstr>SVR</vt:lpstr>
      <vt:lpstr>SVR</vt:lpstr>
      <vt:lpstr>PowerPoint 簡報</vt:lpstr>
      <vt:lpstr>PowerPoint 簡報</vt:lpstr>
      <vt:lpstr>SVR 預測結果</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由 kNN 找訓練集</vt:lpstr>
      <vt:lpstr>由 kNN 找訓練集</vt:lpstr>
      <vt:lpstr>由 kNN 找訓練集 </vt:lpstr>
      <vt:lpstr>由 kNN 找訓練集 </vt:lpstr>
      <vt:lpstr>Random Forest</vt:lpstr>
      <vt:lpstr>Random Forest</vt:lpstr>
      <vt:lpstr>Random Forest 預測結果</vt:lpstr>
      <vt:lpstr>Random Forest 結論</vt:lpstr>
      <vt:lpstr>結論－local model 預測</vt:lpstr>
      <vt:lpstr>ACF圖</vt:lpstr>
      <vt:lpstr>7月份的ACF趨勢圖</vt:lpstr>
      <vt:lpstr>但觀察到其他月份並無相同的週期，因此最後決定拿整筆資料來觀察ACF值。</vt:lpstr>
      <vt:lpstr>PowerPoint 簡報</vt:lpstr>
      <vt:lpstr>PowerPoint 簡報</vt:lpstr>
      <vt:lpstr>PowerPoint 簡報</vt:lpstr>
      <vt:lpstr>PowerPoint 簡報</vt:lpstr>
      <vt:lpstr>RNN</vt:lpstr>
      <vt:lpstr>參數選擇</vt:lpstr>
      <vt:lpstr>Training data:7~11月份 testing data:12月份 learning rate:0.001 </vt:lpstr>
      <vt:lpstr>考慮到learning rate的問題（預測時間越長越不容易收斂），將lr設定為 0.0001（紅字為新的mape）</vt:lpstr>
      <vt:lpstr>PowerPoint 簡報</vt:lpstr>
      <vt:lpstr>PowerPoint 簡報</vt:lpstr>
      <vt:lpstr>模型預測結果</vt:lpstr>
      <vt:lpstr>PowerPoint 簡報</vt:lpstr>
      <vt:lpstr>Lasso</vt:lpstr>
      <vt:lpstr>lasso</vt:lpstr>
      <vt:lpstr>Forward Selection</vt:lpstr>
      <vt:lpstr>Forward Selection</vt:lpstr>
      <vt:lpstr>Tree</vt:lpstr>
      <vt:lpstr>Tree</vt:lpstr>
      <vt:lpstr>Random forest</vt:lpstr>
      <vt:lpstr>Random forest</vt:lpstr>
      <vt:lpstr>SVR Linear</vt:lpstr>
      <vt:lpstr>SVR Linear</vt:lpstr>
      <vt:lpstr>Time Lag 討論</vt:lpstr>
      <vt:lpstr>模型比較 K=30 Lag=10</vt:lpstr>
      <vt:lpstr>模型比較 K=100 Lag=10</vt:lpstr>
      <vt:lpstr>模型比較 K=500 Lag=10</vt:lpstr>
      <vt:lpstr>模型比較 - 總結</vt:lpstr>
      <vt:lpstr>預測t+1...t+100資料</vt:lpstr>
      <vt:lpstr>預測t+1...t+100資料</vt:lpstr>
      <vt:lpstr>預測t+1...t+100資料</vt:lpstr>
      <vt:lpstr>預測t+1...t+100資料</vt:lpstr>
      <vt:lpstr>預測t+1...t+100資料</vt:lpstr>
      <vt:lpstr>預測t+1...t+100資料</vt:lpstr>
      <vt:lpstr>預測t+1...t+100資料</vt:lpstr>
      <vt:lpstr>預測t+1...t+100資料</vt:lpstr>
      <vt:lpstr>預測t+1...t+100資料</vt:lpstr>
      <vt:lpstr>預測t+1...t+100資料</vt:lpstr>
      <vt:lpstr>預測t+1...t+100資料</vt:lpstr>
      <vt:lpstr>預測t+1...t+100資料</vt:lpstr>
      <vt:lpstr>PowerPoint 簡報</vt:lpstr>
      <vt:lpstr>第一次討論會議記錄 </vt:lpstr>
      <vt:lpstr>第二次討論會議記錄 </vt:lpstr>
      <vt:lpstr>第三次討論會議記錄 </vt:lpstr>
      <vt:lpstr>第三次討論會議記錄 </vt:lpstr>
      <vt:lpstr>第四次討論會議記錄 </vt:lpstr>
      <vt:lpstr>第四次討論會議記錄 </vt:lpstr>
      <vt:lpstr>第五次討論會議記錄 </vt:lpstr>
      <vt:lpstr>第五次討論會議記錄 </vt:lpstr>
      <vt:lpstr>第六次討論會議記錄 </vt:lpstr>
      <vt:lpstr>第六次討論會議記錄 </vt:lpstr>
      <vt:lpstr>第七次會議記錄</vt:lpstr>
      <vt:lpstr>第八次討論會議記錄 </vt:lpstr>
      <vt:lpstr>第八次討論會議記錄 </vt:lpstr>
      <vt:lpstr>第九次會議記錄</vt:lpstr>
      <vt:lpstr>第九次會議記錄</vt:lpstr>
      <vt:lpstr>第十次討論會議記錄 </vt:lpstr>
      <vt:lpstr>第十一次會議記錄</vt:lpstr>
      <vt:lpstr>詢問老師的問題：</vt:lpstr>
      <vt:lpstr>第十二次會議記錄</vt:lpstr>
      <vt:lpstr>PowerPoint 簡報</vt:lpstr>
      <vt:lpstr>第十三次會議記錄</vt:lpstr>
      <vt:lpstr>PowerPoint 簡報</vt:lpstr>
      <vt:lpstr>第十四次會議記錄</vt:lpstr>
      <vt:lpstr>PowerPoint 簡報</vt:lpstr>
      <vt:lpstr>第十五次會議記錄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組名：都不是統計系的</dc:title>
  <dc:creator>Microsoft Office User</dc:creator>
  <cp:lastModifiedBy>會計112 游靜娟</cp:lastModifiedBy>
  <cp:revision>70</cp:revision>
  <dcterms:created xsi:type="dcterms:W3CDTF">2022-02-28T15:24:09Z</dcterms:created>
  <dcterms:modified xsi:type="dcterms:W3CDTF">2022-06-04T09:17:31Z</dcterms:modified>
</cp:coreProperties>
</file>